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321" r:id="rId2"/>
    <p:sldId id="359" r:id="rId3"/>
    <p:sldId id="268" r:id="rId4"/>
    <p:sldId id="313" r:id="rId5"/>
    <p:sldId id="361" r:id="rId6"/>
    <p:sldId id="363" r:id="rId7"/>
    <p:sldId id="366" r:id="rId8"/>
    <p:sldId id="399" r:id="rId9"/>
    <p:sldId id="370" r:id="rId10"/>
    <p:sldId id="430" r:id="rId11"/>
    <p:sldId id="429" r:id="rId12"/>
    <p:sldId id="400" r:id="rId13"/>
    <p:sldId id="369" r:id="rId14"/>
    <p:sldId id="421" r:id="rId15"/>
    <p:sldId id="434" r:id="rId16"/>
    <p:sldId id="435" r:id="rId17"/>
    <p:sldId id="437" r:id="rId18"/>
    <p:sldId id="438" r:id="rId19"/>
    <p:sldId id="439" r:id="rId20"/>
    <p:sldId id="440" r:id="rId21"/>
    <p:sldId id="441" r:id="rId22"/>
    <p:sldId id="376" r:id="rId23"/>
    <p:sldId id="401" r:id="rId24"/>
    <p:sldId id="403" r:id="rId25"/>
    <p:sldId id="404" r:id="rId26"/>
    <p:sldId id="405" r:id="rId27"/>
    <p:sldId id="408" r:id="rId28"/>
    <p:sldId id="409" r:id="rId29"/>
    <p:sldId id="387" r:id="rId30"/>
    <p:sldId id="442" r:id="rId31"/>
    <p:sldId id="432" r:id="rId32"/>
    <p:sldId id="433" r:id="rId33"/>
    <p:sldId id="384" r:id="rId34"/>
    <p:sldId id="425" r:id="rId35"/>
    <p:sldId id="426" r:id="rId36"/>
    <p:sldId id="444" r:id="rId37"/>
    <p:sldId id="447" r:id="rId38"/>
    <p:sldId id="446" r:id="rId39"/>
    <p:sldId id="443" r:id="rId40"/>
    <p:sldId id="389" r:id="rId41"/>
    <p:sldId id="391" r:id="rId42"/>
    <p:sldId id="382" r:id="rId43"/>
    <p:sldId id="448" r:id="rId44"/>
    <p:sldId id="450" r:id="rId45"/>
    <p:sldId id="423" r:id="rId46"/>
    <p:sldId id="428" r:id="rId47"/>
    <p:sldId id="306" r:id="rId48"/>
  </p:sldIdLst>
  <p:sldSz cx="10693400" cy="7561263"/>
  <p:notesSz cx="6858000" cy="9144000"/>
  <p:defaultTex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FF"/>
    <a:srgbClr val="00FF00"/>
    <a:srgbClr val="CBEBE0"/>
    <a:srgbClr val="008E94"/>
    <a:srgbClr val="1F497D"/>
    <a:srgbClr val="2F469C"/>
    <a:srgbClr val="CBD1CD"/>
    <a:srgbClr val="F4F6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94659" autoAdjust="0"/>
  </p:normalViewPr>
  <p:slideViewPr>
    <p:cSldViewPr snapToGrid="0" snapToObjects="1">
      <p:cViewPr>
        <p:scale>
          <a:sx n="70" d="100"/>
          <a:sy n="70" d="100"/>
        </p:scale>
        <p:origin x="-1152" y="-72"/>
      </p:cViewPr>
      <p:guideLst>
        <p:guide orient="horz" pos="2014"/>
        <p:guide orient="horz" pos="226"/>
        <p:guide orient="horz" pos="4535"/>
        <p:guide orient="horz" pos="1195"/>
        <p:guide orient="horz" pos="3933"/>
        <p:guide orient="horz" pos="2923"/>
        <p:guide orient="horz" pos="370"/>
        <p:guide orient="horz" pos="433"/>
        <p:guide orient="horz" pos="4414"/>
        <p:guide orient="horz" pos="4299"/>
        <p:guide orient="horz" pos="3585"/>
        <p:guide orient="horz"/>
        <p:guide pos="2684"/>
        <p:guide pos="631"/>
        <p:guide pos="6509"/>
        <p:guide pos="2021"/>
        <p:guide pos="3635"/>
        <p:guide pos="3956"/>
        <p:guide pos="5494"/>
        <p:guide pos="1626"/>
        <p:guide pos="1156"/>
        <p:guide pos="1306"/>
        <p:guide pos="5436"/>
      </p:guideLst>
    </p:cSldViewPr>
  </p:slideViewPr>
  <p:notesTextViewPr>
    <p:cViewPr>
      <p:scale>
        <a:sx n="100" d="100"/>
        <a:sy n="100" d="100"/>
      </p:scale>
      <p:origin x="0" y="0"/>
    </p:cViewPr>
  </p:notesTextViewPr>
  <p:sorterViewPr>
    <p:cViewPr>
      <p:scale>
        <a:sx n="80" d="100"/>
        <a:sy n="80" d="100"/>
      </p:scale>
      <p:origin x="0" y="58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8.2096156605764151E-2"/>
          <c:y val="0.16404376363194884"/>
          <c:w val="0.83580768678847173"/>
          <c:h val="0.81621176689414809"/>
        </c:manualLayout>
      </c:layout>
      <c:pie3D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2"/>
              </a:solidFill>
            </c:spPr>
          </c:dPt>
          <c:dPt>
            <c:idx val="2"/>
            <c:bubble3D val="0"/>
            <c:spPr>
              <a:solidFill>
                <a:schemeClr val="accent3"/>
              </a:solidFill>
            </c:spPr>
          </c:dPt>
          <c:dPt>
            <c:idx val="3"/>
            <c:bubble3D val="0"/>
            <c:spPr>
              <a:solidFill>
                <a:schemeClr val="accent4"/>
              </a:solidFill>
            </c:spPr>
          </c:dPt>
          <c:dPt>
            <c:idx val="4"/>
            <c:bubble3D val="0"/>
            <c:spPr>
              <a:solidFill>
                <a:schemeClr val="accent5">
                  <a:lumMod val="75000"/>
                </a:schemeClr>
              </a:solidFill>
            </c:spPr>
          </c:dPt>
          <c:dPt>
            <c:idx val="5"/>
            <c:bubble3D val="0"/>
            <c:spPr>
              <a:solidFill>
                <a:schemeClr val="tx1"/>
              </a:solidFill>
            </c:spPr>
          </c:dPt>
          <c:dPt>
            <c:idx val="6"/>
            <c:bubble3D val="0"/>
            <c:spPr>
              <a:solidFill>
                <a:schemeClr val="accent1">
                  <a:lumMod val="60000"/>
                  <a:lumOff val="40000"/>
                </a:schemeClr>
              </a:solidFill>
            </c:spPr>
          </c:dPt>
          <c:dLbls>
            <c:dLbl>
              <c:idx val="0"/>
              <c:spPr/>
              <c:txPr>
                <a:bodyPr/>
                <a:lstStyle/>
                <a:p>
                  <a:pPr>
                    <a:defRPr sz="1600" b="1">
                      <a:solidFill>
                        <a:schemeClr val="bg1"/>
                      </a:solidFill>
                    </a:defRPr>
                  </a:pPr>
                  <a:endParaRPr lang="en-US"/>
                </a:p>
              </c:txPr>
              <c:showLegendKey val="0"/>
              <c:showVal val="1"/>
              <c:showCatName val="1"/>
              <c:showSerName val="0"/>
              <c:showPercent val="0"/>
              <c:showBubbleSize val="0"/>
            </c:dLbl>
            <c:dLbl>
              <c:idx val="1"/>
              <c:spPr/>
              <c:txPr>
                <a:bodyPr/>
                <a:lstStyle/>
                <a:p>
                  <a:pPr>
                    <a:defRPr sz="1600" b="1">
                      <a:solidFill>
                        <a:schemeClr val="tx2">
                          <a:lumMod val="75000"/>
                        </a:schemeClr>
                      </a:solidFill>
                    </a:defRPr>
                  </a:pPr>
                  <a:endParaRPr lang="en-US"/>
                </a:p>
              </c:txPr>
              <c:showLegendKey val="0"/>
              <c:showVal val="1"/>
              <c:showCatName val="1"/>
              <c:showSerName val="0"/>
              <c:showPercent val="0"/>
              <c:showBubbleSize val="0"/>
            </c:dLbl>
            <c:dLbl>
              <c:idx val="2"/>
              <c:layout>
                <c:manualLayout>
                  <c:x val="0.12039347262767093"/>
                  <c:y val="-0.21717632919260146"/>
                </c:manualLayout>
              </c:layout>
              <c:spPr/>
              <c:txPr>
                <a:bodyPr/>
                <a:lstStyle/>
                <a:p>
                  <a:pPr>
                    <a:defRPr sz="1600" b="1">
                      <a:solidFill>
                        <a:schemeClr val="bg1"/>
                      </a:solidFill>
                    </a:defRPr>
                  </a:pPr>
                  <a:endParaRPr lang="en-US"/>
                </a:p>
              </c:txPr>
              <c:showLegendKey val="0"/>
              <c:showVal val="1"/>
              <c:showCatName val="1"/>
              <c:showSerName val="0"/>
              <c:showPercent val="0"/>
              <c:showBubbleSize val="0"/>
            </c:dLbl>
            <c:dLbl>
              <c:idx val="3"/>
              <c:spPr/>
              <c:txPr>
                <a:bodyPr/>
                <a:lstStyle/>
                <a:p>
                  <a:pPr>
                    <a:defRPr sz="1600" b="1">
                      <a:solidFill>
                        <a:schemeClr val="tx2">
                          <a:lumMod val="75000"/>
                        </a:schemeClr>
                      </a:solidFill>
                    </a:defRPr>
                  </a:pPr>
                  <a:endParaRPr lang="en-US"/>
                </a:p>
              </c:txPr>
              <c:showLegendKey val="0"/>
              <c:showVal val="1"/>
              <c:showCatName val="1"/>
              <c:showSerName val="0"/>
              <c:showPercent val="0"/>
              <c:showBubbleSize val="0"/>
            </c:dLbl>
            <c:dLbl>
              <c:idx val="4"/>
              <c:layout>
                <c:manualLayout>
                  <c:x val="-0.10484374029044739"/>
                  <c:y val="1.7403866749764657E-2"/>
                </c:manualLayout>
              </c:layout>
              <c:showLegendKey val="0"/>
              <c:showVal val="1"/>
              <c:showCatName val="1"/>
              <c:showSerName val="0"/>
              <c:showPercent val="0"/>
              <c:showBubbleSize val="0"/>
            </c:dLbl>
            <c:dLbl>
              <c:idx val="5"/>
              <c:layout>
                <c:manualLayout>
                  <c:x val="-9.0518454865545477E-3"/>
                  <c:y val="-6.0280409424523979E-2"/>
                </c:manualLayout>
              </c:layout>
              <c:showLegendKey val="0"/>
              <c:showVal val="1"/>
              <c:showCatName val="1"/>
              <c:showSerName val="0"/>
              <c:showPercent val="0"/>
              <c:showBubbleSize val="0"/>
            </c:dLbl>
            <c:dLbl>
              <c:idx val="6"/>
              <c:layout>
                <c:manualLayout>
                  <c:x val="9.4214519900804233E-2"/>
                  <c:y val="-7.8035240336807768E-2"/>
                </c:manualLayout>
              </c:layout>
              <c:showLegendKey val="0"/>
              <c:showVal val="1"/>
              <c:showCatName val="1"/>
              <c:showSerName val="0"/>
              <c:showPercent val="0"/>
              <c:showBubbleSize val="0"/>
            </c:dLbl>
            <c:txPr>
              <a:bodyPr/>
              <a:lstStyle/>
              <a:p>
                <a:pPr>
                  <a:defRPr sz="1600" b="1"/>
                </a:pPr>
                <a:endParaRPr lang="en-US"/>
              </a:p>
            </c:txPr>
            <c:showLegendKey val="0"/>
            <c:showVal val="1"/>
            <c:showCatName val="1"/>
            <c:showSerName val="0"/>
            <c:showPercent val="0"/>
            <c:showBubbleSize val="0"/>
            <c:showLeaderLines val="1"/>
          </c:dLbls>
          <c:cat>
            <c:strRef>
              <c:f>Sheet1!$A$2:$A$8</c:f>
              <c:strCache>
                <c:ptCount val="7"/>
                <c:pt idx="0">
                  <c:v>Med Onc</c:v>
                </c:pt>
                <c:pt idx="1">
                  <c:v>Urologist</c:v>
                </c:pt>
                <c:pt idx="2">
                  <c:v>Hematologist</c:v>
                </c:pt>
                <c:pt idx="3">
                  <c:v>Hem/Onc</c:v>
                </c:pt>
                <c:pt idx="4">
                  <c:v>PCP</c:v>
                </c:pt>
                <c:pt idx="5">
                  <c:v>Pediatric Hem/Onc</c:v>
                </c:pt>
                <c:pt idx="6">
                  <c:v>Gyn Onc</c:v>
                </c:pt>
              </c:strCache>
            </c:strRef>
          </c:cat>
          <c:val>
            <c:numRef>
              <c:f>Sheet1!$B$2:$B$8</c:f>
              <c:numCache>
                <c:formatCode>0%</c:formatCode>
                <c:ptCount val="7"/>
                <c:pt idx="0">
                  <c:v>0.35</c:v>
                </c:pt>
                <c:pt idx="1">
                  <c:v>0.14000000000000001</c:v>
                </c:pt>
                <c:pt idx="2">
                  <c:v>0.08</c:v>
                </c:pt>
                <c:pt idx="3">
                  <c:v>0.36</c:v>
                </c:pt>
                <c:pt idx="4">
                  <c:v>0.03</c:v>
                </c:pt>
                <c:pt idx="5">
                  <c:v>0.03</c:v>
                </c:pt>
                <c:pt idx="6">
                  <c:v>0.01</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093927886584854E-2"/>
          <c:y val="3.898398294630866E-4"/>
          <c:w val="0.91281700724552073"/>
          <c:h val="0.95811303113675528"/>
        </c:manualLayout>
      </c:layout>
      <c:barChart>
        <c:barDir val="bar"/>
        <c:grouping val="stacked"/>
        <c:varyColors val="0"/>
        <c:ser>
          <c:idx val="0"/>
          <c:order val="0"/>
          <c:tx>
            <c:strRef>
              <c:f>Sheet1!$B$1</c:f>
              <c:strCache>
                <c:ptCount val="1"/>
                <c:pt idx="0">
                  <c:v>Series 1</c:v>
                </c:pt>
              </c:strCache>
            </c:strRef>
          </c:tx>
          <c:spPr>
            <a:effectLst>
              <a:outerShdw blurRad="50800" dist="38100" dir="2700000" algn="tl" rotWithShape="0">
                <a:prstClr val="black">
                  <a:alpha val="40000"/>
                </a:prstClr>
              </a:outerShdw>
            </a:effectLst>
          </c:spPr>
          <c:invertIfNegative val="0"/>
          <c:dPt>
            <c:idx val="4"/>
            <c:invertIfNegative val="0"/>
            <c:bubble3D val="0"/>
            <c:spPr>
              <a:solidFill>
                <a:schemeClr val="accent5"/>
              </a:solidFill>
              <a:effectLst>
                <a:outerShdw blurRad="50800" dist="38100" dir="2700000" algn="tl" rotWithShape="0">
                  <a:prstClr val="black">
                    <a:alpha val="40000"/>
                  </a:prstClr>
                </a:outerShdw>
              </a:effectLst>
            </c:spPr>
          </c:dPt>
          <c:cat>
            <c:strRef>
              <c:f>Sheet1!$A$2:$A$6</c:f>
              <c:strCache>
                <c:ptCount val="5"/>
                <c:pt idx="0">
                  <c:v>VA/Military</c:v>
                </c:pt>
                <c:pt idx="1">
                  <c:v>Comprehensive Cancer Center</c:v>
                </c:pt>
                <c:pt idx="2">
                  <c:v>University hospital</c:v>
                </c:pt>
                <c:pt idx="3">
                  <c:v>Community hospital</c:v>
                </c:pt>
                <c:pt idx="4">
                  <c:v>Office</c:v>
                </c:pt>
              </c:strCache>
            </c:strRef>
          </c:cat>
          <c:val>
            <c:numRef>
              <c:f>Sheet1!$B$2:$B$6</c:f>
              <c:numCache>
                <c:formatCode>0%</c:formatCode>
                <c:ptCount val="5"/>
                <c:pt idx="0">
                  <c:v>0.01</c:v>
                </c:pt>
                <c:pt idx="1">
                  <c:v>0.09</c:v>
                </c:pt>
                <c:pt idx="2">
                  <c:v>0.14000000000000001</c:v>
                </c:pt>
                <c:pt idx="3">
                  <c:v>0.09</c:v>
                </c:pt>
                <c:pt idx="4">
                  <c:v>0.49</c:v>
                </c:pt>
              </c:numCache>
            </c:numRef>
          </c:val>
        </c:ser>
        <c:ser>
          <c:idx val="1"/>
          <c:order val="1"/>
          <c:tx>
            <c:strRef>
              <c:f>Sheet1!$C$1</c:f>
              <c:strCache>
                <c:ptCount val="1"/>
                <c:pt idx="0">
                  <c:v>Series 2</c:v>
                </c:pt>
              </c:strCache>
            </c:strRef>
          </c:tx>
          <c:spPr>
            <a:solidFill>
              <a:schemeClr val="accent4"/>
            </a:solidFill>
            <a:effectLst>
              <a:outerShdw blurRad="50800" dist="38100" dir="2700000" algn="tl" rotWithShape="0">
                <a:prstClr val="black">
                  <a:alpha val="40000"/>
                </a:prstClr>
              </a:outerShdw>
            </a:effectLst>
          </c:spPr>
          <c:invertIfNegative val="0"/>
          <c:cat>
            <c:strRef>
              <c:f>Sheet1!$A$2:$A$6</c:f>
              <c:strCache>
                <c:ptCount val="5"/>
                <c:pt idx="0">
                  <c:v>VA/Military</c:v>
                </c:pt>
                <c:pt idx="1">
                  <c:v>Comprehensive Cancer Center</c:v>
                </c:pt>
                <c:pt idx="2">
                  <c:v>University hospital</c:v>
                </c:pt>
                <c:pt idx="3">
                  <c:v>Community hospital</c:v>
                </c:pt>
                <c:pt idx="4">
                  <c:v>Office</c:v>
                </c:pt>
              </c:strCache>
            </c:strRef>
          </c:cat>
          <c:val>
            <c:numRef>
              <c:f>Sheet1!$C$2:$C$6</c:f>
              <c:numCache>
                <c:formatCode>General</c:formatCode>
                <c:ptCount val="5"/>
                <c:pt idx="4" formatCode="0%">
                  <c:v>0.19</c:v>
                </c:pt>
              </c:numCache>
            </c:numRef>
          </c:val>
        </c:ser>
        <c:dLbls>
          <c:showLegendKey val="0"/>
          <c:showVal val="0"/>
          <c:showCatName val="0"/>
          <c:showSerName val="0"/>
          <c:showPercent val="0"/>
          <c:showBubbleSize val="0"/>
        </c:dLbls>
        <c:gapWidth val="30"/>
        <c:overlap val="100"/>
        <c:axId val="231240064"/>
        <c:axId val="231241600"/>
      </c:barChart>
      <c:catAx>
        <c:axId val="231240064"/>
        <c:scaling>
          <c:orientation val="minMax"/>
        </c:scaling>
        <c:delete val="0"/>
        <c:axPos val="l"/>
        <c:majorTickMark val="none"/>
        <c:minorTickMark val="none"/>
        <c:tickLblPos val="none"/>
        <c:crossAx val="231241600"/>
        <c:crosses val="autoZero"/>
        <c:auto val="1"/>
        <c:lblAlgn val="ctr"/>
        <c:lblOffset val="100"/>
        <c:noMultiLvlLbl val="0"/>
      </c:catAx>
      <c:valAx>
        <c:axId val="231241600"/>
        <c:scaling>
          <c:orientation val="minMax"/>
        </c:scaling>
        <c:delete val="1"/>
        <c:axPos val="b"/>
        <c:numFmt formatCode="0%" sourceLinked="1"/>
        <c:majorTickMark val="out"/>
        <c:minorTickMark val="none"/>
        <c:tickLblPos val="nextTo"/>
        <c:crossAx val="2312400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780150269332032"/>
          <c:y val="2.9394300661824146E-2"/>
          <c:w val="0.76274191383198575"/>
          <c:h val="0.86398013559672959"/>
        </c:manualLayout>
      </c:layout>
      <c:barChart>
        <c:barDir val="bar"/>
        <c:grouping val="clustered"/>
        <c:varyColors val="0"/>
        <c:ser>
          <c:idx val="0"/>
          <c:order val="0"/>
          <c:tx>
            <c:strRef>
              <c:f>Sheet1!$B$1</c:f>
              <c:strCache>
                <c:ptCount val="1"/>
                <c:pt idx="0">
                  <c:v>Treatments</c:v>
                </c:pt>
              </c:strCache>
            </c:strRef>
          </c:tx>
          <c:spPr>
            <a:effectLst>
              <a:outerShdw blurRad="50800" dist="38100" dir="2700000" algn="tl" rotWithShape="0">
                <a:prstClr val="black">
                  <a:alpha val="40000"/>
                </a:prstClr>
              </a:outerShdw>
            </a:effectLst>
          </c:spPr>
          <c:invertIfNegative val="0"/>
          <c:cat>
            <c:strRef>
              <c:f>Sheet1!$A$2:$A$11</c:f>
              <c:strCache>
                <c:ptCount val="10"/>
                <c:pt idx="0">
                  <c:v>Ovarian</c:v>
                </c:pt>
                <c:pt idx="1">
                  <c:v>Pancreatic</c:v>
                </c:pt>
                <c:pt idx="2">
                  <c:v>NSCL</c:v>
                </c:pt>
                <c:pt idx="3">
                  <c:v>CRC</c:v>
                </c:pt>
                <c:pt idx="4">
                  <c:v>mBreast</c:v>
                </c:pt>
                <c:pt idx="5">
                  <c:v>Myeloma</c:v>
                </c:pt>
                <c:pt idx="6">
                  <c:v>NHL</c:v>
                </c:pt>
                <c:pt idx="7">
                  <c:v>AML</c:v>
                </c:pt>
                <c:pt idx="8">
                  <c:v>Testicular</c:v>
                </c:pt>
                <c:pt idx="9">
                  <c:v>RCC</c:v>
                </c:pt>
              </c:strCache>
            </c:strRef>
          </c:cat>
          <c:val>
            <c:numRef>
              <c:f>Sheet1!$B$2:$B$11</c:f>
              <c:numCache>
                <c:formatCode>General</c:formatCode>
                <c:ptCount val="10"/>
                <c:pt idx="0">
                  <c:v>67848</c:v>
                </c:pt>
                <c:pt idx="1">
                  <c:v>41519</c:v>
                </c:pt>
                <c:pt idx="2">
                  <c:v>243600</c:v>
                </c:pt>
                <c:pt idx="3">
                  <c:v>162333</c:v>
                </c:pt>
                <c:pt idx="4">
                  <c:v>157938</c:v>
                </c:pt>
                <c:pt idx="5">
                  <c:v>89392</c:v>
                </c:pt>
                <c:pt idx="6">
                  <c:v>136690</c:v>
                </c:pt>
                <c:pt idx="7">
                  <c:v>22410</c:v>
                </c:pt>
                <c:pt idx="8">
                  <c:v>8390</c:v>
                </c:pt>
                <c:pt idx="9">
                  <c:v>27065</c:v>
                </c:pt>
              </c:numCache>
            </c:numRef>
          </c:val>
        </c:ser>
        <c:ser>
          <c:idx val="1"/>
          <c:order val="1"/>
          <c:tx>
            <c:strRef>
              <c:f>Sheet1!$C$1</c:f>
              <c:strCache>
                <c:ptCount val="1"/>
                <c:pt idx="0">
                  <c:v>Patients</c:v>
                </c:pt>
              </c:strCache>
            </c:strRef>
          </c:tx>
          <c:spPr>
            <a:effectLst>
              <a:outerShdw blurRad="50800" dist="38100" dir="2700000" algn="tl" rotWithShape="0">
                <a:prstClr val="black">
                  <a:alpha val="40000"/>
                </a:prstClr>
              </a:outerShdw>
            </a:effectLst>
          </c:spPr>
          <c:invertIfNegative val="0"/>
          <c:cat>
            <c:strRef>
              <c:f>Sheet1!$A$2:$A$11</c:f>
              <c:strCache>
                <c:ptCount val="10"/>
                <c:pt idx="0">
                  <c:v>Ovarian</c:v>
                </c:pt>
                <c:pt idx="1">
                  <c:v>Pancreatic</c:v>
                </c:pt>
                <c:pt idx="2">
                  <c:v>NSCL</c:v>
                </c:pt>
                <c:pt idx="3">
                  <c:v>CRC</c:v>
                </c:pt>
                <c:pt idx="4">
                  <c:v>mBreast</c:v>
                </c:pt>
                <c:pt idx="5">
                  <c:v>Myeloma</c:v>
                </c:pt>
                <c:pt idx="6">
                  <c:v>NHL</c:v>
                </c:pt>
                <c:pt idx="7">
                  <c:v>AML</c:v>
                </c:pt>
                <c:pt idx="8">
                  <c:v>Testicular</c:v>
                </c:pt>
                <c:pt idx="9">
                  <c:v>RCC</c:v>
                </c:pt>
              </c:strCache>
            </c:strRef>
          </c:cat>
          <c:val>
            <c:numRef>
              <c:f>Sheet1!$C$2:$C$11</c:f>
              <c:numCache>
                <c:formatCode>General</c:formatCode>
                <c:ptCount val="10"/>
                <c:pt idx="0">
                  <c:v>51884</c:v>
                </c:pt>
                <c:pt idx="1">
                  <c:v>33781</c:v>
                </c:pt>
                <c:pt idx="2">
                  <c:v>190587</c:v>
                </c:pt>
                <c:pt idx="3">
                  <c:v>126130</c:v>
                </c:pt>
                <c:pt idx="4">
                  <c:v>103714</c:v>
                </c:pt>
                <c:pt idx="5">
                  <c:v>61792</c:v>
                </c:pt>
                <c:pt idx="6">
                  <c:v>107297</c:v>
                </c:pt>
                <c:pt idx="7">
                  <c:v>18273</c:v>
                </c:pt>
                <c:pt idx="8">
                  <c:v>8019</c:v>
                </c:pt>
                <c:pt idx="9">
                  <c:v>16474</c:v>
                </c:pt>
              </c:numCache>
            </c:numRef>
          </c:val>
        </c:ser>
        <c:dLbls>
          <c:showLegendKey val="0"/>
          <c:showVal val="0"/>
          <c:showCatName val="0"/>
          <c:showSerName val="0"/>
          <c:showPercent val="0"/>
          <c:showBubbleSize val="0"/>
        </c:dLbls>
        <c:gapWidth val="150"/>
        <c:axId val="233306752"/>
        <c:axId val="233308544"/>
      </c:barChart>
      <c:catAx>
        <c:axId val="233306752"/>
        <c:scaling>
          <c:orientation val="minMax"/>
        </c:scaling>
        <c:delete val="0"/>
        <c:axPos val="l"/>
        <c:majorTickMark val="out"/>
        <c:minorTickMark val="none"/>
        <c:tickLblPos val="nextTo"/>
        <c:txPr>
          <a:bodyPr/>
          <a:lstStyle/>
          <a:p>
            <a:pPr>
              <a:defRPr sz="1400"/>
            </a:pPr>
            <a:endParaRPr lang="en-US"/>
          </a:p>
        </c:txPr>
        <c:crossAx val="233308544"/>
        <c:crosses val="autoZero"/>
        <c:auto val="1"/>
        <c:lblAlgn val="ctr"/>
        <c:lblOffset val="100"/>
        <c:noMultiLvlLbl val="0"/>
      </c:catAx>
      <c:valAx>
        <c:axId val="233308544"/>
        <c:scaling>
          <c:orientation val="minMax"/>
        </c:scaling>
        <c:delete val="0"/>
        <c:axPos val="b"/>
        <c:majorGridlines>
          <c:spPr>
            <a:ln>
              <a:solidFill>
                <a:schemeClr val="bg2"/>
              </a:solidFill>
            </a:ln>
          </c:spPr>
        </c:majorGridlines>
        <c:numFmt formatCode="General" sourceLinked="1"/>
        <c:majorTickMark val="out"/>
        <c:minorTickMark val="none"/>
        <c:tickLblPos val="nextTo"/>
        <c:txPr>
          <a:bodyPr/>
          <a:lstStyle/>
          <a:p>
            <a:pPr>
              <a:defRPr sz="1200">
                <a:solidFill>
                  <a:schemeClr val="tx2"/>
                </a:solidFill>
              </a:defRPr>
            </a:pPr>
            <a:endParaRPr lang="en-US"/>
          </a:p>
        </c:txPr>
        <c:crossAx val="233306752"/>
        <c:crosses val="autoZero"/>
        <c:crossBetween val="between"/>
      </c:valAx>
      <c:spPr>
        <a:solidFill>
          <a:schemeClr val="bg1">
            <a:lumMod val="95000"/>
          </a:schemeClr>
        </a:solidFill>
        <a:ln>
          <a:solidFill>
            <a:schemeClr val="tx2"/>
          </a:solidFill>
        </a:ln>
      </c:spPr>
    </c:plotArea>
    <c:legend>
      <c:legendPos val="r"/>
      <c:layout>
        <c:manualLayout>
          <c:xMode val="edge"/>
          <c:yMode val="edge"/>
          <c:x val="0.6219125767131598"/>
          <c:y val="0.20011461866360755"/>
          <c:w val="0.2879071708377049"/>
          <c:h val="8.9288629424149724E-2"/>
        </c:manualLayout>
      </c:layout>
      <c:overlay val="0"/>
      <c:spPr>
        <a:solidFill>
          <a:schemeClr val="bg1"/>
        </a:solidFill>
        <a:ln>
          <a:solidFill>
            <a:schemeClr val="tx2"/>
          </a:solidFill>
        </a:ln>
      </c:spPr>
      <c:txPr>
        <a:bodyPr/>
        <a:lstStyle/>
        <a:p>
          <a:pPr>
            <a:defRPr sz="1400">
              <a:solidFill>
                <a:schemeClr val="tx2">
                  <a:lumMod val="75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_rels/data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7995C7-473C-4B6A-ABD5-E74A7A4B06E1}" type="doc">
      <dgm:prSet loTypeId="urn:microsoft.com/office/officeart/2005/8/layout/hProcess9" loCatId="process" qsTypeId="urn:microsoft.com/office/officeart/2005/8/quickstyle/simple1" qsCatId="simple" csTypeId="urn:microsoft.com/office/officeart/2005/8/colors/accent1_2" csCatId="accent1" phldr="1"/>
      <dgm:spPr/>
    </dgm:pt>
    <dgm:pt modelId="{D5372C7A-DED4-4E40-AFDA-24EA7DF84DAE}">
      <dgm:prSet phldrT="[Text]" custT="1"/>
      <dgm:spPr>
        <a:solidFill>
          <a:schemeClr val="tx1"/>
        </a:solidFill>
        <a:ln>
          <a:noFill/>
        </a:ln>
        <a:effectLst>
          <a:outerShdw blurRad="50800" dist="38100" dir="2700000" algn="tl" rotWithShape="0">
            <a:prstClr val="black">
              <a:alpha val="40000"/>
            </a:prstClr>
          </a:outerShdw>
        </a:effectLst>
      </dgm:spPr>
      <dgm:t>
        <a:bodyPr/>
        <a:lstStyle/>
        <a:p>
          <a:r>
            <a:rPr lang="en-US" sz="1800" b="1" dirty="0" smtClean="0"/>
            <a:t>Total milligrams administered/    prescribed per Patient per Month</a:t>
          </a:r>
          <a:endParaRPr lang="en-US" sz="1800" b="1" dirty="0"/>
        </a:p>
      </dgm:t>
    </dgm:pt>
    <dgm:pt modelId="{E452321C-25BA-44E1-A0B0-837C4A84037C}" type="parTrans" cxnId="{6198EBF1-2883-4BB7-8F0F-DA0AF3A8D07F}">
      <dgm:prSet/>
      <dgm:spPr/>
      <dgm:t>
        <a:bodyPr/>
        <a:lstStyle/>
        <a:p>
          <a:endParaRPr lang="en-US"/>
        </a:p>
      </dgm:t>
    </dgm:pt>
    <dgm:pt modelId="{20131B5D-B208-4745-88C0-FE2ABD663F22}" type="sibTrans" cxnId="{6198EBF1-2883-4BB7-8F0F-DA0AF3A8D07F}">
      <dgm:prSet/>
      <dgm:spPr/>
      <dgm:t>
        <a:bodyPr/>
        <a:lstStyle/>
        <a:p>
          <a:endParaRPr lang="en-US"/>
        </a:p>
      </dgm:t>
    </dgm:pt>
    <dgm:pt modelId="{A7270BCA-2109-4045-8943-7C1A0F46583C}">
      <dgm:prSet phldrT="[Text]" custT="1"/>
      <dgm:spPr>
        <a:solidFill>
          <a:schemeClr val="accent3"/>
        </a:solidFill>
        <a:ln>
          <a:noFill/>
        </a:ln>
        <a:effectLst>
          <a:outerShdw blurRad="50800" dist="38100" dir="2700000" algn="tl" rotWithShape="0">
            <a:prstClr val="black">
              <a:alpha val="40000"/>
            </a:prstClr>
          </a:outerShdw>
        </a:effectLst>
      </dgm:spPr>
      <dgm:t>
        <a:bodyPr/>
        <a:lstStyle/>
        <a:p>
          <a:r>
            <a:rPr lang="en-US" sz="1800" b="1" dirty="0" smtClean="0"/>
            <a:t>Average Patients  per Month</a:t>
          </a:r>
          <a:endParaRPr lang="en-US" sz="1800" b="1" dirty="0"/>
        </a:p>
      </dgm:t>
    </dgm:pt>
    <dgm:pt modelId="{7EEAC752-99A7-4BE6-8C2B-7560A11F103E}" type="parTrans" cxnId="{92EBF7AA-34FF-499E-B087-E2344F5A9446}">
      <dgm:prSet/>
      <dgm:spPr/>
      <dgm:t>
        <a:bodyPr/>
        <a:lstStyle/>
        <a:p>
          <a:endParaRPr lang="en-US"/>
        </a:p>
      </dgm:t>
    </dgm:pt>
    <dgm:pt modelId="{A524A133-CF6D-4035-A404-C29D47FF989D}" type="sibTrans" cxnId="{92EBF7AA-34FF-499E-B087-E2344F5A9446}">
      <dgm:prSet/>
      <dgm:spPr/>
      <dgm:t>
        <a:bodyPr/>
        <a:lstStyle/>
        <a:p>
          <a:endParaRPr lang="en-US"/>
        </a:p>
      </dgm:t>
    </dgm:pt>
    <dgm:pt modelId="{2DACC99B-DA07-49B5-8606-A4F407FA1063}">
      <dgm:prSet phldrT="[Text]" custT="1"/>
      <dgm:spPr>
        <a:solidFill>
          <a:schemeClr val="accent5"/>
        </a:solidFill>
        <a:ln>
          <a:noFill/>
        </a:ln>
        <a:effectLst>
          <a:outerShdw blurRad="50800" dist="38100" dir="2700000" algn="tl" rotWithShape="0">
            <a:prstClr val="black">
              <a:alpha val="40000"/>
            </a:prstClr>
          </a:outerShdw>
        </a:effectLst>
      </dgm:spPr>
      <dgm:t>
        <a:bodyPr/>
        <a:lstStyle/>
        <a:p>
          <a:r>
            <a:rPr lang="en-US" sz="1800" b="1" dirty="0" smtClean="0">
              <a:solidFill>
                <a:schemeClr val="tx2">
                  <a:lumMod val="75000"/>
                </a:schemeClr>
              </a:solidFill>
            </a:rPr>
            <a:t>Cost per milligram – AWP/WAC or provided by client</a:t>
          </a:r>
          <a:endParaRPr lang="en-US" sz="1800" b="1" dirty="0">
            <a:solidFill>
              <a:schemeClr val="tx2">
                <a:lumMod val="75000"/>
              </a:schemeClr>
            </a:solidFill>
          </a:endParaRPr>
        </a:p>
      </dgm:t>
    </dgm:pt>
    <dgm:pt modelId="{1FBF1BF1-052F-49B8-AA07-B1CC6461888B}" type="parTrans" cxnId="{C0567197-C9C3-4BE5-9AA6-A7C638420A7D}">
      <dgm:prSet/>
      <dgm:spPr/>
      <dgm:t>
        <a:bodyPr/>
        <a:lstStyle/>
        <a:p>
          <a:endParaRPr lang="en-US"/>
        </a:p>
      </dgm:t>
    </dgm:pt>
    <dgm:pt modelId="{21C7E12E-D88F-4816-8660-92025D7EE99A}" type="sibTrans" cxnId="{C0567197-C9C3-4BE5-9AA6-A7C638420A7D}">
      <dgm:prSet/>
      <dgm:spPr/>
      <dgm:t>
        <a:bodyPr/>
        <a:lstStyle/>
        <a:p>
          <a:endParaRPr lang="en-US"/>
        </a:p>
      </dgm:t>
    </dgm:pt>
    <dgm:pt modelId="{AD31CB54-00DF-4B0A-B720-121640233F49}" type="pres">
      <dgm:prSet presAssocID="{497995C7-473C-4B6A-ABD5-E74A7A4B06E1}" presName="CompostProcess" presStyleCnt="0">
        <dgm:presLayoutVars>
          <dgm:dir/>
          <dgm:resizeHandles val="exact"/>
        </dgm:presLayoutVars>
      </dgm:prSet>
      <dgm:spPr/>
    </dgm:pt>
    <dgm:pt modelId="{FF8FE2C5-5886-42F3-AA29-A7C6CEC0A7CE}" type="pres">
      <dgm:prSet presAssocID="{497995C7-473C-4B6A-ABD5-E74A7A4B06E1}" presName="arrow" presStyleLbl="bgShp" presStyleIdx="0" presStyleCnt="1" custScaleX="117647"/>
      <dgm:spPr>
        <a:solidFill>
          <a:schemeClr val="bg2">
            <a:lumMod val="40000"/>
            <a:lumOff val="60000"/>
          </a:schemeClr>
        </a:solidFill>
        <a:effectLst>
          <a:outerShdw blurRad="50800" dist="38100" dir="2700000" algn="tl" rotWithShape="0">
            <a:prstClr val="black">
              <a:alpha val="40000"/>
            </a:prstClr>
          </a:outerShdw>
        </a:effectLst>
      </dgm:spPr>
    </dgm:pt>
    <dgm:pt modelId="{857D0908-E958-4750-A885-EF36B54EE85D}" type="pres">
      <dgm:prSet presAssocID="{497995C7-473C-4B6A-ABD5-E74A7A4B06E1}" presName="linearProcess" presStyleCnt="0"/>
      <dgm:spPr/>
    </dgm:pt>
    <dgm:pt modelId="{89CD635E-3E52-46D7-BA36-84901242AD2E}" type="pres">
      <dgm:prSet presAssocID="{D5372C7A-DED4-4E40-AFDA-24EA7DF84DAE}" presName="textNode" presStyleLbl="node1" presStyleIdx="0" presStyleCnt="3">
        <dgm:presLayoutVars>
          <dgm:bulletEnabled val="1"/>
        </dgm:presLayoutVars>
      </dgm:prSet>
      <dgm:spPr/>
      <dgm:t>
        <a:bodyPr/>
        <a:lstStyle/>
        <a:p>
          <a:endParaRPr lang="en-US"/>
        </a:p>
      </dgm:t>
    </dgm:pt>
    <dgm:pt modelId="{91AC9245-C3D0-4EB7-B3B7-AB1C2288AE78}" type="pres">
      <dgm:prSet presAssocID="{20131B5D-B208-4745-88C0-FE2ABD663F22}" presName="sibTrans" presStyleCnt="0"/>
      <dgm:spPr/>
    </dgm:pt>
    <dgm:pt modelId="{1054E653-2ED0-47D3-8A1C-B77C012670E0}" type="pres">
      <dgm:prSet presAssocID="{2DACC99B-DA07-49B5-8606-A4F407FA1063}" presName="textNode" presStyleLbl="node1" presStyleIdx="1" presStyleCnt="3">
        <dgm:presLayoutVars>
          <dgm:bulletEnabled val="1"/>
        </dgm:presLayoutVars>
      </dgm:prSet>
      <dgm:spPr/>
      <dgm:t>
        <a:bodyPr/>
        <a:lstStyle/>
        <a:p>
          <a:endParaRPr lang="en-US"/>
        </a:p>
      </dgm:t>
    </dgm:pt>
    <dgm:pt modelId="{E06390B5-4F05-4619-9A5F-D3DBEAFA44B3}" type="pres">
      <dgm:prSet presAssocID="{21C7E12E-D88F-4816-8660-92025D7EE99A}" presName="sibTrans" presStyleCnt="0"/>
      <dgm:spPr/>
    </dgm:pt>
    <dgm:pt modelId="{6121611B-07AA-4A96-8B63-F2AA9F54D9C2}" type="pres">
      <dgm:prSet presAssocID="{A7270BCA-2109-4045-8943-7C1A0F46583C}" presName="textNode" presStyleLbl="node1" presStyleIdx="2" presStyleCnt="3">
        <dgm:presLayoutVars>
          <dgm:bulletEnabled val="1"/>
        </dgm:presLayoutVars>
      </dgm:prSet>
      <dgm:spPr/>
      <dgm:t>
        <a:bodyPr/>
        <a:lstStyle/>
        <a:p>
          <a:endParaRPr lang="en-US"/>
        </a:p>
      </dgm:t>
    </dgm:pt>
  </dgm:ptLst>
  <dgm:cxnLst>
    <dgm:cxn modelId="{5B1A8F31-B1B5-4233-8383-D5FF0BED8105}" type="presOf" srcId="{A7270BCA-2109-4045-8943-7C1A0F46583C}" destId="{6121611B-07AA-4A96-8B63-F2AA9F54D9C2}" srcOrd="0" destOrd="0" presId="urn:microsoft.com/office/officeart/2005/8/layout/hProcess9"/>
    <dgm:cxn modelId="{C0567197-C9C3-4BE5-9AA6-A7C638420A7D}" srcId="{497995C7-473C-4B6A-ABD5-E74A7A4B06E1}" destId="{2DACC99B-DA07-49B5-8606-A4F407FA1063}" srcOrd="1" destOrd="0" parTransId="{1FBF1BF1-052F-49B8-AA07-B1CC6461888B}" sibTransId="{21C7E12E-D88F-4816-8660-92025D7EE99A}"/>
    <dgm:cxn modelId="{5A014544-1730-40A0-9804-38F0D5BE5A68}" type="presOf" srcId="{D5372C7A-DED4-4E40-AFDA-24EA7DF84DAE}" destId="{89CD635E-3E52-46D7-BA36-84901242AD2E}" srcOrd="0" destOrd="0" presId="urn:microsoft.com/office/officeart/2005/8/layout/hProcess9"/>
    <dgm:cxn modelId="{92EBF7AA-34FF-499E-B087-E2344F5A9446}" srcId="{497995C7-473C-4B6A-ABD5-E74A7A4B06E1}" destId="{A7270BCA-2109-4045-8943-7C1A0F46583C}" srcOrd="2" destOrd="0" parTransId="{7EEAC752-99A7-4BE6-8C2B-7560A11F103E}" sibTransId="{A524A133-CF6D-4035-A404-C29D47FF989D}"/>
    <dgm:cxn modelId="{6198EBF1-2883-4BB7-8F0F-DA0AF3A8D07F}" srcId="{497995C7-473C-4B6A-ABD5-E74A7A4B06E1}" destId="{D5372C7A-DED4-4E40-AFDA-24EA7DF84DAE}" srcOrd="0" destOrd="0" parTransId="{E452321C-25BA-44E1-A0B0-837C4A84037C}" sibTransId="{20131B5D-B208-4745-88C0-FE2ABD663F22}"/>
    <dgm:cxn modelId="{C6984C0B-A45F-49C7-84F3-96FF2963ED4C}" type="presOf" srcId="{2DACC99B-DA07-49B5-8606-A4F407FA1063}" destId="{1054E653-2ED0-47D3-8A1C-B77C012670E0}" srcOrd="0" destOrd="0" presId="urn:microsoft.com/office/officeart/2005/8/layout/hProcess9"/>
    <dgm:cxn modelId="{22A4B713-BC8B-4127-AA88-B9547E7F689C}" type="presOf" srcId="{497995C7-473C-4B6A-ABD5-E74A7A4B06E1}" destId="{AD31CB54-00DF-4B0A-B720-121640233F49}" srcOrd="0" destOrd="0" presId="urn:microsoft.com/office/officeart/2005/8/layout/hProcess9"/>
    <dgm:cxn modelId="{AF7CC4AF-C2E5-477A-B97E-C3F5746FA7F0}" type="presParOf" srcId="{AD31CB54-00DF-4B0A-B720-121640233F49}" destId="{FF8FE2C5-5886-42F3-AA29-A7C6CEC0A7CE}" srcOrd="0" destOrd="0" presId="urn:microsoft.com/office/officeart/2005/8/layout/hProcess9"/>
    <dgm:cxn modelId="{00E140E5-F897-431B-910E-07DF63C95DC0}" type="presParOf" srcId="{AD31CB54-00DF-4B0A-B720-121640233F49}" destId="{857D0908-E958-4750-A885-EF36B54EE85D}" srcOrd="1" destOrd="0" presId="urn:microsoft.com/office/officeart/2005/8/layout/hProcess9"/>
    <dgm:cxn modelId="{4C2C8D75-9449-413B-8D28-9DFF5FB6EC80}" type="presParOf" srcId="{857D0908-E958-4750-A885-EF36B54EE85D}" destId="{89CD635E-3E52-46D7-BA36-84901242AD2E}" srcOrd="0" destOrd="0" presId="urn:microsoft.com/office/officeart/2005/8/layout/hProcess9"/>
    <dgm:cxn modelId="{74EA02AF-D8D6-42B5-AF2A-481618889688}" type="presParOf" srcId="{857D0908-E958-4750-A885-EF36B54EE85D}" destId="{91AC9245-C3D0-4EB7-B3B7-AB1C2288AE78}" srcOrd="1" destOrd="0" presId="urn:microsoft.com/office/officeart/2005/8/layout/hProcess9"/>
    <dgm:cxn modelId="{8B186758-648C-4158-89FF-81032A6814D8}" type="presParOf" srcId="{857D0908-E958-4750-A885-EF36B54EE85D}" destId="{1054E653-2ED0-47D3-8A1C-B77C012670E0}" srcOrd="2" destOrd="0" presId="urn:microsoft.com/office/officeart/2005/8/layout/hProcess9"/>
    <dgm:cxn modelId="{08566961-3893-44C4-9137-60833A6E7849}" type="presParOf" srcId="{857D0908-E958-4750-A885-EF36B54EE85D}" destId="{E06390B5-4F05-4619-9A5F-D3DBEAFA44B3}" srcOrd="3" destOrd="0" presId="urn:microsoft.com/office/officeart/2005/8/layout/hProcess9"/>
    <dgm:cxn modelId="{C1C30EF2-1EFD-46EB-95D9-4D6E9A997DA3}" type="presParOf" srcId="{857D0908-E958-4750-A885-EF36B54EE85D}" destId="{6121611B-07AA-4A96-8B63-F2AA9F54D9C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5E3E7B-AE3F-4F5D-89C5-C314C9D4F9B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CCA23EF-2632-4A7D-98A3-09E65D449678}">
      <dgm:prSet phldrT="[Text]" custT="1"/>
      <dgm:spPr/>
      <dgm:t>
        <a:bodyPr/>
        <a:lstStyle/>
        <a:p>
          <a:r>
            <a:rPr lang="en-US" sz="2400" dirty="0" smtClean="0"/>
            <a:t>Comprehensive Coverage of Supportive and Oral Therapies</a:t>
          </a:r>
          <a:endParaRPr lang="en-US" sz="2400" dirty="0"/>
        </a:p>
      </dgm:t>
    </dgm:pt>
    <dgm:pt modelId="{D9F95016-E184-44B1-94A0-56DEBBC34595}" type="parTrans" cxnId="{50397FEA-2B38-4030-BB32-AF057C5C173C}">
      <dgm:prSet/>
      <dgm:spPr/>
      <dgm:t>
        <a:bodyPr/>
        <a:lstStyle/>
        <a:p>
          <a:endParaRPr lang="en-US" sz="2400"/>
        </a:p>
      </dgm:t>
    </dgm:pt>
    <dgm:pt modelId="{293F0D89-EDCD-4C2B-A600-5B3F047FC390}" type="sibTrans" cxnId="{50397FEA-2B38-4030-BB32-AF057C5C173C}">
      <dgm:prSet/>
      <dgm:spPr/>
      <dgm:t>
        <a:bodyPr/>
        <a:lstStyle/>
        <a:p>
          <a:endParaRPr lang="en-US" sz="2400"/>
        </a:p>
      </dgm:t>
    </dgm:pt>
    <dgm:pt modelId="{EE202612-B7BB-4D5C-A4A2-40EA27E8FB9A}">
      <dgm:prSet phldrT="[Text]" custT="1"/>
      <dgm:spPr/>
      <dgm:t>
        <a:bodyPr/>
        <a:lstStyle/>
        <a:p>
          <a:r>
            <a:rPr lang="en-US" sz="2400" dirty="0" smtClean="0"/>
            <a:t>Greatest Breadth and Depth of Data</a:t>
          </a:r>
          <a:endParaRPr lang="en-US" sz="2400" dirty="0"/>
        </a:p>
      </dgm:t>
    </dgm:pt>
    <dgm:pt modelId="{7E7E56DA-91D3-44E2-9565-8A631CC564A3}" type="parTrans" cxnId="{4C097E0B-8442-43B8-951E-C83093E9AB7A}">
      <dgm:prSet/>
      <dgm:spPr/>
      <dgm:t>
        <a:bodyPr/>
        <a:lstStyle/>
        <a:p>
          <a:endParaRPr lang="en-US" sz="2400"/>
        </a:p>
      </dgm:t>
    </dgm:pt>
    <dgm:pt modelId="{5885C71E-3D9B-41D3-B686-6B3BBDE103A2}" type="sibTrans" cxnId="{4C097E0B-8442-43B8-951E-C83093E9AB7A}">
      <dgm:prSet/>
      <dgm:spPr/>
      <dgm:t>
        <a:bodyPr/>
        <a:lstStyle/>
        <a:p>
          <a:endParaRPr lang="en-US" sz="2400"/>
        </a:p>
      </dgm:t>
    </dgm:pt>
    <dgm:pt modelId="{6C644697-C257-426B-9061-769A3B0340D8}">
      <dgm:prSet phldrT="[Text]" custT="1"/>
      <dgm:spPr/>
      <dgm:t>
        <a:bodyPr/>
        <a:lstStyle/>
        <a:p>
          <a:r>
            <a:rPr lang="en-US" sz="2400" dirty="0" smtClean="0"/>
            <a:t>Availability of Historical Data</a:t>
          </a:r>
          <a:endParaRPr lang="en-US" sz="2400" dirty="0"/>
        </a:p>
      </dgm:t>
    </dgm:pt>
    <dgm:pt modelId="{87C693F9-4D87-4CC9-B36B-35524C2C0715}" type="parTrans" cxnId="{F69F3A53-B46D-4E59-BC46-112DE5822838}">
      <dgm:prSet/>
      <dgm:spPr/>
      <dgm:t>
        <a:bodyPr/>
        <a:lstStyle/>
        <a:p>
          <a:endParaRPr lang="en-US" sz="2400"/>
        </a:p>
      </dgm:t>
    </dgm:pt>
    <dgm:pt modelId="{F148CBEC-CEB3-45DB-A75E-80FF85D36D1B}" type="sibTrans" cxnId="{F69F3A53-B46D-4E59-BC46-112DE5822838}">
      <dgm:prSet/>
      <dgm:spPr/>
      <dgm:t>
        <a:bodyPr/>
        <a:lstStyle/>
        <a:p>
          <a:endParaRPr lang="en-US" sz="2400"/>
        </a:p>
      </dgm:t>
    </dgm:pt>
    <dgm:pt modelId="{EDD82734-38E4-4873-87FF-05FB3460A0F6}">
      <dgm:prSet phldrT="[Text]" custT="1"/>
      <dgm:spPr/>
      <dgm:t>
        <a:bodyPr/>
        <a:lstStyle/>
        <a:p>
          <a:r>
            <a:rPr lang="en-US" sz="2400" dirty="0" smtClean="0"/>
            <a:t>Greatest Flexibility in Data Analysis</a:t>
          </a:r>
          <a:endParaRPr lang="en-US" sz="2400" dirty="0"/>
        </a:p>
      </dgm:t>
    </dgm:pt>
    <dgm:pt modelId="{D1AB701C-E6A1-4C0D-90EA-B2D6D5642FF5}" type="parTrans" cxnId="{453D328C-0094-46EF-8E5E-BCA64F937F92}">
      <dgm:prSet/>
      <dgm:spPr/>
      <dgm:t>
        <a:bodyPr/>
        <a:lstStyle/>
        <a:p>
          <a:endParaRPr lang="en-US" sz="2400"/>
        </a:p>
      </dgm:t>
    </dgm:pt>
    <dgm:pt modelId="{14EDF164-5D9F-42AA-920B-8459DF58E878}" type="sibTrans" cxnId="{453D328C-0094-46EF-8E5E-BCA64F937F92}">
      <dgm:prSet/>
      <dgm:spPr/>
      <dgm:t>
        <a:bodyPr/>
        <a:lstStyle/>
        <a:p>
          <a:endParaRPr lang="en-US" sz="2400"/>
        </a:p>
      </dgm:t>
    </dgm:pt>
    <dgm:pt modelId="{5D6529E0-A0C7-4146-B67B-29C9C77C884F}">
      <dgm:prSet phldrT="[Text]" custT="1"/>
      <dgm:spPr/>
      <dgm:t>
        <a:bodyPr/>
        <a:lstStyle/>
        <a:p>
          <a:r>
            <a:rPr lang="en-US" sz="2400" dirty="0" smtClean="0"/>
            <a:t>Most Representative Oncology Data Available</a:t>
          </a:r>
          <a:endParaRPr lang="en-US" sz="2400" dirty="0"/>
        </a:p>
      </dgm:t>
    </dgm:pt>
    <dgm:pt modelId="{743CE72B-3360-487E-9FB1-B82533582826}" type="parTrans" cxnId="{C22DBA30-B03A-4B24-AAB1-A7914D9BD01A}">
      <dgm:prSet/>
      <dgm:spPr/>
      <dgm:t>
        <a:bodyPr/>
        <a:lstStyle/>
        <a:p>
          <a:endParaRPr lang="en-US" sz="2400"/>
        </a:p>
      </dgm:t>
    </dgm:pt>
    <dgm:pt modelId="{846C8041-779E-4726-8B62-B473BE106D9F}" type="sibTrans" cxnId="{C22DBA30-B03A-4B24-AAB1-A7914D9BD01A}">
      <dgm:prSet/>
      <dgm:spPr/>
      <dgm:t>
        <a:bodyPr/>
        <a:lstStyle/>
        <a:p>
          <a:endParaRPr lang="en-US" sz="2400"/>
        </a:p>
      </dgm:t>
    </dgm:pt>
    <dgm:pt modelId="{3B27D498-E2DC-4BC7-A096-5E26241A575B}">
      <dgm:prSet phldrT="[Text]" custT="1"/>
      <dgm:spPr/>
      <dgm:t>
        <a:bodyPr/>
        <a:lstStyle/>
        <a:p>
          <a:r>
            <a:rPr lang="en-US" sz="2400" dirty="0" smtClean="0"/>
            <a:t>Highest Level of Service</a:t>
          </a:r>
          <a:endParaRPr lang="en-US" sz="2400" dirty="0"/>
        </a:p>
      </dgm:t>
    </dgm:pt>
    <dgm:pt modelId="{545D529A-2191-424A-9ACD-7E71D5CDBD82}" type="parTrans" cxnId="{1A68B0BA-F0D1-4A2C-A9BD-D93E258010B4}">
      <dgm:prSet/>
      <dgm:spPr/>
      <dgm:t>
        <a:bodyPr/>
        <a:lstStyle/>
        <a:p>
          <a:endParaRPr lang="en-US" sz="2400"/>
        </a:p>
      </dgm:t>
    </dgm:pt>
    <dgm:pt modelId="{F9F4D6FD-1836-453A-808D-CF2B081AB5C6}" type="sibTrans" cxnId="{1A68B0BA-F0D1-4A2C-A9BD-D93E258010B4}">
      <dgm:prSet/>
      <dgm:spPr/>
      <dgm:t>
        <a:bodyPr/>
        <a:lstStyle/>
        <a:p>
          <a:endParaRPr lang="en-US" sz="2400"/>
        </a:p>
      </dgm:t>
    </dgm:pt>
    <dgm:pt modelId="{6D8C4233-244C-4F38-A2D1-3220FA60D71F}">
      <dgm:prSet phldrT="[Text]" custT="1"/>
      <dgm:spPr/>
      <dgm:t>
        <a:bodyPr/>
        <a:lstStyle/>
        <a:p>
          <a:r>
            <a:rPr lang="en-US" sz="2400" dirty="0" smtClean="0"/>
            <a:t>Duration of Therapy for Current and Prior Regimens</a:t>
          </a:r>
          <a:endParaRPr lang="en-US" sz="2400" dirty="0"/>
        </a:p>
      </dgm:t>
    </dgm:pt>
    <dgm:pt modelId="{6B31895F-46DD-4F40-A2A4-00E64F4CC77C}" type="parTrans" cxnId="{F5C42953-4539-4E9F-8788-CA79BF5EE423}">
      <dgm:prSet/>
      <dgm:spPr/>
      <dgm:t>
        <a:bodyPr/>
        <a:lstStyle/>
        <a:p>
          <a:endParaRPr lang="en-US" sz="2400"/>
        </a:p>
      </dgm:t>
    </dgm:pt>
    <dgm:pt modelId="{32F5BDB0-E791-436E-BC59-5514AD2DCE00}" type="sibTrans" cxnId="{F5C42953-4539-4E9F-8788-CA79BF5EE423}">
      <dgm:prSet/>
      <dgm:spPr/>
      <dgm:t>
        <a:bodyPr/>
        <a:lstStyle/>
        <a:p>
          <a:endParaRPr lang="en-US" sz="2400"/>
        </a:p>
      </dgm:t>
    </dgm:pt>
    <dgm:pt modelId="{EA8E5878-930A-45D9-9A59-1E445EBC0D18}" type="pres">
      <dgm:prSet presAssocID="{F25E3E7B-AE3F-4F5D-89C5-C314C9D4F9B0}" presName="Name0" presStyleCnt="0">
        <dgm:presLayoutVars>
          <dgm:chMax val="7"/>
          <dgm:chPref val="7"/>
          <dgm:dir/>
        </dgm:presLayoutVars>
      </dgm:prSet>
      <dgm:spPr/>
      <dgm:t>
        <a:bodyPr/>
        <a:lstStyle/>
        <a:p>
          <a:endParaRPr lang="en-US"/>
        </a:p>
      </dgm:t>
    </dgm:pt>
    <dgm:pt modelId="{19C93BDD-470A-4AD6-BAD4-7A450B50EF51}" type="pres">
      <dgm:prSet presAssocID="{F25E3E7B-AE3F-4F5D-89C5-C314C9D4F9B0}" presName="Name1" presStyleCnt="0"/>
      <dgm:spPr/>
    </dgm:pt>
    <dgm:pt modelId="{EBD34F40-CE19-479F-9CE9-2000B0539511}" type="pres">
      <dgm:prSet presAssocID="{F25E3E7B-AE3F-4F5D-89C5-C314C9D4F9B0}" presName="cycle" presStyleCnt="0"/>
      <dgm:spPr/>
    </dgm:pt>
    <dgm:pt modelId="{A83F78B7-C13A-4C76-BD88-0F9E3BBEDC24}" type="pres">
      <dgm:prSet presAssocID="{F25E3E7B-AE3F-4F5D-89C5-C314C9D4F9B0}" presName="srcNode" presStyleLbl="node1" presStyleIdx="0" presStyleCnt="7"/>
      <dgm:spPr/>
    </dgm:pt>
    <dgm:pt modelId="{232002D1-5883-45F7-989C-CFA19EEA30A2}" type="pres">
      <dgm:prSet presAssocID="{F25E3E7B-AE3F-4F5D-89C5-C314C9D4F9B0}" presName="conn" presStyleLbl="parChTrans1D2" presStyleIdx="0" presStyleCnt="1"/>
      <dgm:spPr/>
      <dgm:t>
        <a:bodyPr/>
        <a:lstStyle/>
        <a:p>
          <a:endParaRPr lang="en-US"/>
        </a:p>
      </dgm:t>
    </dgm:pt>
    <dgm:pt modelId="{06D09BE2-801C-47C8-B5DE-03A910C81D41}" type="pres">
      <dgm:prSet presAssocID="{F25E3E7B-AE3F-4F5D-89C5-C314C9D4F9B0}" presName="extraNode" presStyleLbl="node1" presStyleIdx="0" presStyleCnt="7"/>
      <dgm:spPr/>
    </dgm:pt>
    <dgm:pt modelId="{23B224FC-B83F-4D73-BDC8-BC6D54DD71D8}" type="pres">
      <dgm:prSet presAssocID="{F25E3E7B-AE3F-4F5D-89C5-C314C9D4F9B0}" presName="dstNode" presStyleLbl="node1" presStyleIdx="0" presStyleCnt="7"/>
      <dgm:spPr/>
    </dgm:pt>
    <dgm:pt modelId="{D0027785-7531-45E7-A301-CE463147FF09}" type="pres">
      <dgm:prSet presAssocID="{1CCA23EF-2632-4A7D-98A3-09E65D449678}" presName="text_1" presStyleLbl="node1" presStyleIdx="0" presStyleCnt="7" custLinFactNeighborY="2523">
        <dgm:presLayoutVars>
          <dgm:bulletEnabled val="1"/>
        </dgm:presLayoutVars>
      </dgm:prSet>
      <dgm:spPr/>
      <dgm:t>
        <a:bodyPr/>
        <a:lstStyle/>
        <a:p>
          <a:endParaRPr lang="en-US"/>
        </a:p>
      </dgm:t>
    </dgm:pt>
    <dgm:pt modelId="{04F9F895-A555-4B21-A984-4926E97129AC}" type="pres">
      <dgm:prSet presAssocID="{1CCA23EF-2632-4A7D-98A3-09E65D449678}" presName="accent_1" presStyleCnt="0"/>
      <dgm:spPr/>
    </dgm:pt>
    <dgm:pt modelId="{22FF74BD-32A2-4015-BABE-BB12FE525D9A}" type="pres">
      <dgm:prSet presAssocID="{1CCA23EF-2632-4A7D-98A3-09E65D449678}" presName="accentRepeatNode" presStyleLbl="solidFgAcc1" presStyleIdx="0" presStyleCnt="7"/>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FAA18DF2-421F-45A4-AF91-0A4CD992508C}" type="pres">
      <dgm:prSet presAssocID="{5D6529E0-A0C7-4146-B67B-29C9C77C884F}" presName="text_2" presStyleLbl="node1" presStyleIdx="1" presStyleCnt="7">
        <dgm:presLayoutVars>
          <dgm:bulletEnabled val="1"/>
        </dgm:presLayoutVars>
      </dgm:prSet>
      <dgm:spPr/>
      <dgm:t>
        <a:bodyPr/>
        <a:lstStyle/>
        <a:p>
          <a:endParaRPr lang="en-US"/>
        </a:p>
      </dgm:t>
    </dgm:pt>
    <dgm:pt modelId="{A1AFBE48-8C56-49FC-ACBE-30243C72D274}" type="pres">
      <dgm:prSet presAssocID="{5D6529E0-A0C7-4146-B67B-29C9C77C884F}" presName="accent_2" presStyleCnt="0"/>
      <dgm:spPr/>
    </dgm:pt>
    <dgm:pt modelId="{4BEC85ED-2CB0-49E4-B5E8-9AB8C1BE9F50}" type="pres">
      <dgm:prSet presAssocID="{5D6529E0-A0C7-4146-B67B-29C9C77C884F}" presName="accentRepeatNode" presStyleLbl="solidFgAcc1" presStyleIdx="1" presStyleCnt="7"/>
      <dgm:spPr>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98A6BA13-999C-4BAA-BD2F-6CEC8FF9185D}" type="pres">
      <dgm:prSet presAssocID="{EE202612-B7BB-4D5C-A4A2-40EA27E8FB9A}" presName="text_3" presStyleLbl="node1" presStyleIdx="2" presStyleCnt="7">
        <dgm:presLayoutVars>
          <dgm:bulletEnabled val="1"/>
        </dgm:presLayoutVars>
      </dgm:prSet>
      <dgm:spPr/>
      <dgm:t>
        <a:bodyPr/>
        <a:lstStyle/>
        <a:p>
          <a:endParaRPr lang="en-US"/>
        </a:p>
      </dgm:t>
    </dgm:pt>
    <dgm:pt modelId="{D66B8B82-9312-4648-97EA-AE85B24F340E}" type="pres">
      <dgm:prSet presAssocID="{EE202612-B7BB-4D5C-A4A2-40EA27E8FB9A}" presName="accent_3" presStyleCnt="0"/>
      <dgm:spPr/>
    </dgm:pt>
    <dgm:pt modelId="{5B4CD5FE-B291-4EAD-A6C7-7E9B4A49ED00}" type="pres">
      <dgm:prSet presAssocID="{EE202612-B7BB-4D5C-A4A2-40EA27E8FB9A}" presName="accentRepeatNode" presStyleLbl="solidFgAcc1" presStyleIdx="2" presStyleCnt="7"/>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5EB236F-39BF-4CB9-A8F2-8222D5E60B34}" type="pres">
      <dgm:prSet presAssocID="{6C644697-C257-426B-9061-769A3B0340D8}" presName="text_4" presStyleLbl="node1" presStyleIdx="3" presStyleCnt="7">
        <dgm:presLayoutVars>
          <dgm:bulletEnabled val="1"/>
        </dgm:presLayoutVars>
      </dgm:prSet>
      <dgm:spPr/>
      <dgm:t>
        <a:bodyPr/>
        <a:lstStyle/>
        <a:p>
          <a:endParaRPr lang="en-US"/>
        </a:p>
      </dgm:t>
    </dgm:pt>
    <dgm:pt modelId="{1D696C80-D17F-45EE-B0E8-FF463B16F97C}" type="pres">
      <dgm:prSet presAssocID="{6C644697-C257-426B-9061-769A3B0340D8}" presName="accent_4" presStyleCnt="0"/>
      <dgm:spPr/>
    </dgm:pt>
    <dgm:pt modelId="{142C033F-35EA-4F75-BB7B-0975931D3F73}" type="pres">
      <dgm:prSet presAssocID="{6C644697-C257-426B-9061-769A3B0340D8}" presName="accentRepeatNode" presStyleLbl="solidFgAcc1" presStyleIdx="3" presStyleCnt="7"/>
      <dgm:spPr>
        <a:blipFill dpi="0" rotWithShape="0">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DC4A3B55-A5C7-4B69-AC56-BC6730BDD442}" type="pres">
      <dgm:prSet presAssocID="{EDD82734-38E4-4873-87FF-05FB3460A0F6}" presName="text_5" presStyleLbl="node1" presStyleIdx="4" presStyleCnt="7">
        <dgm:presLayoutVars>
          <dgm:bulletEnabled val="1"/>
        </dgm:presLayoutVars>
      </dgm:prSet>
      <dgm:spPr/>
      <dgm:t>
        <a:bodyPr/>
        <a:lstStyle/>
        <a:p>
          <a:endParaRPr lang="en-US"/>
        </a:p>
      </dgm:t>
    </dgm:pt>
    <dgm:pt modelId="{17AEC036-E072-4613-A1D8-262D2B6B0515}" type="pres">
      <dgm:prSet presAssocID="{EDD82734-38E4-4873-87FF-05FB3460A0F6}" presName="accent_5" presStyleCnt="0"/>
      <dgm:spPr/>
    </dgm:pt>
    <dgm:pt modelId="{CFB7885D-8866-4EE0-AB7A-C554616FFF99}" type="pres">
      <dgm:prSet presAssocID="{EDD82734-38E4-4873-87FF-05FB3460A0F6}" presName="accentRepeatNode" presStyleLbl="solidFgAcc1" presStyleIdx="4" presStyleCnt="7"/>
      <dgm:spPr>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9BD8D943-2811-4774-BE70-C21E411A2C49}" type="pres">
      <dgm:prSet presAssocID="{6D8C4233-244C-4F38-A2D1-3220FA60D71F}" presName="text_6" presStyleLbl="node1" presStyleIdx="5" presStyleCnt="7">
        <dgm:presLayoutVars>
          <dgm:bulletEnabled val="1"/>
        </dgm:presLayoutVars>
      </dgm:prSet>
      <dgm:spPr/>
      <dgm:t>
        <a:bodyPr/>
        <a:lstStyle/>
        <a:p>
          <a:endParaRPr lang="en-US"/>
        </a:p>
      </dgm:t>
    </dgm:pt>
    <dgm:pt modelId="{1A31AC29-8D92-4180-A7B6-2D2E48AF5CD1}" type="pres">
      <dgm:prSet presAssocID="{6D8C4233-244C-4F38-A2D1-3220FA60D71F}" presName="accent_6" presStyleCnt="0"/>
      <dgm:spPr/>
    </dgm:pt>
    <dgm:pt modelId="{9F02C021-18A4-4D24-B4D3-7389BC8B2591}" type="pres">
      <dgm:prSet presAssocID="{6D8C4233-244C-4F38-A2D1-3220FA60D71F}" presName="accentRepeatNode" presStyleLbl="solidFgAcc1" presStyleIdx="5" presStyleCnt="7"/>
      <dgm:spPr/>
    </dgm:pt>
    <dgm:pt modelId="{1FB1EE5A-25E2-4E80-88A2-0AA41FB7BF59}" type="pres">
      <dgm:prSet presAssocID="{3B27D498-E2DC-4BC7-A096-5E26241A575B}" presName="text_7" presStyleLbl="node1" presStyleIdx="6" presStyleCnt="7">
        <dgm:presLayoutVars>
          <dgm:bulletEnabled val="1"/>
        </dgm:presLayoutVars>
      </dgm:prSet>
      <dgm:spPr/>
      <dgm:t>
        <a:bodyPr/>
        <a:lstStyle/>
        <a:p>
          <a:endParaRPr lang="en-US"/>
        </a:p>
      </dgm:t>
    </dgm:pt>
    <dgm:pt modelId="{EA4F4166-3823-4BFA-A97D-20318FA845BC}" type="pres">
      <dgm:prSet presAssocID="{3B27D498-E2DC-4BC7-A096-5E26241A575B}" presName="accent_7" presStyleCnt="0"/>
      <dgm:spPr/>
    </dgm:pt>
    <dgm:pt modelId="{90D36285-808E-40E7-8A90-1F52BCCE42BC}" type="pres">
      <dgm:prSet presAssocID="{3B27D498-E2DC-4BC7-A096-5E26241A575B}" presName="accentRepeatNode" presStyleLbl="solidFgAcc1" presStyleIdx="6" presStyleCnt="7"/>
      <dgm:spPr>
        <a:blipFill dpi="0" rotWithShape="0">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3C31544B-43D8-42D8-8904-5D4269448611}" type="presOf" srcId="{293F0D89-EDCD-4C2B-A600-5B3F047FC390}" destId="{232002D1-5883-45F7-989C-CFA19EEA30A2}" srcOrd="0" destOrd="0" presId="urn:microsoft.com/office/officeart/2008/layout/VerticalCurvedList"/>
    <dgm:cxn modelId="{A8B5BC5F-EF91-4182-9C37-CA552F4D2FE0}" type="presOf" srcId="{1CCA23EF-2632-4A7D-98A3-09E65D449678}" destId="{D0027785-7531-45E7-A301-CE463147FF09}" srcOrd="0" destOrd="0" presId="urn:microsoft.com/office/officeart/2008/layout/VerticalCurvedList"/>
    <dgm:cxn modelId="{1B3BD99E-C1C1-40BA-8920-3BB782DBDF04}" type="presOf" srcId="{F25E3E7B-AE3F-4F5D-89C5-C314C9D4F9B0}" destId="{EA8E5878-930A-45D9-9A59-1E445EBC0D18}" srcOrd="0" destOrd="0" presId="urn:microsoft.com/office/officeart/2008/layout/VerticalCurvedList"/>
    <dgm:cxn modelId="{453D328C-0094-46EF-8E5E-BCA64F937F92}" srcId="{F25E3E7B-AE3F-4F5D-89C5-C314C9D4F9B0}" destId="{EDD82734-38E4-4873-87FF-05FB3460A0F6}" srcOrd="4" destOrd="0" parTransId="{D1AB701C-E6A1-4C0D-90EA-B2D6D5642FF5}" sibTransId="{14EDF164-5D9F-42AA-920B-8459DF58E878}"/>
    <dgm:cxn modelId="{F5C42953-4539-4E9F-8788-CA79BF5EE423}" srcId="{F25E3E7B-AE3F-4F5D-89C5-C314C9D4F9B0}" destId="{6D8C4233-244C-4F38-A2D1-3220FA60D71F}" srcOrd="5" destOrd="0" parTransId="{6B31895F-46DD-4F40-A2A4-00E64F4CC77C}" sibTransId="{32F5BDB0-E791-436E-BC59-5514AD2DCE00}"/>
    <dgm:cxn modelId="{C22DBA30-B03A-4B24-AAB1-A7914D9BD01A}" srcId="{F25E3E7B-AE3F-4F5D-89C5-C314C9D4F9B0}" destId="{5D6529E0-A0C7-4146-B67B-29C9C77C884F}" srcOrd="1" destOrd="0" parTransId="{743CE72B-3360-487E-9FB1-B82533582826}" sibTransId="{846C8041-779E-4726-8B62-B473BE106D9F}"/>
    <dgm:cxn modelId="{6CCC91D9-5338-46F0-AE73-68139C947144}" type="presOf" srcId="{6C644697-C257-426B-9061-769A3B0340D8}" destId="{65EB236F-39BF-4CB9-A8F2-8222D5E60B34}" srcOrd="0" destOrd="0" presId="urn:microsoft.com/office/officeart/2008/layout/VerticalCurvedList"/>
    <dgm:cxn modelId="{711BC58B-D108-4F72-81F4-21830B6B8607}" type="presOf" srcId="{EE202612-B7BB-4D5C-A4A2-40EA27E8FB9A}" destId="{98A6BA13-999C-4BAA-BD2F-6CEC8FF9185D}" srcOrd="0" destOrd="0" presId="urn:microsoft.com/office/officeart/2008/layout/VerticalCurvedList"/>
    <dgm:cxn modelId="{22F8830D-18A9-48AA-BF80-B196FC4D7C64}" type="presOf" srcId="{3B27D498-E2DC-4BC7-A096-5E26241A575B}" destId="{1FB1EE5A-25E2-4E80-88A2-0AA41FB7BF59}" srcOrd="0" destOrd="0" presId="urn:microsoft.com/office/officeart/2008/layout/VerticalCurvedList"/>
    <dgm:cxn modelId="{13188608-01F2-411A-B9D4-48C8ACB1C659}" type="presOf" srcId="{EDD82734-38E4-4873-87FF-05FB3460A0F6}" destId="{DC4A3B55-A5C7-4B69-AC56-BC6730BDD442}" srcOrd="0" destOrd="0" presId="urn:microsoft.com/office/officeart/2008/layout/VerticalCurvedList"/>
    <dgm:cxn modelId="{C4C57189-DE81-4B30-944C-E366AA0A3641}" type="presOf" srcId="{5D6529E0-A0C7-4146-B67B-29C9C77C884F}" destId="{FAA18DF2-421F-45A4-AF91-0A4CD992508C}" srcOrd="0" destOrd="0" presId="urn:microsoft.com/office/officeart/2008/layout/VerticalCurvedList"/>
    <dgm:cxn modelId="{1A68B0BA-F0D1-4A2C-A9BD-D93E258010B4}" srcId="{F25E3E7B-AE3F-4F5D-89C5-C314C9D4F9B0}" destId="{3B27D498-E2DC-4BC7-A096-5E26241A575B}" srcOrd="6" destOrd="0" parTransId="{545D529A-2191-424A-9ACD-7E71D5CDBD82}" sibTransId="{F9F4D6FD-1836-453A-808D-CF2B081AB5C6}"/>
    <dgm:cxn modelId="{A807725F-93BD-48D5-BE7C-50455B0E8B75}" type="presOf" srcId="{6D8C4233-244C-4F38-A2D1-3220FA60D71F}" destId="{9BD8D943-2811-4774-BE70-C21E411A2C49}" srcOrd="0" destOrd="0" presId="urn:microsoft.com/office/officeart/2008/layout/VerticalCurvedList"/>
    <dgm:cxn modelId="{4C097E0B-8442-43B8-951E-C83093E9AB7A}" srcId="{F25E3E7B-AE3F-4F5D-89C5-C314C9D4F9B0}" destId="{EE202612-B7BB-4D5C-A4A2-40EA27E8FB9A}" srcOrd="2" destOrd="0" parTransId="{7E7E56DA-91D3-44E2-9565-8A631CC564A3}" sibTransId="{5885C71E-3D9B-41D3-B686-6B3BBDE103A2}"/>
    <dgm:cxn modelId="{50397FEA-2B38-4030-BB32-AF057C5C173C}" srcId="{F25E3E7B-AE3F-4F5D-89C5-C314C9D4F9B0}" destId="{1CCA23EF-2632-4A7D-98A3-09E65D449678}" srcOrd="0" destOrd="0" parTransId="{D9F95016-E184-44B1-94A0-56DEBBC34595}" sibTransId="{293F0D89-EDCD-4C2B-A600-5B3F047FC390}"/>
    <dgm:cxn modelId="{F69F3A53-B46D-4E59-BC46-112DE5822838}" srcId="{F25E3E7B-AE3F-4F5D-89C5-C314C9D4F9B0}" destId="{6C644697-C257-426B-9061-769A3B0340D8}" srcOrd="3" destOrd="0" parTransId="{87C693F9-4D87-4CC9-B36B-35524C2C0715}" sibTransId="{F148CBEC-CEB3-45DB-A75E-80FF85D36D1B}"/>
    <dgm:cxn modelId="{5542F5F3-6D1E-40B3-B216-906AA0BAA210}" type="presParOf" srcId="{EA8E5878-930A-45D9-9A59-1E445EBC0D18}" destId="{19C93BDD-470A-4AD6-BAD4-7A450B50EF51}" srcOrd="0" destOrd="0" presId="urn:microsoft.com/office/officeart/2008/layout/VerticalCurvedList"/>
    <dgm:cxn modelId="{D9DC172A-B10F-4C32-9545-F90E276BD719}" type="presParOf" srcId="{19C93BDD-470A-4AD6-BAD4-7A450B50EF51}" destId="{EBD34F40-CE19-479F-9CE9-2000B0539511}" srcOrd="0" destOrd="0" presId="urn:microsoft.com/office/officeart/2008/layout/VerticalCurvedList"/>
    <dgm:cxn modelId="{892F6628-7EC6-4070-B164-D159796A9B08}" type="presParOf" srcId="{EBD34F40-CE19-479F-9CE9-2000B0539511}" destId="{A83F78B7-C13A-4C76-BD88-0F9E3BBEDC24}" srcOrd="0" destOrd="0" presId="urn:microsoft.com/office/officeart/2008/layout/VerticalCurvedList"/>
    <dgm:cxn modelId="{7BF16220-265A-4B4E-9F2E-0FB36BD1CA9E}" type="presParOf" srcId="{EBD34F40-CE19-479F-9CE9-2000B0539511}" destId="{232002D1-5883-45F7-989C-CFA19EEA30A2}" srcOrd="1" destOrd="0" presId="urn:microsoft.com/office/officeart/2008/layout/VerticalCurvedList"/>
    <dgm:cxn modelId="{A4430B29-56B1-4864-B5AB-DD2BBF3062DF}" type="presParOf" srcId="{EBD34F40-CE19-479F-9CE9-2000B0539511}" destId="{06D09BE2-801C-47C8-B5DE-03A910C81D41}" srcOrd="2" destOrd="0" presId="urn:microsoft.com/office/officeart/2008/layout/VerticalCurvedList"/>
    <dgm:cxn modelId="{8B8D9DDF-1DB9-4A9C-82B6-7DA3B5CD669A}" type="presParOf" srcId="{EBD34F40-CE19-479F-9CE9-2000B0539511}" destId="{23B224FC-B83F-4D73-BDC8-BC6D54DD71D8}" srcOrd="3" destOrd="0" presId="urn:microsoft.com/office/officeart/2008/layout/VerticalCurvedList"/>
    <dgm:cxn modelId="{458B3A40-8916-4C89-BE83-E2DB1956951C}" type="presParOf" srcId="{19C93BDD-470A-4AD6-BAD4-7A450B50EF51}" destId="{D0027785-7531-45E7-A301-CE463147FF09}" srcOrd="1" destOrd="0" presId="urn:microsoft.com/office/officeart/2008/layout/VerticalCurvedList"/>
    <dgm:cxn modelId="{00DCD9EA-28F2-4193-B9C7-D028B211B922}" type="presParOf" srcId="{19C93BDD-470A-4AD6-BAD4-7A450B50EF51}" destId="{04F9F895-A555-4B21-A984-4926E97129AC}" srcOrd="2" destOrd="0" presId="urn:microsoft.com/office/officeart/2008/layout/VerticalCurvedList"/>
    <dgm:cxn modelId="{3CFD4535-695F-4681-9CC3-53221B6D3E65}" type="presParOf" srcId="{04F9F895-A555-4B21-A984-4926E97129AC}" destId="{22FF74BD-32A2-4015-BABE-BB12FE525D9A}" srcOrd="0" destOrd="0" presId="urn:microsoft.com/office/officeart/2008/layout/VerticalCurvedList"/>
    <dgm:cxn modelId="{54AD3F3F-E3A9-4220-8791-C2874EA988D3}" type="presParOf" srcId="{19C93BDD-470A-4AD6-BAD4-7A450B50EF51}" destId="{FAA18DF2-421F-45A4-AF91-0A4CD992508C}" srcOrd="3" destOrd="0" presId="urn:microsoft.com/office/officeart/2008/layout/VerticalCurvedList"/>
    <dgm:cxn modelId="{4C85623F-6756-4A4C-AFE1-F1B1F0982BE7}" type="presParOf" srcId="{19C93BDD-470A-4AD6-BAD4-7A450B50EF51}" destId="{A1AFBE48-8C56-49FC-ACBE-30243C72D274}" srcOrd="4" destOrd="0" presId="urn:microsoft.com/office/officeart/2008/layout/VerticalCurvedList"/>
    <dgm:cxn modelId="{A7C51395-452D-4F4F-B878-10DAB0548C01}" type="presParOf" srcId="{A1AFBE48-8C56-49FC-ACBE-30243C72D274}" destId="{4BEC85ED-2CB0-49E4-B5E8-9AB8C1BE9F50}" srcOrd="0" destOrd="0" presId="urn:microsoft.com/office/officeart/2008/layout/VerticalCurvedList"/>
    <dgm:cxn modelId="{327CFA67-C8B4-402A-ABB3-508FC2270752}" type="presParOf" srcId="{19C93BDD-470A-4AD6-BAD4-7A450B50EF51}" destId="{98A6BA13-999C-4BAA-BD2F-6CEC8FF9185D}" srcOrd="5" destOrd="0" presId="urn:microsoft.com/office/officeart/2008/layout/VerticalCurvedList"/>
    <dgm:cxn modelId="{C88D7A19-3F66-40C1-B302-B9C981E784A8}" type="presParOf" srcId="{19C93BDD-470A-4AD6-BAD4-7A450B50EF51}" destId="{D66B8B82-9312-4648-97EA-AE85B24F340E}" srcOrd="6" destOrd="0" presId="urn:microsoft.com/office/officeart/2008/layout/VerticalCurvedList"/>
    <dgm:cxn modelId="{920A7335-EB7A-460C-A4A2-706D7D6CD08E}" type="presParOf" srcId="{D66B8B82-9312-4648-97EA-AE85B24F340E}" destId="{5B4CD5FE-B291-4EAD-A6C7-7E9B4A49ED00}" srcOrd="0" destOrd="0" presId="urn:microsoft.com/office/officeart/2008/layout/VerticalCurvedList"/>
    <dgm:cxn modelId="{98E14EBA-0BD1-4193-B7C8-DCDF610863CF}" type="presParOf" srcId="{19C93BDD-470A-4AD6-BAD4-7A450B50EF51}" destId="{65EB236F-39BF-4CB9-A8F2-8222D5E60B34}" srcOrd="7" destOrd="0" presId="urn:microsoft.com/office/officeart/2008/layout/VerticalCurvedList"/>
    <dgm:cxn modelId="{88FAEB97-2010-4F7A-BEC5-7AF31A17F7D9}" type="presParOf" srcId="{19C93BDD-470A-4AD6-BAD4-7A450B50EF51}" destId="{1D696C80-D17F-45EE-B0E8-FF463B16F97C}" srcOrd="8" destOrd="0" presId="urn:microsoft.com/office/officeart/2008/layout/VerticalCurvedList"/>
    <dgm:cxn modelId="{21D946F9-1E0C-42EB-81CF-F459FD7D6B00}" type="presParOf" srcId="{1D696C80-D17F-45EE-B0E8-FF463B16F97C}" destId="{142C033F-35EA-4F75-BB7B-0975931D3F73}" srcOrd="0" destOrd="0" presId="urn:microsoft.com/office/officeart/2008/layout/VerticalCurvedList"/>
    <dgm:cxn modelId="{530B61A9-96A6-4139-919C-A791FA73D8FC}" type="presParOf" srcId="{19C93BDD-470A-4AD6-BAD4-7A450B50EF51}" destId="{DC4A3B55-A5C7-4B69-AC56-BC6730BDD442}" srcOrd="9" destOrd="0" presId="urn:microsoft.com/office/officeart/2008/layout/VerticalCurvedList"/>
    <dgm:cxn modelId="{3CB446C9-DDC6-4DEC-8A83-1FDF0E63E5DD}" type="presParOf" srcId="{19C93BDD-470A-4AD6-BAD4-7A450B50EF51}" destId="{17AEC036-E072-4613-A1D8-262D2B6B0515}" srcOrd="10" destOrd="0" presId="urn:microsoft.com/office/officeart/2008/layout/VerticalCurvedList"/>
    <dgm:cxn modelId="{78B81D0B-0EFF-4D83-8B1A-937E972C9635}" type="presParOf" srcId="{17AEC036-E072-4613-A1D8-262D2B6B0515}" destId="{CFB7885D-8866-4EE0-AB7A-C554616FFF99}" srcOrd="0" destOrd="0" presId="urn:microsoft.com/office/officeart/2008/layout/VerticalCurvedList"/>
    <dgm:cxn modelId="{53E2E419-DBC0-4C1A-BA17-AA1DAEE4432D}" type="presParOf" srcId="{19C93BDD-470A-4AD6-BAD4-7A450B50EF51}" destId="{9BD8D943-2811-4774-BE70-C21E411A2C49}" srcOrd="11" destOrd="0" presId="urn:microsoft.com/office/officeart/2008/layout/VerticalCurvedList"/>
    <dgm:cxn modelId="{5CA950DB-7935-492C-B698-3BF5AE3181D8}" type="presParOf" srcId="{19C93BDD-470A-4AD6-BAD4-7A450B50EF51}" destId="{1A31AC29-8D92-4180-A7B6-2D2E48AF5CD1}" srcOrd="12" destOrd="0" presId="urn:microsoft.com/office/officeart/2008/layout/VerticalCurvedList"/>
    <dgm:cxn modelId="{3F2BBC30-E6FF-4D82-8E84-C694DE8F8595}" type="presParOf" srcId="{1A31AC29-8D92-4180-A7B6-2D2E48AF5CD1}" destId="{9F02C021-18A4-4D24-B4D3-7389BC8B2591}" srcOrd="0" destOrd="0" presId="urn:microsoft.com/office/officeart/2008/layout/VerticalCurvedList"/>
    <dgm:cxn modelId="{DDF27082-7D5E-4796-9B34-0B02B610819F}" type="presParOf" srcId="{19C93BDD-470A-4AD6-BAD4-7A450B50EF51}" destId="{1FB1EE5A-25E2-4E80-88A2-0AA41FB7BF59}" srcOrd="13" destOrd="0" presId="urn:microsoft.com/office/officeart/2008/layout/VerticalCurvedList"/>
    <dgm:cxn modelId="{13431EF4-3FF7-43DC-B4AE-6A70E94EA76B}" type="presParOf" srcId="{19C93BDD-470A-4AD6-BAD4-7A450B50EF51}" destId="{EA4F4166-3823-4BFA-A97D-20318FA845BC}" srcOrd="14" destOrd="0" presId="urn:microsoft.com/office/officeart/2008/layout/VerticalCurvedList"/>
    <dgm:cxn modelId="{F126AA95-5F36-46F5-BD16-E37A1A3931BD}" type="presParOf" srcId="{EA4F4166-3823-4BFA-A97D-20318FA845BC}" destId="{90D36285-808E-40E7-8A90-1F52BCCE42B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FE2C5-5886-42F3-AA29-A7C6CEC0A7CE}">
      <dsp:nvSpPr>
        <dsp:cNvPr id="0" name=""/>
        <dsp:cNvSpPr/>
      </dsp:nvSpPr>
      <dsp:spPr>
        <a:xfrm>
          <a:off x="1" y="0"/>
          <a:ext cx="7740646" cy="4940523"/>
        </a:xfrm>
        <a:prstGeom prst="rightArrow">
          <a:avLst/>
        </a:prstGeom>
        <a:solidFill>
          <a:schemeClr val="bg2">
            <a:lumMod val="40000"/>
            <a:lumOff val="6000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89CD635E-3E52-46D7-BA36-84901242AD2E}">
      <dsp:nvSpPr>
        <dsp:cNvPr id="0" name=""/>
        <dsp:cNvSpPr/>
      </dsp:nvSpPr>
      <dsp:spPr>
        <a:xfrm>
          <a:off x="0" y="1482156"/>
          <a:ext cx="2322195" cy="1976209"/>
        </a:xfrm>
        <a:prstGeom prst="roundRect">
          <a:avLst/>
        </a:prstGeom>
        <a:solidFill>
          <a:schemeClr val="tx1"/>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Total milligrams administered/    prescribed per Patient per Month</a:t>
          </a:r>
          <a:endParaRPr lang="en-US" sz="1800" b="1" kern="1200" dirty="0"/>
        </a:p>
      </dsp:txBody>
      <dsp:txXfrm>
        <a:off x="96471" y="1578627"/>
        <a:ext cx="2129253" cy="1783267"/>
      </dsp:txXfrm>
    </dsp:sp>
    <dsp:sp modelId="{1054E653-2ED0-47D3-8A1C-B77C012670E0}">
      <dsp:nvSpPr>
        <dsp:cNvPr id="0" name=""/>
        <dsp:cNvSpPr/>
      </dsp:nvSpPr>
      <dsp:spPr>
        <a:xfrm>
          <a:off x="2709227" y="1482156"/>
          <a:ext cx="2322195" cy="1976209"/>
        </a:xfrm>
        <a:prstGeom prst="roundRect">
          <a:avLst/>
        </a:prstGeom>
        <a:solidFill>
          <a:schemeClr val="accent5"/>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2">
                  <a:lumMod val="75000"/>
                </a:schemeClr>
              </a:solidFill>
            </a:rPr>
            <a:t>Cost per milligram – AWP/WAC or provided by client</a:t>
          </a:r>
          <a:endParaRPr lang="en-US" sz="1800" b="1" kern="1200" dirty="0">
            <a:solidFill>
              <a:schemeClr val="tx2">
                <a:lumMod val="75000"/>
              </a:schemeClr>
            </a:solidFill>
          </a:endParaRPr>
        </a:p>
      </dsp:txBody>
      <dsp:txXfrm>
        <a:off x="2805698" y="1578627"/>
        <a:ext cx="2129253" cy="1783267"/>
      </dsp:txXfrm>
    </dsp:sp>
    <dsp:sp modelId="{6121611B-07AA-4A96-8B63-F2AA9F54D9C2}">
      <dsp:nvSpPr>
        <dsp:cNvPr id="0" name=""/>
        <dsp:cNvSpPr/>
      </dsp:nvSpPr>
      <dsp:spPr>
        <a:xfrm>
          <a:off x="5418454" y="1482156"/>
          <a:ext cx="2322195" cy="1976209"/>
        </a:xfrm>
        <a:prstGeom prst="roundRect">
          <a:avLst/>
        </a:prstGeom>
        <a:solidFill>
          <a:schemeClr val="accent3"/>
        </a:solidFill>
        <a:ln w="25400" cap="flat"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Average Patients  per Month</a:t>
          </a:r>
          <a:endParaRPr lang="en-US" sz="1800" b="1" kern="1200" dirty="0"/>
        </a:p>
      </dsp:txBody>
      <dsp:txXfrm>
        <a:off x="5514925" y="1578627"/>
        <a:ext cx="2129253" cy="1783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002D1-5883-45F7-989C-CFA19EEA30A2}">
      <dsp:nvSpPr>
        <dsp:cNvPr id="0" name=""/>
        <dsp:cNvSpPr/>
      </dsp:nvSpPr>
      <dsp:spPr>
        <a:xfrm>
          <a:off x="-6725678" y="-1029271"/>
          <a:ext cx="8011287" cy="8011287"/>
        </a:xfrm>
        <a:prstGeom prst="blockArc">
          <a:avLst>
            <a:gd name="adj1" fmla="val 18900000"/>
            <a:gd name="adj2" fmla="val 2700000"/>
            <a:gd name="adj3" fmla="val 27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27785-7531-45E7-A301-CE463147FF09}">
      <dsp:nvSpPr>
        <dsp:cNvPr id="0" name=""/>
        <dsp:cNvSpPr/>
      </dsp:nvSpPr>
      <dsp:spPr>
        <a:xfrm>
          <a:off x="417584" y="284260"/>
          <a:ext cx="8555205"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Comprehensive Coverage of Supportive and Oral Therapies</a:t>
          </a:r>
          <a:endParaRPr lang="en-US" sz="2400" kern="1200" dirty="0"/>
        </a:p>
      </dsp:txBody>
      <dsp:txXfrm>
        <a:off x="417584" y="284260"/>
        <a:ext cx="8555205" cy="540985"/>
      </dsp:txXfrm>
    </dsp:sp>
    <dsp:sp modelId="{22FF74BD-32A2-4015-BABE-BB12FE525D9A}">
      <dsp:nvSpPr>
        <dsp:cNvPr id="0" name=""/>
        <dsp:cNvSpPr/>
      </dsp:nvSpPr>
      <dsp:spPr>
        <a:xfrm>
          <a:off x="79469" y="202988"/>
          <a:ext cx="676231" cy="676231"/>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A18DF2-421F-45A4-AF91-0A4CD992508C}">
      <dsp:nvSpPr>
        <dsp:cNvPr id="0" name=""/>
        <dsp:cNvSpPr/>
      </dsp:nvSpPr>
      <dsp:spPr>
        <a:xfrm>
          <a:off x="907495" y="1082566"/>
          <a:ext cx="8065295"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Most Representative Oncology Data Available</a:t>
          </a:r>
          <a:endParaRPr lang="en-US" sz="2400" kern="1200" dirty="0"/>
        </a:p>
      </dsp:txBody>
      <dsp:txXfrm>
        <a:off x="907495" y="1082566"/>
        <a:ext cx="8065295" cy="540985"/>
      </dsp:txXfrm>
    </dsp:sp>
    <dsp:sp modelId="{4BEC85ED-2CB0-49E4-B5E8-9AB8C1BE9F50}">
      <dsp:nvSpPr>
        <dsp:cNvPr id="0" name=""/>
        <dsp:cNvSpPr/>
      </dsp:nvSpPr>
      <dsp:spPr>
        <a:xfrm>
          <a:off x="569379" y="1014942"/>
          <a:ext cx="676231" cy="676231"/>
        </a:xfrm>
        <a:prstGeom prst="ellipse">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A6BA13-999C-4BAA-BD2F-6CEC8FF9185D}">
      <dsp:nvSpPr>
        <dsp:cNvPr id="0" name=""/>
        <dsp:cNvSpPr/>
      </dsp:nvSpPr>
      <dsp:spPr>
        <a:xfrm>
          <a:off x="1175964" y="1893925"/>
          <a:ext cx="7796826"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Greatest Breadth and Depth of Data</a:t>
          </a:r>
          <a:endParaRPr lang="en-US" sz="2400" kern="1200" dirty="0"/>
        </a:p>
      </dsp:txBody>
      <dsp:txXfrm>
        <a:off x="1175964" y="1893925"/>
        <a:ext cx="7796826" cy="540985"/>
      </dsp:txXfrm>
    </dsp:sp>
    <dsp:sp modelId="{5B4CD5FE-B291-4EAD-A6C7-7E9B4A49ED00}">
      <dsp:nvSpPr>
        <dsp:cNvPr id="0" name=""/>
        <dsp:cNvSpPr/>
      </dsp:nvSpPr>
      <dsp:spPr>
        <a:xfrm>
          <a:off x="837848" y="1826301"/>
          <a:ext cx="676231" cy="676231"/>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EB236F-39BF-4CB9-A8F2-8222D5E60B34}">
      <dsp:nvSpPr>
        <dsp:cNvPr id="0" name=""/>
        <dsp:cNvSpPr/>
      </dsp:nvSpPr>
      <dsp:spPr>
        <a:xfrm>
          <a:off x="1261684" y="2705879"/>
          <a:ext cx="7711106"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Availability of Historical Data</a:t>
          </a:r>
          <a:endParaRPr lang="en-US" sz="2400" kern="1200" dirty="0"/>
        </a:p>
      </dsp:txBody>
      <dsp:txXfrm>
        <a:off x="1261684" y="2705879"/>
        <a:ext cx="7711106" cy="540985"/>
      </dsp:txXfrm>
    </dsp:sp>
    <dsp:sp modelId="{142C033F-35EA-4F75-BB7B-0975931D3F73}">
      <dsp:nvSpPr>
        <dsp:cNvPr id="0" name=""/>
        <dsp:cNvSpPr/>
      </dsp:nvSpPr>
      <dsp:spPr>
        <a:xfrm>
          <a:off x="923568" y="2638256"/>
          <a:ext cx="676231" cy="676231"/>
        </a:xfrm>
        <a:prstGeom prst="ellipse">
          <a:avLst/>
        </a:prstGeom>
        <a:blipFill dpi="0" rotWithShape="0">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4A3B55-A5C7-4B69-AC56-BC6730BDD442}">
      <dsp:nvSpPr>
        <dsp:cNvPr id="0" name=""/>
        <dsp:cNvSpPr/>
      </dsp:nvSpPr>
      <dsp:spPr>
        <a:xfrm>
          <a:off x="1175964" y="3517833"/>
          <a:ext cx="7796826"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Greatest Flexibility in Data Analysis</a:t>
          </a:r>
          <a:endParaRPr lang="en-US" sz="2400" kern="1200" dirty="0"/>
        </a:p>
      </dsp:txBody>
      <dsp:txXfrm>
        <a:off x="1175964" y="3517833"/>
        <a:ext cx="7796826" cy="540985"/>
      </dsp:txXfrm>
    </dsp:sp>
    <dsp:sp modelId="{CFB7885D-8866-4EE0-AB7A-C554616FFF99}">
      <dsp:nvSpPr>
        <dsp:cNvPr id="0" name=""/>
        <dsp:cNvSpPr/>
      </dsp:nvSpPr>
      <dsp:spPr>
        <a:xfrm>
          <a:off x="837848" y="3450210"/>
          <a:ext cx="676231" cy="676231"/>
        </a:xfrm>
        <a:prstGeom prst="ellipse">
          <a:avLst/>
        </a:prstGeo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D8D943-2811-4774-BE70-C21E411A2C49}">
      <dsp:nvSpPr>
        <dsp:cNvPr id="0" name=""/>
        <dsp:cNvSpPr/>
      </dsp:nvSpPr>
      <dsp:spPr>
        <a:xfrm>
          <a:off x="907495" y="4329192"/>
          <a:ext cx="8065295"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Duration of Therapy for Current and Prior Regimens</a:t>
          </a:r>
          <a:endParaRPr lang="en-US" sz="2400" kern="1200" dirty="0"/>
        </a:p>
      </dsp:txBody>
      <dsp:txXfrm>
        <a:off x="907495" y="4329192"/>
        <a:ext cx="8065295" cy="540985"/>
      </dsp:txXfrm>
    </dsp:sp>
    <dsp:sp modelId="{9F02C021-18A4-4D24-B4D3-7389BC8B2591}">
      <dsp:nvSpPr>
        <dsp:cNvPr id="0" name=""/>
        <dsp:cNvSpPr/>
      </dsp:nvSpPr>
      <dsp:spPr>
        <a:xfrm>
          <a:off x="569379" y="4261569"/>
          <a:ext cx="676231" cy="67623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B1EE5A-25E2-4E80-88A2-0AA41FB7BF59}">
      <dsp:nvSpPr>
        <dsp:cNvPr id="0" name=""/>
        <dsp:cNvSpPr/>
      </dsp:nvSpPr>
      <dsp:spPr>
        <a:xfrm>
          <a:off x="417584" y="5141146"/>
          <a:ext cx="8555205" cy="54098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9407"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Highest Level of Service</a:t>
          </a:r>
          <a:endParaRPr lang="en-US" sz="2400" kern="1200" dirty="0"/>
        </a:p>
      </dsp:txBody>
      <dsp:txXfrm>
        <a:off x="417584" y="5141146"/>
        <a:ext cx="8555205" cy="540985"/>
      </dsp:txXfrm>
    </dsp:sp>
    <dsp:sp modelId="{90D36285-808E-40E7-8A90-1F52BCCE42BC}">
      <dsp:nvSpPr>
        <dsp:cNvPr id="0" name=""/>
        <dsp:cNvSpPr/>
      </dsp:nvSpPr>
      <dsp:spPr>
        <a:xfrm>
          <a:off x="79469" y="5073523"/>
          <a:ext cx="676231" cy="676231"/>
        </a:xfrm>
        <a:prstGeom prst="ellipse">
          <a:avLst/>
        </a:prstGeom>
        <a:blipFill dpi="0" rotWithShape="0">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7328AD-01A1-4AFE-B821-5E83A6F2D477}" type="datetimeFigureOut">
              <a:rPr lang="en-GB" smtClean="0"/>
              <a:t>16/11/2015</a:t>
            </a:fld>
            <a:endParaRPr lang="en-GB"/>
          </a:p>
        </p:txBody>
      </p:sp>
      <p:sp>
        <p:nvSpPr>
          <p:cNvPr id="4" name="Slide Image Placeholder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D41AF2-7DEF-4BF8-B0E0-84FD5DA08764}" type="slidenum">
              <a:rPr lang="en-GB" smtClean="0"/>
              <a:t>‹#›</a:t>
            </a:fld>
            <a:endParaRPr lang="en-GB"/>
          </a:p>
        </p:txBody>
      </p:sp>
    </p:spTree>
    <p:extLst>
      <p:ext uri="{BB962C8B-B14F-4D97-AF65-F5344CB8AC3E}">
        <p14:creationId xmlns:p14="http://schemas.microsoft.com/office/powerpoint/2010/main" val="2094480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685800"/>
            <a:ext cx="4848225"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7BD41AF2-7DEF-4BF8-B0E0-84FD5DA08764}" type="slidenum">
              <a:rPr lang="en-GB" smtClean="0">
                <a:solidFill>
                  <a:prstClr val="black"/>
                </a:solidFill>
              </a:rPr>
              <a:pPr/>
              <a:t>6</a:t>
            </a:fld>
            <a:endParaRPr lang="en-GB">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1"/>
                </a:solidFill>
                <a:latin typeface="Arial" pitchFamily="34" charset="0"/>
                <a:ea typeface="MS PGothic" pitchFamily="34" charset="-128"/>
              </a:defRPr>
            </a:lvl1pPr>
            <a:lvl2pPr marL="731731" indent="-281435">
              <a:defRPr sz="2400">
                <a:solidFill>
                  <a:schemeClr val="bg1"/>
                </a:solidFill>
                <a:latin typeface="Arial" pitchFamily="34" charset="0"/>
                <a:ea typeface="MS PGothic" pitchFamily="34" charset="-128"/>
              </a:defRPr>
            </a:lvl2pPr>
            <a:lvl3pPr marL="1125741" indent="-225148">
              <a:defRPr sz="2400">
                <a:solidFill>
                  <a:schemeClr val="bg1"/>
                </a:solidFill>
                <a:latin typeface="Arial" pitchFamily="34" charset="0"/>
                <a:ea typeface="MS PGothic" pitchFamily="34" charset="-128"/>
              </a:defRPr>
            </a:lvl3pPr>
            <a:lvl4pPr marL="1576037" indent="-225148">
              <a:defRPr sz="2400">
                <a:solidFill>
                  <a:schemeClr val="bg1"/>
                </a:solidFill>
                <a:latin typeface="Arial" pitchFamily="34" charset="0"/>
                <a:ea typeface="MS PGothic" pitchFamily="34" charset="-128"/>
              </a:defRPr>
            </a:lvl4pPr>
            <a:lvl5pPr marL="2026333" indent="-225148">
              <a:defRPr sz="2400">
                <a:solidFill>
                  <a:schemeClr val="bg1"/>
                </a:solidFill>
                <a:latin typeface="Arial" pitchFamily="34" charset="0"/>
                <a:ea typeface="MS PGothic" pitchFamily="34" charset="-128"/>
              </a:defRPr>
            </a:lvl5pPr>
            <a:lvl6pPr marL="2476630" indent="-225148" algn="ctr" eaLnBrk="0" fontAlgn="base" hangingPunct="0">
              <a:spcBef>
                <a:spcPct val="0"/>
              </a:spcBef>
              <a:spcAft>
                <a:spcPct val="0"/>
              </a:spcAft>
              <a:defRPr sz="2400">
                <a:solidFill>
                  <a:schemeClr val="bg1"/>
                </a:solidFill>
                <a:latin typeface="Arial" pitchFamily="34" charset="0"/>
                <a:ea typeface="MS PGothic" pitchFamily="34" charset="-128"/>
              </a:defRPr>
            </a:lvl6pPr>
            <a:lvl7pPr marL="2926926" indent="-225148" algn="ctr" eaLnBrk="0" fontAlgn="base" hangingPunct="0">
              <a:spcBef>
                <a:spcPct val="0"/>
              </a:spcBef>
              <a:spcAft>
                <a:spcPct val="0"/>
              </a:spcAft>
              <a:defRPr sz="2400">
                <a:solidFill>
                  <a:schemeClr val="bg1"/>
                </a:solidFill>
                <a:latin typeface="Arial" pitchFamily="34" charset="0"/>
                <a:ea typeface="MS PGothic" pitchFamily="34" charset="-128"/>
              </a:defRPr>
            </a:lvl7pPr>
            <a:lvl8pPr marL="3377222" indent="-225148" algn="ctr" eaLnBrk="0" fontAlgn="base" hangingPunct="0">
              <a:spcBef>
                <a:spcPct val="0"/>
              </a:spcBef>
              <a:spcAft>
                <a:spcPct val="0"/>
              </a:spcAft>
              <a:defRPr sz="2400">
                <a:solidFill>
                  <a:schemeClr val="bg1"/>
                </a:solidFill>
                <a:latin typeface="Arial" pitchFamily="34" charset="0"/>
                <a:ea typeface="MS PGothic" pitchFamily="34" charset="-128"/>
              </a:defRPr>
            </a:lvl8pPr>
            <a:lvl9pPr marL="3827518" indent="-225148" algn="ctr" eaLnBrk="0" fontAlgn="base" hangingPunct="0">
              <a:spcBef>
                <a:spcPct val="0"/>
              </a:spcBef>
              <a:spcAft>
                <a:spcPct val="0"/>
              </a:spcAft>
              <a:defRPr sz="2400">
                <a:solidFill>
                  <a:schemeClr val="bg1"/>
                </a:solidFill>
                <a:latin typeface="Arial" pitchFamily="34" charset="0"/>
                <a:ea typeface="MS PGothic" pitchFamily="34" charset="-128"/>
              </a:defRPr>
            </a:lvl9pPr>
          </a:lstStyle>
          <a:p>
            <a:fld id="{2A8AC687-BEDF-444A-9775-2DD22CFD2613}" type="slidenum">
              <a:rPr lang="en-US" sz="1200">
                <a:solidFill>
                  <a:schemeClr val="tx1"/>
                </a:solidFill>
              </a:rPr>
              <a:pPr/>
              <a:t>8</a:t>
            </a:fld>
            <a:endParaRPr lang="en-US" sz="1200" dirty="0">
              <a:solidFill>
                <a:schemeClr val="tx1"/>
              </a:solidFill>
            </a:endParaRPr>
          </a:p>
        </p:txBody>
      </p:sp>
      <p:sp>
        <p:nvSpPr>
          <p:cNvPr id="64515" name="Rectangle 7"/>
          <p:cNvSpPr txBox="1">
            <a:spLocks noGrp="1" noChangeArrowheads="1"/>
          </p:cNvSpPr>
          <p:nvPr/>
        </p:nvSpPr>
        <p:spPr bwMode="auto">
          <a:xfrm>
            <a:off x="3884614" y="8684926"/>
            <a:ext cx="2971800"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973" tIns="43486" rIns="86973" bIns="43486" anchor="b"/>
          <a:lstStyle>
            <a:lvl1pPr defTabSz="882650">
              <a:defRPr sz="2400">
                <a:solidFill>
                  <a:schemeClr val="bg1"/>
                </a:solidFill>
                <a:latin typeface="Arial" pitchFamily="34" charset="0"/>
                <a:ea typeface="MS PGothic" pitchFamily="34" charset="-128"/>
              </a:defRPr>
            </a:lvl1pPr>
            <a:lvl2pPr marL="742950" indent="-285750" defTabSz="882650">
              <a:defRPr sz="2400">
                <a:solidFill>
                  <a:schemeClr val="bg1"/>
                </a:solidFill>
                <a:latin typeface="Arial" pitchFamily="34" charset="0"/>
                <a:ea typeface="MS PGothic" pitchFamily="34" charset="-128"/>
              </a:defRPr>
            </a:lvl2pPr>
            <a:lvl3pPr marL="1143000" indent="-228600" defTabSz="882650">
              <a:defRPr sz="2400">
                <a:solidFill>
                  <a:schemeClr val="bg1"/>
                </a:solidFill>
                <a:latin typeface="Arial" pitchFamily="34" charset="0"/>
                <a:ea typeface="MS PGothic" pitchFamily="34" charset="-128"/>
              </a:defRPr>
            </a:lvl3pPr>
            <a:lvl4pPr marL="1600200" indent="-228600" defTabSz="882650">
              <a:defRPr sz="2400">
                <a:solidFill>
                  <a:schemeClr val="bg1"/>
                </a:solidFill>
                <a:latin typeface="Arial" pitchFamily="34" charset="0"/>
                <a:ea typeface="MS PGothic" pitchFamily="34" charset="-128"/>
              </a:defRPr>
            </a:lvl4pPr>
            <a:lvl5pPr marL="2057400" indent="-228600" defTabSz="882650">
              <a:defRPr sz="2400">
                <a:solidFill>
                  <a:schemeClr val="bg1"/>
                </a:solidFill>
                <a:latin typeface="Arial" pitchFamily="34" charset="0"/>
                <a:ea typeface="MS PGothic" pitchFamily="34" charset="-128"/>
              </a:defRPr>
            </a:lvl5pPr>
            <a:lvl6pPr marL="25146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6pPr>
            <a:lvl7pPr marL="29718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7pPr>
            <a:lvl8pPr marL="34290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8pPr>
            <a:lvl9pPr marL="38862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9pPr>
          </a:lstStyle>
          <a:p>
            <a:pPr algn="r"/>
            <a:fld id="{9E8F5D01-10D3-48C4-98A4-D2CA76CD33A9}" type="slidenum">
              <a:rPr lang="en-AU" sz="1100">
                <a:solidFill>
                  <a:schemeClr val="tx1"/>
                </a:solidFill>
                <a:latin typeface="Arial Unicode MS" pitchFamily="34" charset="-128"/>
                <a:ea typeface="Arial Unicode MS" pitchFamily="34" charset="-128"/>
                <a:cs typeface="Arial Unicode MS" pitchFamily="34" charset="-128"/>
              </a:rPr>
              <a:pPr algn="r"/>
              <a:t>8</a:t>
            </a:fld>
            <a:endParaRPr lang="en-AU" sz="1100" dirty="0">
              <a:solidFill>
                <a:schemeClr val="tx1"/>
              </a:solidFill>
              <a:latin typeface="Arial Unicode MS" pitchFamily="34" charset="-128"/>
              <a:ea typeface="Arial Unicode MS" pitchFamily="34" charset="-128"/>
              <a:cs typeface="Arial Unicode MS" pitchFamily="34" charset="-128"/>
            </a:endParaRPr>
          </a:p>
        </p:txBody>
      </p:sp>
      <p:sp>
        <p:nvSpPr>
          <p:cNvPr id="64516" name="Rectangle 7"/>
          <p:cNvSpPr txBox="1">
            <a:spLocks noGrp="1" noChangeArrowheads="1"/>
          </p:cNvSpPr>
          <p:nvPr/>
        </p:nvSpPr>
        <p:spPr bwMode="auto">
          <a:xfrm>
            <a:off x="3884614" y="8684926"/>
            <a:ext cx="2971800"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973" tIns="43486" rIns="86973" bIns="43486" anchor="b"/>
          <a:lstStyle>
            <a:lvl1pPr defTabSz="882650">
              <a:defRPr sz="2400">
                <a:solidFill>
                  <a:schemeClr val="bg1"/>
                </a:solidFill>
                <a:latin typeface="Arial" pitchFamily="34" charset="0"/>
                <a:ea typeface="MS PGothic" pitchFamily="34" charset="-128"/>
              </a:defRPr>
            </a:lvl1pPr>
            <a:lvl2pPr marL="742950" indent="-285750" defTabSz="882650">
              <a:defRPr sz="2400">
                <a:solidFill>
                  <a:schemeClr val="bg1"/>
                </a:solidFill>
                <a:latin typeface="Arial" pitchFamily="34" charset="0"/>
                <a:ea typeface="MS PGothic" pitchFamily="34" charset="-128"/>
              </a:defRPr>
            </a:lvl2pPr>
            <a:lvl3pPr marL="1143000" indent="-228600" defTabSz="882650">
              <a:defRPr sz="2400">
                <a:solidFill>
                  <a:schemeClr val="bg1"/>
                </a:solidFill>
                <a:latin typeface="Arial" pitchFamily="34" charset="0"/>
                <a:ea typeface="MS PGothic" pitchFamily="34" charset="-128"/>
              </a:defRPr>
            </a:lvl3pPr>
            <a:lvl4pPr marL="1600200" indent="-228600" defTabSz="882650">
              <a:defRPr sz="2400">
                <a:solidFill>
                  <a:schemeClr val="bg1"/>
                </a:solidFill>
                <a:latin typeface="Arial" pitchFamily="34" charset="0"/>
                <a:ea typeface="MS PGothic" pitchFamily="34" charset="-128"/>
              </a:defRPr>
            </a:lvl4pPr>
            <a:lvl5pPr marL="2057400" indent="-228600" defTabSz="882650">
              <a:defRPr sz="2400">
                <a:solidFill>
                  <a:schemeClr val="bg1"/>
                </a:solidFill>
                <a:latin typeface="Arial" pitchFamily="34" charset="0"/>
                <a:ea typeface="MS PGothic" pitchFamily="34" charset="-128"/>
              </a:defRPr>
            </a:lvl5pPr>
            <a:lvl6pPr marL="25146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6pPr>
            <a:lvl7pPr marL="29718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7pPr>
            <a:lvl8pPr marL="34290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8pPr>
            <a:lvl9pPr marL="38862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9pPr>
          </a:lstStyle>
          <a:p>
            <a:pPr algn="r"/>
            <a:fld id="{268D4F13-F592-4AEA-8E74-6F76BFE47FBB}" type="slidenum">
              <a:rPr lang="en-US" sz="1100">
                <a:solidFill>
                  <a:schemeClr val="tx1"/>
                </a:solidFill>
                <a:ea typeface="Arial Unicode MS" pitchFamily="34" charset="-128"/>
                <a:cs typeface="Arial Unicode MS" pitchFamily="34" charset="-128"/>
              </a:rPr>
              <a:pPr algn="r"/>
              <a:t>8</a:t>
            </a:fld>
            <a:endParaRPr lang="en-US" sz="1100" dirty="0">
              <a:solidFill>
                <a:schemeClr val="tx1"/>
              </a:solidFill>
              <a:ea typeface="Arial Unicode MS" pitchFamily="34" charset="-128"/>
              <a:cs typeface="Arial Unicode MS" pitchFamily="34" charset="-128"/>
            </a:endParaRPr>
          </a:p>
        </p:txBody>
      </p:sp>
      <p:sp>
        <p:nvSpPr>
          <p:cNvPr id="64517" name="Rectangle 7"/>
          <p:cNvSpPr txBox="1">
            <a:spLocks noGrp="1" noChangeArrowheads="1"/>
          </p:cNvSpPr>
          <p:nvPr/>
        </p:nvSpPr>
        <p:spPr bwMode="auto">
          <a:xfrm>
            <a:off x="3884614" y="8684926"/>
            <a:ext cx="2971800"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973" tIns="43486" rIns="86973" bIns="43486" anchor="b"/>
          <a:lstStyle>
            <a:lvl1pPr defTabSz="882650">
              <a:defRPr sz="2400">
                <a:solidFill>
                  <a:schemeClr val="bg1"/>
                </a:solidFill>
                <a:latin typeface="Arial" pitchFamily="34" charset="0"/>
                <a:ea typeface="MS PGothic" pitchFamily="34" charset="-128"/>
              </a:defRPr>
            </a:lvl1pPr>
            <a:lvl2pPr marL="742950" indent="-285750" defTabSz="882650">
              <a:defRPr sz="2400">
                <a:solidFill>
                  <a:schemeClr val="bg1"/>
                </a:solidFill>
                <a:latin typeface="Arial" pitchFamily="34" charset="0"/>
                <a:ea typeface="MS PGothic" pitchFamily="34" charset="-128"/>
              </a:defRPr>
            </a:lvl2pPr>
            <a:lvl3pPr marL="1143000" indent="-228600" defTabSz="882650">
              <a:defRPr sz="2400">
                <a:solidFill>
                  <a:schemeClr val="bg1"/>
                </a:solidFill>
                <a:latin typeface="Arial" pitchFamily="34" charset="0"/>
                <a:ea typeface="MS PGothic" pitchFamily="34" charset="-128"/>
              </a:defRPr>
            </a:lvl3pPr>
            <a:lvl4pPr marL="1600200" indent="-228600" defTabSz="882650">
              <a:defRPr sz="2400">
                <a:solidFill>
                  <a:schemeClr val="bg1"/>
                </a:solidFill>
                <a:latin typeface="Arial" pitchFamily="34" charset="0"/>
                <a:ea typeface="MS PGothic" pitchFamily="34" charset="-128"/>
              </a:defRPr>
            </a:lvl4pPr>
            <a:lvl5pPr marL="2057400" indent="-228600" defTabSz="882650">
              <a:defRPr sz="2400">
                <a:solidFill>
                  <a:schemeClr val="bg1"/>
                </a:solidFill>
                <a:latin typeface="Arial" pitchFamily="34" charset="0"/>
                <a:ea typeface="MS PGothic" pitchFamily="34" charset="-128"/>
              </a:defRPr>
            </a:lvl5pPr>
            <a:lvl6pPr marL="25146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6pPr>
            <a:lvl7pPr marL="29718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7pPr>
            <a:lvl8pPr marL="34290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8pPr>
            <a:lvl9pPr marL="38862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9pPr>
          </a:lstStyle>
          <a:p>
            <a:pPr algn="r"/>
            <a:fld id="{5A6E8D54-2054-4A44-A1AB-72DC01657E60}" type="slidenum">
              <a:rPr lang="en-US" sz="1100">
                <a:solidFill>
                  <a:schemeClr val="tx1"/>
                </a:solidFill>
                <a:latin typeface="Arial Unicode MS" pitchFamily="34" charset="-128"/>
                <a:ea typeface="Arial Unicode MS" pitchFamily="34" charset="-128"/>
                <a:cs typeface="Arial Unicode MS" pitchFamily="34" charset="-128"/>
              </a:rPr>
              <a:pPr algn="r"/>
              <a:t>8</a:t>
            </a:fld>
            <a:endParaRPr lang="en-US" sz="1100" dirty="0">
              <a:solidFill>
                <a:schemeClr val="tx1"/>
              </a:solidFill>
              <a:latin typeface="Arial Unicode MS" pitchFamily="34" charset="-128"/>
              <a:ea typeface="Arial Unicode MS" pitchFamily="34" charset="-128"/>
              <a:cs typeface="Arial Unicode MS" pitchFamily="34" charset="-128"/>
            </a:endParaRPr>
          </a:p>
        </p:txBody>
      </p:sp>
      <p:sp>
        <p:nvSpPr>
          <p:cNvPr id="64518" name="Rectangle 7"/>
          <p:cNvSpPr txBox="1">
            <a:spLocks noGrp="1" noChangeArrowheads="1"/>
          </p:cNvSpPr>
          <p:nvPr/>
        </p:nvSpPr>
        <p:spPr bwMode="auto">
          <a:xfrm>
            <a:off x="3886201" y="8686491"/>
            <a:ext cx="2971800" cy="45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954" tIns="43476" rIns="86954" bIns="43476" anchor="b"/>
          <a:lstStyle>
            <a:lvl1pPr defTabSz="882650">
              <a:defRPr sz="2400">
                <a:solidFill>
                  <a:schemeClr val="bg1"/>
                </a:solidFill>
                <a:latin typeface="Arial" pitchFamily="34" charset="0"/>
                <a:ea typeface="MS PGothic" pitchFamily="34" charset="-128"/>
              </a:defRPr>
            </a:lvl1pPr>
            <a:lvl2pPr marL="742950" indent="-285750" defTabSz="882650">
              <a:defRPr sz="2400">
                <a:solidFill>
                  <a:schemeClr val="bg1"/>
                </a:solidFill>
                <a:latin typeface="Arial" pitchFamily="34" charset="0"/>
                <a:ea typeface="MS PGothic" pitchFamily="34" charset="-128"/>
              </a:defRPr>
            </a:lvl2pPr>
            <a:lvl3pPr marL="1143000" indent="-228600" defTabSz="882650">
              <a:defRPr sz="2400">
                <a:solidFill>
                  <a:schemeClr val="bg1"/>
                </a:solidFill>
                <a:latin typeface="Arial" pitchFamily="34" charset="0"/>
                <a:ea typeface="MS PGothic" pitchFamily="34" charset="-128"/>
              </a:defRPr>
            </a:lvl3pPr>
            <a:lvl4pPr marL="1600200" indent="-228600" defTabSz="882650">
              <a:defRPr sz="2400">
                <a:solidFill>
                  <a:schemeClr val="bg1"/>
                </a:solidFill>
                <a:latin typeface="Arial" pitchFamily="34" charset="0"/>
                <a:ea typeface="MS PGothic" pitchFamily="34" charset="-128"/>
              </a:defRPr>
            </a:lvl4pPr>
            <a:lvl5pPr marL="2057400" indent="-228600" defTabSz="882650">
              <a:defRPr sz="2400">
                <a:solidFill>
                  <a:schemeClr val="bg1"/>
                </a:solidFill>
                <a:latin typeface="Arial" pitchFamily="34" charset="0"/>
                <a:ea typeface="MS PGothic" pitchFamily="34" charset="-128"/>
              </a:defRPr>
            </a:lvl5pPr>
            <a:lvl6pPr marL="25146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6pPr>
            <a:lvl7pPr marL="29718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7pPr>
            <a:lvl8pPr marL="34290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8pPr>
            <a:lvl9pPr marL="3886200" indent="-228600" algn="ctr" defTabSz="882650" eaLnBrk="0" fontAlgn="base" hangingPunct="0">
              <a:spcBef>
                <a:spcPct val="0"/>
              </a:spcBef>
              <a:spcAft>
                <a:spcPct val="0"/>
              </a:spcAft>
              <a:defRPr sz="2400">
                <a:solidFill>
                  <a:schemeClr val="bg1"/>
                </a:solidFill>
                <a:latin typeface="Arial" pitchFamily="34" charset="0"/>
                <a:ea typeface="MS PGothic" pitchFamily="34" charset="-128"/>
              </a:defRPr>
            </a:lvl9pPr>
          </a:lstStyle>
          <a:p>
            <a:pPr algn="r"/>
            <a:fld id="{00A0E234-F839-49AC-BC54-F4B641BC2E25}" type="slidenum">
              <a:rPr lang="en-US" sz="1100">
                <a:latin typeface="Times New Roman" pitchFamily="18" charset="0"/>
                <a:ea typeface="Arial Unicode MS" pitchFamily="34" charset="-128"/>
                <a:cs typeface="Arial Unicode MS" pitchFamily="34" charset="-128"/>
              </a:rPr>
              <a:pPr algn="r"/>
              <a:t>8</a:t>
            </a:fld>
            <a:endParaRPr lang="en-US" sz="1100" dirty="0">
              <a:latin typeface="Times New Roman" pitchFamily="18" charset="0"/>
              <a:ea typeface="Arial Unicode MS" pitchFamily="34" charset="-128"/>
              <a:cs typeface="Arial Unicode MS" pitchFamily="34" charset="-128"/>
            </a:endParaRPr>
          </a:p>
        </p:txBody>
      </p:sp>
      <p:sp>
        <p:nvSpPr>
          <p:cNvPr id="64519" name="Rectangle 2"/>
          <p:cNvSpPr>
            <a:spLocks noGrp="1" noRot="1" noChangeAspect="1" noChangeArrowheads="1" noTextEdit="1"/>
          </p:cNvSpPr>
          <p:nvPr>
            <p:ph type="sldImg"/>
          </p:nvPr>
        </p:nvSpPr>
        <p:spPr>
          <a:xfrm>
            <a:off x="1004888" y="685800"/>
            <a:ext cx="4848225" cy="3429000"/>
          </a:xfrm>
          <a:ln/>
        </p:spPr>
      </p:sp>
      <p:sp>
        <p:nvSpPr>
          <p:cNvPr id="64520" name="Rectangle 3"/>
          <p:cNvSpPr>
            <a:spLocks noGrp="1" noChangeArrowheads="1"/>
          </p:cNvSpPr>
          <p:nvPr>
            <p:ph type="body" idx="1"/>
          </p:nvPr>
        </p:nvSpPr>
        <p:spPr>
          <a:xfrm>
            <a:off x="914401" y="4344026"/>
            <a:ext cx="5029200"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954" tIns="43476" rIns="86954" bIns="43476"/>
          <a:lstStyle/>
          <a:p>
            <a:pPr eaLnBrk="1" hangingPunct="1"/>
            <a:endParaRPr lang="en-GB"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685800"/>
            <a:ext cx="48482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0F7E6FF-F7CA-467F-B4E3-E206D9268C02}" type="slidenum">
              <a:rPr lang="en-US" smtClean="0">
                <a:solidFill>
                  <a:prstClr val="black"/>
                </a:solidFill>
              </a:rPr>
              <a:pPr/>
              <a:t>11</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4888" y="685800"/>
            <a:ext cx="4848225" cy="3429000"/>
          </a:xfrm>
        </p:spPr>
      </p:sp>
      <p:sp>
        <p:nvSpPr>
          <p:cNvPr id="3" name="Notes Placeholder 2"/>
          <p:cNvSpPr>
            <a:spLocks noGrp="1"/>
          </p:cNvSpPr>
          <p:nvPr>
            <p:ph type="body" idx="1"/>
          </p:nvPr>
        </p:nvSpPr>
        <p:spPr/>
        <p:txBody>
          <a:bodyPr/>
          <a:lstStyle/>
          <a:p>
            <a:r>
              <a:rPr lang="en-US" dirty="0" smtClean="0"/>
              <a:t>As mentioned, the data collected in the Oncology Monitor is extensive covering patient characteristics, diagnosis information including histology, staging at diagnosis, current staging, location of metastases, current treatment including drugs used, dosing, schedule, as well as satisfaction with the current treatment, future usage intent of the current treatment, reason for selecting, patient involvement in the selection and treatment that patient will be placed on if they progress beyond current therapy.  In addition, we track all previous treatments and reasons for switch allowing for developing of treatment algorithms.</a:t>
            </a:r>
          </a:p>
          <a:p>
            <a:endParaRPr lang="en-US" dirty="0"/>
          </a:p>
          <a:p>
            <a:r>
              <a:rPr lang="en-US" dirty="0" smtClean="0"/>
              <a:t>In addition, our coverage of biomarkers and disease specific questions is extensive covering things like resections status and BRAF mutation, BRACA testing</a:t>
            </a:r>
            <a:r>
              <a:rPr lang="en-US" dirty="0" smtClean="0">
                <a:solidFill>
                  <a:srgbClr val="FF0000"/>
                </a:solidFill>
              </a:rPr>
              <a:t> </a:t>
            </a:r>
            <a:r>
              <a:rPr lang="en-US" dirty="0" smtClean="0">
                <a:solidFill>
                  <a:srgbClr val="7030A0"/>
                </a:solidFill>
              </a:rPr>
              <a:t>(PDR: suggest replacing with ‘platinum sensitive’ or ‘</a:t>
            </a:r>
            <a:r>
              <a:rPr lang="en-US" dirty="0" err="1" smtClean="0">
                <a:solidFill>
                  <a:srgbClr val="7030A0"/>
                </a:solidFill>
              </a:rPr>
              <a:t>cytogenetics</a:t>
            </a:r>
            <a:r>
              <a:rPr lang="en-US" dirty="0" smtClean="0">
                <a:solidFill>
                  <a:srgbClr val="7030A0"/>
                </a:solidFill>
              </a:rPr>
              <a:t>’ as BRCA not as relevant to them),  </a:t>
            </a:r>
            <a:r>
              <a:rPr lang="en-US" dirty="0" smtClean="0"/>
              <a:t>IPSS score, etc.</a:t>
            </a:r>
          </a:p>
          <a:p>
            <a:endParaRPr lang="en-US" dirty="0"/>
          </a:p>
          <a:p>
            <a:endParaRPr lang="en-US" dirty="0"/>
          </a:p>
        </p:txBody>
      </p:sp>
      <p:sp>
        <p:nvSpPr>
          <p:cNvPr id="4" name="Slide Number Placeholder 3"/>
          <p:cNvSpPr>
            <a:spLocks noGrp="1"/>
          </p:cNvSpPr>
          <p:nvPr>
            <p:ph type="sldNum" sz="quarter" idx="10"/>
          </p:nvPr>
        </p:nvSpPr>
        <p:spPr/>
        <p:txBody>
          <a:bodyPr/>
          <a:lstStyle/>
          <a:p>
            <a:fld id="{10F7E6FF-F7CA-467F-B4E3-E206D9268C02}" type="slidenum">
              <a:rPr lang="en-US" smtClean="0"/>
              <a:pPr/>
              <a:t>23</a:t>
            </a:fld>
            <a:endParaRPr lang="en-US" dirty="0"/>
          </a:p>
        </p:txBody>
      </p:sp>
    </p:spTree>
    <p:extLst>
      <p:ext uri="{BB962C8B-B14F-4D97-AF65-F5344CB8AC3E}">
        <p14:creationId xmlns:p14="http://schemas.microsoft.com/office/powerpoint/2010/main" val="85398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437A89-6422-4D66-965D-BC6E676775C8}" type="slidenum">
              <a:rPr lang="en-US">
                <a:solidFill>
                  <a:srgbClr val="000000"/>
                </a:solidFill>
              </a:rPr>
              <a:pPr fontAlgn="base">
                <a:spcBef>
                  <a:spcPct val="0"/>
                </a:spcBef>
                <a:spcAft>
                  <a:spcPct val="0"/>
                </a:spcAft>
                <a:defRPr/>
              </a:pPr>
              <a:t>43</a:t>
            </a:fld>
            <a:endParaRPr 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2"/>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24603671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3"/>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18073779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4"/>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48235423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5"/>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12303639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accent6"/>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238840944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2"/>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186474091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2"/>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7217653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and Content Colore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dirty="0"/>
          </a:p>
        </p:txBody>
      </p:sp>
      <p:cxnSp>
        <p:nvCxnSpPr>
          <p:cNvPr id="6" name="Straight Connector 5"/>
          <p:cNvCxnSpPr/>
          <p:nvPr userDrawn="1"/>
        </p:nvCxnSpPr>
        <p:spPr>
          <a:xfrm>
            <a:off x="336262" y="6918196"/>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25" name="Text Placeholder 24"/>
          <p:cNvSpPr>
            <a:spLocks noGrp="1"/>
          </p:cNvSpPr>
          <p:nvPr>
            <p:ph type="body" sz="quarter" idx="13"/>
          </p:nvPr>
        </p:nvSpPr>
        <p:spPr>
          <a:xfrm>
            <a:off x="361950" y="1438276"/>
            <a:ext cx="9971088" cy="4883150"/>
          </a:xfrm>
        </p:spPr>
        <p:txBody>
          <a:bodyPr>
            <a:noAutofit/>
          </a:bodyPr>
          <a:lstStyle>
            <a:lvl1pPr>
              <a:lnSpc>
                <a:spcPct val="100000"/>
              </a:lnSpc>
              <a:defRPr sz="2700"/>
            </a:lvl1pPr>
            <a:lvl2pPr marL="333198" indent="-333198">
              <a:lnSpc>
                <a:spcPct val="100000"/>
              </a:lnSpc>
              <a:buClr>
                <a:schemeClr val="accent3"/>
              </a:buClr>
              <a:tabLst/>
              <a:defRPr sz="2700"/>
            </a:lvl2pPr>
            <a:lvl3pPr marL="650100" indent="-257142">
              <a:lnSpc>
                <a:spcPct val="100000"/>
              </a:lnSpc>
              <a:buClr>
                <a:schemeClr val="accent1"/>
              </a:buClr>
              <a:buFont typeface="Arial" panose="020B0604020202020204" pitchFamily="34" charset="0"/>
              <a:buChar char="•"/>
              <a:defRPr sz="2500"/>
            </a:lvl3pPr>
            <a:lvl4pPr marL="983298" indent="-273441">
              <a:buClr>
                <a:schemeClr val="tx1"/>
              </a:buClr>
              <a:buFont typeface="Arial" panose="020B0604020202020204" pitchFamily="34" charset="0"/>
              <a:buChar char="•"/>
              <a:defRPr sz="2300"/>
            </a:lvl4pPr>
            <a:lvl5pPr marL="1300198" indent="-257142">
              <a:buClr>
                <a:schemeClr val="accent2"/>
              </a:buClr>
              <a:buFont typeface="Arial" panose="020B0604020202020204" pitchFamily="34" charset="0"/>
              <a:buChar char="•"/>
              <a:tabLst/>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26" name="Group 25"/>
          <p:cNvGrpSpPr/>
          <p:nvPr userDrawn="1"/>
        </p:nvGrpSpPr>
        <p:grpSpPr>
          <a:xfrm>
            <a:off x="347789" y="7023139"/>
            <a:ext cx="1993663" cy="247543"/>
            <a:chOff x="7398636" y="349142"/>
            <a:chExt cx="2553620" cy="336308"/>
          </a:xfrm>
        </p:grpSpPr>
        <p:sp>
          <p:nvSpPr>
            <p:cNvPr id="27"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8"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9"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5"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6"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7"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8"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9"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0"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3620041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a:xfrm>
            <a:off x="361950" y="1438275"/>
            <a:ext cx="9971088" cy="8309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6"/>
          <p:cNvSpPr>
            <a:spLocks noGrp="1" noChangeArrowheads="1"/>
          </p:cNvSpPr>
          <p:nvPr>
            <p:ph type="sldNum" sz="quarter" idx="10"/>
          </p:nvPr>
        </p:nvSpPr>
        <p:spPr>
          <a:ln/>
        </p:spPr>
        <p:txBody>
          <a:bodyPr/>
          <a:lstStyle>
            <a:lvl1pPr>
              <a:defRPr/>
            </a:lvl1pPr>
          </a:lstStyle>
          <a:p>
            <a:pPr>
              <a:defRPr/>
            </a:pPr>
            <a:fld id="{07AB3F4E-7372-407B-9290-DF25C0F41B0A}" type="slidenum">
              <a:rPr lang="en-CA"/>
              <a:pPr>
                <a:defRPr/>
              </a:pPr>
              <a:t>‹#›</a:t>
            </a:fld>
            <a:endParaRPr lang="en-CA"/>
          </a:p>
        </p:txBody>
      </p:sp>
    </p:spTree>
    <p:extLst>
      <p:ext uri="{BB962C8B-B14F-4D97-AF65-F5344CB8AC3E}">
        <p14:creationId xmlns:p14="http://schemas.microsoft.com/office/powerpoint/2010/main" val="128198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0" y="1438275"/>
            <a:ext cx="9971088" cy="4883150"/>
          </a:xfrm>
        </p:spPr>
        <p:txBody>
          <a:bodyPr>
            <a:noAutofit/>
          </a:bodyPr>
          <a:lstStyle>
            <a:lvl2pPr>
              <a:tabLst/>
              <a:defRPr/>
            </a:lvl2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906630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0" y="1438275"/>
            <a:ext cx="4867275"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Text Placeholder 24"/>
          <p:cNvSpPr>
            <a:spLocks noGrp="1"/>
          </p:cNvSpPr>
          <p:nvPr>
            <p:ph type="body" sz="quarter" idx="14"/>
          </p:nvPr>
        </p:nvSpPr>
        <p:spPr>
          <a:xfrm>
            <a:off x="5475288" y="1438275"/>
            <a:ext cx="4837343"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3834502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0" y="1438275"/>
            <a:ext cx="3173413"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Text Placeholder 24"/>
          <p:cNvSpPr>
            <a:spLocks noGrp="1"/>
          </p:cNvSpPr>
          <p:nvPr>
            <p:ph type="body" sz="quarter" idx="14"/>
          </p:nvPr>
        </p:nvSpPr>
        <p:spPr>
          <a:xfrm>
            <a:off x="3763964" y="1438275"/>
            <a:ext cx="3173412"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4" name="Text Placeholder 24"/>
          <p:cNvSpPr>
            <a:spLocks noGrp="1"/>
          </p:cNvSpPr>
          <p:nvPr>
            <p:ph type="body" sz="quarter" idx="15"/>
          </p:nvPr>
        </p:nvSpPr>
        <p:spPr>
          <a:xfrm>
            <a:off x="7159626" y="1438275"/>
            <a:ext cx="3173412"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75128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1" y="1438275"/>
            <a:ext cx="2319954"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Text Placeholder 24"/>
          <p:cNvSpPr>
            <a:spLocks noGrp="1"/>
          </p:cNvSpPr>
          <p:nvPr>
            <p:ph type="body" sz="quarter" idx="14"/>
          </p:nvPr>
        </p:nvSpPr>
        <p:spPr>
          <a:xfrm>
            <a:off x="2910505" y="1438275"/>
            <a:ext cx="2321777"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4" name="Text Placeholder 24"/>
          <p:cNvSpPr>
            <a:spLocks noGrp="1"/>
          </p:cNvSpPr>
          <p:nvPr>
            <p:ph type="body" sz="quarter" idx="15"/>
          </p:nvPr>
        </p:nvSpPr>
        <p:spPr>
          <a:xfrm>
            <a:off x="8011260" y="1438275"/>
            <a:ext cx="2321777"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0" name="Text Placeholder 24"/>
          <p:cNvSpPr>
            <a:spLocks noGrp="1"/>
          </p:cNvSpPr>
          <p:nvPr>
            <p:ph type="body" sz="quarter" idx="16"/>
          </p:nvPr>
        </p:nvSpPr>
        <p:spPr>
          <a:xfrm>
            <a:off x="5460883" y="1438275"/>
            <a:ext cx="2321777"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7377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1" y="1438275"/>
            <a:ext cx="1809877"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Text Placeholder 24"/>
          <p:cNvSpPr>
            <a:spLocks noGrp="1"/>
          </p:cNvSpPr>
          <p:nvPr>
            <p:ph type="body" sz="quarter" idx="14"/>
          </p:nvPr>
        </p:nvSpPr>
        <p:spPr>
          <a:xfrm>
            <a:off x="2400429" y="1438275"/>
            <a:ext cx="1811701"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4" name="Text Placeholder 24"/>
          <p:cNvSpPr>
            <a:spLocks noGrp="1"/>
          </p:cNvSpPr>
          <p:nvPr>
            <p:ph type="body" sz="quarter" idx="15"/>
          </p:nvPr>
        </p:nvSpPr>
        <p:spPr>
          <a:xfrm>
            <a:off x="8521335" y="1438275"/>
            <a:ext cx="1811702"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0" name="Text Placeholder 24"/>
          <p:cNvSpPr>
            <a:spLocks noGrp="1"/>
          </p:cNvSpPr>
          <p:nvPr>
            <p:ph type="body" sz="quarter" idx="16"/>
          </p:nvPr>
        </p:nvSpPr>
        <p:spPr>
          <a:xfrm>
            <a:off x="4440731" y="1438275"/>
            <a:ext cx="1811701"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2" name="Text Placeholder 24"/>
          <p:cNvSpPr>
            <a:spLocks noGrp="1"/>
          </p:cNvSpPr>
          <p:nvPr>
            <p:ph type="body" sz="quarter" idx="17"/>
          </p:nvPr>
        </p:nvSpPr>
        <p:spPr>
          <a:xfrm>
            <a:off x="6481033" y="1438275"/>
            <a:ext cx="1811701"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401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col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5" name="Slide Number Placeholder 4"/>
          <p:cNvSpPr>
            <a:spLocks noGrp="1"/>
          </p:cNvSpPr>
          <p:nvPr>
            <p:ph type="sldNum" sz="quarter" idx="12"/>
          </p:nvPr>
        </p:nvSpPr>
        <p:spPr/>
        <p:txBody>
          <a:bodyPr/>
          <a:lstStyle/>
          <a:p>
            <a:fld id="{D34AE20F-330F-454C-9011-43B717E650F2}" type="slidenum">
              <a:rPr lang="en-GB" smtClean="0"/>
              <a:pPr/>
              <a:t>‹#›</a:t>
            </a:fld>
            <a:endParaRPr lang="en-GB"/>
          </a:p>
        </p:txBody>
      </p:sp>
      <p:cxnSp>
        <p:nvCxnSpPr>
          <p:cNvPr id="6" name="Straight Connector 5"/>
          <p:cNvCxnSpPr/>
          <p:nvPr userDrawn="1"/>
        </p:nvCxnSpPr>
        <p:spPr>
          <a:xfrm>
            <a:off x="336262" y="6812863"/>
            <a:ext cx="9996776" cy="0"/>
          </a:xfrm>
          <a:prstGeom prst="line">
            <a:avLst/>
          </a:prstGeom>
          <a:ln w="95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362712" y="6998858"/>
            <a:ext cx="1913333" cy="251983"/>
            <a:chOff x="7398636" y="349142"/>
            <a:chExt cx="2553620" cy="336308"/>
          </a:xfrm>
        </p:grpSpPr>
        <p:sp>
          <p:nvSpPr>
            <p:cNvPr id="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5" name="Text Placeholder 24"/>
          <p:cNvSpPr>
            <a:spLocks noGrp="1"/>
          </p:cNvSpPr>
          <p:nvPr>
            <p:ph type="body" sz="quarter" idx="13"/>
          </p:nvPr>
        </p:nvSpPr>
        <p:spPr>
          <a:xfrm>
            <a:off x="361950"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3" name="Text Placeholder 24"/>
          <p:cNvSpPr>
            <a:spLocks noGrp="1"/>
          </p:cNvSpPr>
          <p:nvPr>
            <p:ph type="body" sz="quarter" idx="14"/>
          </p:nvPr>
        </p:nvSpPr>
        <p:spPr>
          <a:xfrm>
            <a:off x="2056886"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24" name="Text Placeholder 24"/>
          <p:cNvSpPr>
            <a:spLocks noGrp="1"/>
          </p:cNvSpPr>
          <p:nvPr>
            <p:ph type="body" sz="quarter" idx="15"/>
          </p:nvPr>
        </p:nvSpPr>
        <p:spPr>
          <a:xfrm>
            <a:off x="8836631"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0" name="Text Placeholder 24"/>
          <p:cNvSpPr>
            <a:spLocks noGrp="1"/>
          </p:cNvSpPr>
          <p:nvPr>
            <p:ph type="body" sz="quarter" idx="16"/>
          </p:nvPr>
        </p:nvSpPr>
        <p:spPr>
          <a:xfrm>
            <a:off x="3751822"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2" name="Text Placeholder 24"/>
          <p:cNvSpPr>
            <a:spLocks noGrp="1"/>
          </p:cNvSpPr>
          <p:nvPr>
            <p:ph type="body" sz="quarter" idx="17"/>
          </p:nvPr>
        </p:nvSpPr>
        <p:spPr>
          <a:xfrm>
            <a:off x="5446758"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33" name="Text Placeholder 24"/>
          <p:cNvSpPr>
            <a:spLocks noGrp="1"/>
          </p:cNvSpPr>
          <p:nvPr>
            <p:ph type="body" sz="quarter" idx="18"/>
          </p:nvPr>
        </p:nvSpPr>
        <p:spPr>
          <a:xfrm>
            <a:off x="7141694" y="1438275"/>
            <a:ext cx="1476000" cy="4883150"/>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325411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1F497D"/>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1284978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8E94"/>
        </a:solidFill>
        <a:effectLst/>
      </p:bgPr>
    </p:bg>
    <p:spTree>
      <p:nvGrpSpPr>
        <p:cNvPr id="1" name=""/>
        <p:cNvGrpSpPr/>
        <p:nvPr/>
      </p:nvGrpSpPr>
      <p:grpSpPr>
        <a:xfrm>
          <a:off x="0" y="0"/>
          <a:ext cx="0" cy="0"/>
          <a:chOff x="0" y="0"/>
          <a:chExt cx="0" cy="0"/>
        </a:xfrm>
      </p:grpSpPr>
      <p:cxnSp>
        <p:nvCxnSpPr>
          <p:cNvPr id="43" name="Straight Connector 42"/>
          <p:cNvCxnSpPr/>
          <p:nvPr userDrawn="1"/>
        </p:nvCxnSpPr>
        <p:spPr>
          <a:xfrm>
            <a:off x="352806" y="3836289"/>
            <a:ext cx="489077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5997043" y="3924275"/>
            <a:ext cx="1844591" cy="9418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7876424" y="2930611"/>
            <a:ext cx="2007402" cy="9195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reeform 5"/>
          <p:cNvSpPr/>
          <p:nvPr userDrawn="1"/>
        </p:nvSpPr>
        <p:spPr>
          <a:xfrm rot="3160954">
            <a:off x="5792046" y="1339417"/>
            <a:ext cx="5367597" cy="4153579"/>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684082"/>
              <a:gd name="connsiteY0" fmla="*/ 0 h 4794488"/>
              <a:gd name="connsiteX1" fmla="*/ 6684082 w 6684082"/>
              <a:gd name="connsiteY1" fmla="*/ 4794488 h 4794488"/>
              <a:gd name="connsiteX0" fmla="*/ 0 w 5499428"/>
              <a:gd name="connsiteY0" fmla="*/ 0 h 4153284"/>
              <a:gd name="connsiteX1" fmla="*/ 5499428 w 5499428"/>
              <a:gd name="connsiteY1" fmla="*/ 4153284 h 4153284"/>
              <a:gd name="connsiteX0" fmla="*/ 0 w 5390718"/>
              <a:gd name="connsiteY0" fmla="*/ 0 h 4161488"/>
              <a:gd name="connsiteX1" fmla="*/ 5390718 w 5390718"/>
              <a:gd name="connsiteY1" fmla="*/ 4161488 h 4161488"/>
              <a:gd name="connsiteX0" fmla="*/ 0 w 5367597"/>
              <a:gd name="connsiteY0" fmla="*/ 0 h 4153579"/>
              <a:gd name="connsiteX1" fmla="*/ 5367597 w 5367597"/>
              <a:gd name="connsiteY1" fmla="*/ 4153579 h 4153579"/>
            </a:gdLst>
            <a:ahLst/>
            <a:cxnLst>
              <a:cxn ang="0">
                <a:pos x="connsiteX0" y="connsiteY0"/>
              </a:cxn>
              <a:cxn ang="0">
                <a:pos x="connsiteX1" y="connsiteY1"/>
              </a:cxn>
            </a:cxnLst>
            <a:rect l="l" t="t" r="r" b="b"/>
            <a:pathLst>
              <a:path w="5367597" h="4153579">
                <a:moveTo>
                  <a:pt x="0" y="0"/>
                </a:moveTo>
                <a:cubicBezTo>
                  <a:pt x="1063752" y="2237232"/>
                  <a:pt x="2694501" y="3662851"/>
                  <a:pt x="5367597" y="4153579"/>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ounded Rectangle 6"/>
          <p:cNvSpPr/>
          <p:nvPr userDrawn="1"/>
        </p:nvSpPr>
        <p:spPr>
          <a:xfrm>
            <a:off x="6364199" y="2371089"/>
            <a:ext cx="2931676" cy="29304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p:cNvCxnSpPr/>
          <p:nvPr userDrawn="1"/>
        </p:nvCxnSpPr>
        <p:spPr>
          <a:xfrm flipH="1">
            <a:off x="5513833" y="4866131"/>
            <a:ext cx="483210" cy="356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flipV="1">
            <a:off x="5243576" y="3850207"/>
            <a:ext cx="758750" cy="1015926"/>
          </a:xfrm>
          <a:prstGeom prst="line">
            <a:avLst/>
          </a:prstGeom>
          <a:ln w="9525">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userDrawn="1"/>
        </p:nvSpPr>
        <p:spPr>
          <a:xfrm flipV="1">
            <a:off x="9647503" y="269439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userDrawn="1"/>
        </p:nvSpPr>
        <p:spPr>
          <a:xfrm>
            <a:off x="6514957" y="2521781"/>
            <a:ext cx="2630160" cy="2629016"/>
          </a:xfrm>
          <a:prstGeom prst="roundRect">
            <a:avLst>
              <a:gd name="adj" fmla="val 50000"/>
            </a:avLst>
          </a:prstGeom>
          <a:solidFill>
            <a:srgbClr val="008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ounded Rectangle 11"/>
          <p:cNvSpPr/>
          <p:nvPr userDrawn="1"/>
        </p:nvSpPr>
        <p:spPr>
          <a:xfrm flipV="1">
            <a:off x="5760720" y="462991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ounded Rectangle 12"/>
          <p:cNvSpPr/>
          <p:nvPr userDrawn="1"/>
        </p:nvSpPr>
        <p:spPr>
          <a:xfrm flipV="1">
            <a:off x="5456428" y="4190568"/>
            <a:ext cx="206248" cy="20615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userDrawn="1"/>
        </p:nvSpPr>
        <p:spPr>
          <a:xfrm flipV="1">
            <a:off x="5410708" y="5125809"/>
            <a:ext cx="206248" cy="20615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66029" y="3489992"/>
            <a:ext cx="4649591" cy="344710"/>
          </a:xfrm>
        </p:spPr>
        <p:txBody>
          <a:bodyPr anchor="b"/>
          <a:lstStyle>
            <a:lvl1pPr>
              <a:defRPr b="1">
                <a:solidFill>
                  <a:schemeClr val="bg1"/>
                </a:solidFill>
              </a:defRPr>
            </a:lvl1pPr>
          </a:lstStyle>
          <a:p>
            <a:r>
              <a:rPr lang="en-US" dirty="0" smtClean="0"/>
              <a:t>Divider slide title</a:t>
            </a:r>
            <a:endParaRPr lang="en-GB" dirty="0"/>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34AE20F-330F-454C-9011-43B717E650F2}" type="slidenum">
              <a:rPr lang="en-GB" smtClean="0"/>
              <a:pPr/>
              <a:t>‹#›</a:t>
            </a:fld>
            <a:endParaRPr lang="en-GB" dirty="0"/>
          </a:p>
        </p:txBody>
      </p:sp>
      <p:sp>
        <p:nvSpPr>
          <p:cNvPr id="25" name="Slide Number Placeholder 4"/>
          <p:cNvSpPr txBox="1">
            <a:spLocks/>
          </p:cNvSpPr>
          <p:nvPr userDrawn="1"/>
        </p:nvSpPr>
        <p:spPr>
          <a:xfrm>
            <a:off x="9270741" y="7029308"/>
            <a:ext cx="1041890" cy="215444"/>
          </a:xfrm>
          <a:prstGeom prst="rect">
            <a:avLst/>
          </a:prstGeom>
        </p:spPr>
        <p:txBody>
          <a:bodyPr vert="horz" wrap="square" lIns="0" tIns="0" rIns="0" bIns="0" rtlCol="0" anchor="ctr">
            <a:spAutoFit/>
          </a:bodyPr>
          <a:lstStyle>
            <a:defPPr>
              <a:defRPr lang="en-US"/>
            </a:defPPr>
            <a:lvl1pPr marL="0" algn="r" defTabSz="1043056" rtl="0" eaLnBrk="1" latinLnBrk="0" hangingPunct="1">
              <a:defRPr sz="1400" b="0" kern="1200">
                <a:solidFill>
                  <a:schemeClr val="tx2"/>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fld id="{D34AE20F-330F-454C-9011-43B717E650F2}" type="slidenum">
              <a:rPr lang="en-GB" smtClean="0">
                <a:solidFill>
                  <a:schemeClr val="bg1"/>
                </a:solidFill>
              </a:rPr>
              <a:pPr/>
              <a:t>‹#›</a:t>
            </a:fld>
            <a:endParaRPr lang="en-GB" dirty="0">
              <a:solidFill>
                <a:schemeClr val="bg1"/>
              </a:solidFill>
            </a:endParaRPr>
          </a:p>
        </p:txBody>
      </p:sp>
      <p:cxnSp>
        <p:nvCxnSpPr>
          <p:cNvPr id="26" name="Straight Connector 25"/>
          <p:cNvCxnSpPr/>
          <p:nvPr userDrawn="1"/>
        </p:nvCxnSpPr>
        <p:spPr>
          <a:xfrm>
            <a:off x="336262" y="6812863"/>
            <a:ext cx="9996776" cy="0"/>
          </a:xfrm>
          <a:prstGeom prst="line">
            <a:avLst/>
          </a:prstGeom>
          <a:ln w="952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7" name="Group 26"/>
          <p:cNvGrpSpPr/>
          <p:nvPr userDrawn="1"/>
        </p:nvGrpSpPr>
        <p:grpSpPr>
          <a:xfrm>
            <a:off x="362712" y="6998858"/>
            <a:ext cx="1913333" cy="251983"/>
            <a:chOff x="7398636" y="349142"/>
            <a:chExt cx="2553620" cy="336308"/>
          </a:xfrm>
          <a:solidFill>
            <a:schemeClr val="bg1"/>
          </a:solidFill>
        </p:grpSpPr>
        <p:sp>
          <p:nvSpPr>
            <p:cNvPr id="28" name="Freeform 9"/>
            <p:cNvSpPr>
              <a:spLocks/>
            </p:cNvSpPr>
            <p:nvPr/>
          </p:nvSpPr>
          <p:spPr bwMode="auto">
            <a:xfrm>
              <a:off x="7398636" y="370016"/>
              <a:ext cx="62623" cy="238895"/>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10"/>
            <p:cNvSpPr>
              <a:spLocks noEditPoints="1"/>
            </p:cNvSpPr>
            <p:nvPr/>
          </p:nvSpPr>
          <p:spPr bwMode="auto">
            <a:xfrm>
              <a:off x="7496049" y="432639"/>
              <a:ext cx="183230" cy="252811"/>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11"/>
            <p:cNvSpPr>
              <a:spLocks/>
            </p:cNvSpPr>
            <p:nvPr/>
          </p:nvSpPr>
          <p:spPr bwMode="auto">
            <a:xfrm>
              <a:off x="7700153" y="432639"/>
              <a:ext cx="122926" cy="180911"/>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12"/>
            <p:cNvSpPr>
              <a:spLocks noEditPoints="1"/>
            </p:cNvSpPr>
            <p:nvPr/>
          </p:nvSpPr>
          <p:spPr bwMode="auto">
            <a:xfrm>
              <a:off x="7841634" y="432639"/>
              <a:ext cx="176272" cy="180911"/>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13"/>
            <p:cNvSpPr>
              <a:spLocks/>
            </p:cNvSpPr>
            <p:nvPr/>
          </p:nvSpPr>
          <p:spPr bwMode="auto">
            <a:xfrm>
              <a:off x="8041100" y="432639"/>
              <a:ext cx="122926" cy="180911"/>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14"/>
            <p:cNvSpPr>
              <a:spLocks/>
            </p:cNvSpPr>
            <p:nvPr/>
          </p:nvSpPr>
          <p:spPr bwMode="auto">
            <a:xfrm>
              <a:off x="8314785" y="370016"/>
              <a:ext cx="197146" cy="238895"/>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4" name="Freeform 15"/>
            <p:cNvSpPr>
              <a:spLocks noEditPoints="1"/>
            </p:cNvSpPr>
            <p:nvPr/>
          </p:nvSpPr>
          <p:spPr bwMode="auto">
            <a:xfrm>
              <a:off x="8553679" y="432639"/>
              <a:ext cx="162356" cy="180911"/>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5" name="Freeform 16"/>
            <p:cNvSpPr>
              <a:spLocks noEditPoints="1"/>
            </p:cNvSpPr>
            <p:nvPr/>
          </p:nvSpPr>
          <p:spPr bwMode="auto">
            <a:xfrm>
              <a:off x="8736909" y="432639"/>
              <a:ext cx="160036" cy="180911"/>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6" name="Freeform 17"/>
            <p:cNvSpPr>
              <a:spLocks/>
            </p:cNvSpPr>
            <p:nvPr/>
          </p:nvSpPr>
          <p:spPr bwMode="auto">
            <a:xfrm>
              <a:off x="8927097" y="349142"/>
              <a:ext cx="53345" cy="259769"/>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7" name="Freeform 18"/>
            <p:cNvSpPr>
              <a:spLocks/>
            </p:cNvSpPr>
            <p:nvPr/>
          </p:nvSpPr>
          <p:spPr bwMode="auto">
            <a:xfrm>
              <a:off x="9001317" y="388571"/>
              <a:ext cx="113649" cy="224979"/>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8" name="Freeform 19"/>
            <p:cNvSpPr>
              <a:spLocks/>
            </p:cNvSpPr>
            <p:nvPr/>
          </p:nvSpPr>
          <p:spPr bwMode="auto">
            <a:xfrm>
              <a:off x="9145117" y="349142"/>
              <a:ext cx="164675" cy="259769"/>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9" name="Freeform 20"/>
            <p:cNvSpPr>
              <a:spLocks/>
            </p:cNvSpPr>
            <p:nvPr/>
          </p:nvSpPr>
          <p:spPr bwMode="auto">
            <a:xfrm>
              <a:off x="9337624" y="432639"/>
              <a:ext cx="129884" cy="180911"/>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0" name="Freeform 21"/>
            <p:cNvSpPr>
              <a:spLocks noEditPoints="1"/>
            </p:cNvSpPr>
            <p:nvPr/>
          </p:nvSpPr>
          <p:spPr bwMode="auto">
            <a:xfrm>
              <a:off x="9486064" y="432639"/>
              <a:ext cx="160036" cy="180911"/>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Freeform 22"/>
            <p:cNvSpPr>
              <a:spLocks/>
            </p:cNvSpPr>
            <p:nvPr/>
          </p:nvSpPr>
          <p:spPr bwMode="auto">
            <a:xfrm>
              <a:off x="9673932" y="432639"/>
              <a:ext cx="106691" cy="176272"/>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2" name="Freeform 23"/>
            <p:cNvSpPr>
              <a:spLocks noEditPoints="1"/>
            </p:cNvSpPr>
            <p:nvPr/>
          </p:nvSpPr>
          <p:spPr bwMode="auto">
            <a:xfrm>
              <a:off x="9789900" y="432639"/>
              <a:ext cx="162356" cy="180911"/>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sp>
        <p:nvSpPr>
          <p:cNvPr id="47" name="Text Placeholder 46"/>
          <p:cNvSpPr>
            <a:spLocks noGrp="1"/>
          </p:cNvSpPr>
          <p:nvPr>
            <p:ph type="body" sz="quarter" idx="11" hasCustomPrompt="1"/>
          </p:nvPr>
        </p:nvSpPr>
        <p:spPr>
          <a:xfrm>
            <a:off x="366028" y="3899249"/>
            <a:ext cx="4649591" cy="221599"/>
          </a:xfrm>
        </p:spPr>
        <p:txBody>
          <a:bodyPr>
            <a:spAutoFit/>
          </a:bodyPr>
          <a:lstStyle>
            <a:lvl1pPr>
              <a:defRPr sz="1600" b="0">
                <a:solidFill>
                  <a:schemeClr val="bg1"/>
                </a:solidFill>
              </a:defRPr>
            </a:lvl1pPr>
          </a:lstStyle>
          <a:p>
            <a:pPr lvl="0"/>
            <a:r>
              <a:rPr lang="en-US" dirty="0" smtClean="0"/>
              <a:t>Divider slide subtitle</a:t>
            </a:r>
          </a:p>
        </p:txBody>
      </p:sp>
    </p:spTree>
    <p:extLst>
      <p:ext uri="{BB962C8B-B14F-4D97-AF65-F5344CB8AC3E}">
        <p14:creationId xmlns:p14="http://schemas.microsoft.com/office/powerpoint/2010/main" val="4162277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270741" y="7029308"/>
            <a:ext cx="1041890" cy="215444"/>
          </a:xfrm>
          <a:prstGeom prst="rect">
            <a:avLst/>
          </a:prstGeom>
        </p:spPr>
        <p:txBody>
          <a:bodyPr vert="horz" wrap="square" lIns="0" tIns="0" rIns="0" bIns="0" rtlCol="0" anchor="ctr">
            <a:spAutoFit/>
          </a:bodyPr>
          <a:lstStyle>
            <a:lvl1pPr algn="r">
              <a:defRPr sz="1400" b="0">
                <a:solidFill>
                  <a:schemeClr val="tx2"/>
                </a:solidFill>
              </a:defRPr>
            </a:lvl1pPr>
          </a:lstStyle>
          <a:p>
            <a:fld id="{D34AE20F-330F-454C-9011-43B717E650F2}" type="slidenum">
              <a:rPr lang="en-GB" smtClean="0"/>
              <a:pPr/>
              <a:t>‹#›</a:t>
            </a:fld>
            <a:endParaRPr lang="en-GB" dirty="0"/>
          </a:p>
        </p:txBody>
      </p:sp>
      <p:sp>
        <p:nvSpPr>
          <p:cNvPr id="2" name="Title Placeholder 1"/>
          <p:cNvSpPr>
            <a:spLocks noGrp="1"/>
          </p:cNvSpPr>
          <p:nvPr>
            <p:ph type="title"/>
          </p:nvPr>
        </p:nvSpPr>
        <p:spPr>
          <a:xfrm>
            <a:off x="1339619" y="333396"/>
            <a:ext cx="8985600" cy="344710"/>
          </a:xfrm>
          <a:prstGeom prst="rect">
            <a:avLst/>
          </a:prstGeom>
        </p:spPr>
        <p:txBody>
          <a:bodyPr vert="horz" wrap="square" lIns="0" tIns="0" rIns="0" bIns="0" rtlCol="0" anchor="t">
            <a:sp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361950" y="1438275"/>
            <a:ext cx="9971088" cy="498598"/>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grpSp>
        <p:nvGrpSpPr>
          <p:cNvPr id="7" name="Group 4"/>
          <p:cNvGrpSpPr>
            <a:grpSpLocks noChangeAspect="1"/>
          </p:cNvGrpSpPr>
          <p:nvPr userDrawn="1"/>
        </p:nvGrpSpPr>
        <p:grpSpPr bwMode="gray">
          <a:xfrm>
            <a:off x="362712" y="359855"/>
            <a:ext cx="653559" cy="586281"/>
            <a:chOff x="1352" y="681"/>
            <a:chExt cx="3519" cy="3153"/>
          </a:xfrm>
        </p:grpSpPr>
        <p:sp>
          <p:nvSpPr>
            <p:cNvPr id="8"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p>
          </p:txBody>
        </p:sp>
        <p:sp>
          <p:nvSpPr>
            <p:cNvPr id="9"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p>
          </p:txBody>
        </p:sp>
        <p:sp>
          <p:nvSpPr>
            <p:cNvPr id="10"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p>
          </p:txBody>
        </p:sp>
        <p:sp>
          <p:nvSpPr>
            <p:cNvPr id="11"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p>
          </p:txBody>
        </p:sp>
        <p:sp>
          <p:nvSpPr>
            <p:cNvPr id="12"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p>
          </p:txBody>
        </p:sp>
        <p:sp>
          <p:nvSpPr>
            <p:cNvPr id="13"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p>
          </p:txBody>
        </p:sp>
        <p:sp>
          <p:nvSpPr>
            <p:cNvPr id="14"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p>
          </p:txBody>
        </p:sp>
        <p:sp>
          <p:nvSpPr>
            <p:cNvPr id="15"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p>
          </p:txBody>
        </p:sp>
        <p:sp>
          <p:nvSpPr>
            <p:cNvPr id="16"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p>
          </p:txBody>
        </p:sp>
        <p:sp>
          <p:nvSpPr>
            <p:cNvPr id="17"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p>
          </p:txBody>
        </p:sp>
        <p:sp>
          <p:nvSpPr>
            <p:cNvPr id="18"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p>
          </p:txBody>
        </p:sp>
        <p:sp>
          <p:nvSpPr>
            <p:cNvPr id="19"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p>
          </p:txBody>
        </p:sp>
        <p:sp>
          <p:nvSpPr>
            <p:cNvPr id="20"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p>
          </p:txBody>
        </p:sp>
        <p:sp>
          <p:nvSpPr>
            <p:cNvPr id="21"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p>
          </p:txBody>
        </p:sp>
        <p:sp>
          <p:nvSpPr>
            <p:cNvPr id="22"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6" r:id="rId17"/>
    <p:sldLayoutId id="2147483667" r:id="rId18"/>
  </p:sldLayoutIdLst>
  <p:timing>
    <p:tnLst>
      <p:par>
        <p:cTn id="1" dur="indefinite" restart="never" nodeType="tmRoot"/>
      </p:par>
    </p:tnLst>
  </p:timing>
  <p:hf hdr="0" ftr="0" dt="0"/>
  <p:txStyles>
    <p:titleStyle>
      <a:lvl1pPr algn="l" defTabSz="1043056" rtl="0" eaLnBrk="1" latinLnBrk="0" hangingPunct="1">
        <a:lnSpc>
          <a:spcPct val="80000"/>
        </a:lnSpc>
        <a:spcBef>
          <a:spcPct val="0"/>
        </a:spcBef>
        <a:buNone/>
        <a:defRPr sz="2800" kern="1200">
          <a:solidFill>
            <a:schemeClr val="tx1"/>
          </a:solidFill>
          <a:latin typeface="+mj-lt"/>
          <a:ea typeface="+mj-ea"/>
          <a:cs typeface="+mj-cs"/>
        </a:defRPr>
      </a:lvl1pPr>
    </p:titleStyle>
    <p:body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png"/><Relationship Id="rId3" Type="http://schemas.openxmlformats.org/officeDocument/2006/relationships/image" Target="../media/image55.jpeg"/><Relationship Id="rId7" Type="http://schemas.openxmlformats.org/officeDocument/2006/relationships/image" Target="../media/image58.jpeg"/><Relationship Id="rId12" Type="http://schemas.openxmlformats.org/officeDocument/2006/relationships/image" Target="../media/image63.jpeg"/><Relationship Id="rId2" Type="http://schemas.openxmlformats.org/officeDocument/2006/relationships/hyperlink" Target="http://www.cancer.ucla.edu/index.aspx?page=1064" TargetMode="External"/><Relationship Id="rId1" Type="http://schemas.openxmlformats.org/officeDocument/2006/relationships/slideLayout" Target="../slideLayouts/slideLayout2.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hyperlink" Target="http://www.cancer.gov/cancertopics/pdq/treatment/thyroid/Patient/page1" TargetMode="External"/><Relationship Id="rId9" Type="http://schemas.openxmlformats.org/officeDocument/2006/relationships/image" Target="../media/image60.png"/><Relationship Id="rId14" Type="http://schemas.openxmlformats.org/officeDocument/2006/relationships/image" Target="../media/image65.jpe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xml"/><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78.png"/><Relationship Id="rId5" Type="http://schemas.openxmlformats.org/officeDocument/2006/relationships/diagramColors" Target="../diagrams/colors1.xml"/><Relationship Id="rId10" Type="http://schemas.openxmlformats.org/officeDocument/2006/relationships/image" Target="../media/image77.png"/><Relationship Id="rId4" Type="http://schemas.openxmlformats.org/officeDocument/2006/relationships/diagramQuickStyle" Target="../diagrams/quickStyle1.xml"/><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jpe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24" name="Straight Connector 3323"/>
          <p:cNvCxnSpPr/>
          <p:nvPr/>
        </p:nvCxnSpPr>
        <p:spPr>
          <a:xfrm flipH="1">
            <a:off x="5997043" y="3924275"/>
            <a:ext cx="1844591" cy="9418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20" name="Straight Connector 1419"/>
          <p:cNvCxnSpPr/>
          <p:nvPr/>
        </p:nvCxnSpPr>
        <p:spPr>
          <a:xfrm flipH="1">
            <a:off x="7876424" y="2930611"/>
            <a:ext cx="2007402" cy="9195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385" name="Freeform 1384"/>
          <p:cNvSpPr/>
          <p:nvPr/>
        </p:nvSpPr>
        <p:spPr>
          <a:xfrm>
            <a:off x="3950208" y="-27432"/>
            <a:ext cx="6839712" cy="5038344"/>
          </a:xfrm>
          <a:custGeom>
            <a:avLst/>
            <a:gdLst>
              <a:gd name="connsiteX0" fmla="*/ 0 w 6739128"/>
              <a:gd name="connsiteY0" fmla="*/ 0 h 4873752"/>
              <a:gd name="connsiteX1" fmla="*/ 3886200 w 6739128"/>
              <a:gd name="connsiteY1" fmla="*/ 3785616 h 4873752"/>
              <a:gd name="connsiteX2" fmla="*/ 6739128 w 6739128"/>
              <a:gd name="connsiteY2" fmla="*/ 4873752 h 4873752"/>
              <a:gd name="connsiteX0" fmla="*/ 0 w 6739128"/>
              <a:gd name="connsiteY0" fmla="*/ 0 h 4873752"/>
              <a:gd name="connsiteX1" fmla="*/ 6739128 w 6739128"/>
              <a:gd name="connsiteY1" fmla="*/ 4873752 h 4873752"/>
              <a:gd name="connsiteX0" fmla="*/ 0 w 6739128"/>
              <a:gd name="connsiteY0" fmla="*/ 0 h 4910328"/>
              <a:gd name="connsiteX1" fmla="*/ 6739128 w 6739128"/>
              <a:gd name="connsiteY1" fmla="*/ 4910328 h 4910328"/>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 name="connsiteX0" fmla="*/ 0 w 6839712"/>
              <a:gd name="connsiteY0" fmla="*/ 0 h 5038344"/>
              <a:gd name="connsiteX1" fmla="*/ 6839712 w 6839712"/>
              <a:gd name="connsiteY1" fmla="*/ 5038344 h 5038344"/>
            </a:gdLst>
            <a:ahLst/>
            <a:cxnLst>
              <a:cxn ang="0">
                <a:pos x="connsiteX0" y="connsiteY0"/>
              </a:cxn>
              <a:cxn ang="0">
                <a:pos x="connsiteX1" y="connsiteY1"/>
              </a:cxn>
            </a:cxnLst>
            <a:rect l="l" t="t" r="r" b="b"/>
            <a:pathLst>
              <a:path w="6839712" h="5038344">
                <a:moveTo>
                  <a:pt x="0" y="0"/>
                </a:moveTo>
                <a:cubicBezTo>
                  <a:pt x="1063752" y="2237232"/>
                  <a:pt x="4166616" y="4547616"/>
                  <a:pt x="6839712" y="5038344"/>
                </a:cubicBez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5"/>
          <p:cNvGrpSpPr>
            <a:grpSpLocks noChangeAspect="1"/>
          </p:cNvGrpSpPr>
          <p:nvPr/>
        </p:nvGrpSpPr>
        <p:grpSpPr bwMode="auto">
          <a:xfrm>
            <a:off x="6992747" y="349142"/>
            <a:ext cx="3335246" cy="586800"/>
            <a:chOff x="3761" y="1010"/>
            <a:chExt cx="1438" cy="253"/>
          </a:xfrm>
          <a:solidFill>
            <a:schemeClr val="tx1"/>
          </a:solidFill>
        </p:grpSpPr>
        <p:sp>
          <p:nvSpPr>
            <p:cNvPr id="21" name="Rectangle 7"/>
            <p:cNvSpPr>
              <a:spLocks noChangeArrowheads="1"/>
            </p:cNvSpPr>
            <p:nvPr/>
          </p:nvSpPr>
          <p:spPr bwMode="auto">
            <a:xfrm>
              <a:off x="3761" y="1142"/>
              <a:ext cx="201" cy="1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 name="Rectangle 8"/>
            <p:cNvSpPr>
              <a:spLocks noChangeArrowheads="1"/>
            </p:cNvSpPr>
            <p:nvPr/>
          </p:nvSpPr>
          <p:spPr bwMode="auto">
            <a:xfrm>
              <a:off x="4014" y="1142"/>
              <a:ext cx="1183" cy="1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p:cNvSpPr>
            <p:nvPr/>
          </p:nvSpPr>
          <p:spPr bwMode="auto">
            <a:xfrm>
              <a:off x="3936" y="1019"/>
              <a:ext cx="27" cy="103"/>
            </a:xfrm>
            <a:custGeom>
              <a:avLst/>
              <a:gdLst>
                <a:gd name="T0" fmla="*/ 0 w 82"/>
                <a:gd name="T1" fmla="*/ 0 h 308"/>
                <a:gd name="T2" fmla="*/ 76 w 82"/>
                <a:gd name="T3" fmla="*/ 0 h 308"/>
                <a:gd name="T4" fmla="*/ 74 w 82"/>
                <a:gd name="T5" fmla="*/ 25 h 308"/>
                <a:gd name="T6" fmla="*/ 73 w 82"/>
                <a:gd name="T7" fmla="*/ 53 h 308"/>
                <a:gd name="T8" fmla="*/ 73 w 82"/>
                <a:gd name="T9" fmla="*/ 86 h 308"/>
                <a:gd name="T10" fmla="*/ 73 w 82"/>
                <a:gd name="T11" fmla="*/ 199 h 308"/>
                <a:gd name="T12" fmla="*/ 74 w 82"/>
                <a:gd name="T13" fmla="*/ 225 h 308"/>
                <a:gd name="T14" fmla="*/ 76 w 82"/>
                <a:gd name="T15" fmla="*/ 254 h 308"/>
                <a:gd name="T16" fmla="*/ 78 w 82"/>
                <a:gd name="T17" fmla="*/ 283 h 308"/>
                <a:gd name="T18" fmla="*/ 82 w 82"/>
                <a:gd name="T19" fmla="*/ 308 h 308"/>
                <a:gd name="T20" fmla="*/ 6 w 82"/>
                <a:gd name="T21" fmla="*/ 308 h 308"/>
                <a:gd name="T22" fmla="*/ 6 w 82"/>
                <a:gd name="T23" fmla="*/ 289 h 308"/>
                <a:gd name="T24" fmla="*/ 7 w 82"/>
                <a:gd name="T25" fmla="*/ 271 h 308"/>
                <a:gd name="T26" fmla="*/ 7 w 82"/>
                <a:gd name="T27" fmla="*/ 251 h 308"/>
                <a:gd name="T28" fmla="*/ 7 w 82"/>
                <a:gd name="T29" fmla="*/ 228 h 308"/>
                <a:gd name="T30" fmla="*/ 7 w 82"/>
                <a:gd name="T31" fmla="*/ 107 h 308"/>
                <a:gd name="T32" fmla="*/ 7 w 82"/>
                <a:gd name="T33" fmla="*/ 68 h 308"/>
                <a:gd name="T34" fmla="*/ 5 w 82"/>
                <a:gd name="T35" fmla="*/ 32 h 308"/>
                <a:gd name="T36" fmla="*/ 0 w 82"/>
                <a:gd name="T3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308">
                  <a:moveTo>
                    <a:pt x="0" y="0"/>
                  </a:moveTo>
                  <a:lnTo>
                    <a:pt x="76" y="0"/>
                  </a:lnTo>
                  <a:lnTo>
                    <a:pt x="74" y="25"/>
                  </a:lnTo>
                  <a:lnTo>
                    <a:pt x="73" y="53"/>
                  </a:lnTo>
                  <a:lnTo>
                    <a:pt x="73" y="86"/>
                  </a:lnTo>
                  <a:lnTo>
                    <a:pt x="73" y="199"/>
                  </a:lnTo>
                  <a:lnTo>
                    <a:pt x="74" y="225"/>
                  </a:lnTo>
                  <a:lnTo>
                    <a:pt x="76" y="254"/>
                  </a:lnTo>
                  <a:lnTo>
                    <a:pt x="78" y="283"/>
                  </a:lnTo>
                  <a:lnTo>
                    <a:pt x="82" y="308"/>
                  </a:lnTo>
                  <a:lnTo>
                    <a:pt x="6" y="308"/>
                  </a:lnTo>
                  <a:lnTo>
                    <a:pt x="6" y="289"/>
                  </a:lnTo>
                  <a:lnTo>
                    <a:pt x="7" y="271"/>
                  </a:lnTo>
                  <a:lnTo>
                    <a:pt x="7" y="251"/>
                  </a:lnTo>
                  <a:lnTo>
                    <a:pt x="7" y="228"/>
                  </a:lnTo>
                  <a:lnTo>
                    <a:pt x="7" y="107"/>
                  </a:lnTo>
                  <a:lnTo>
                    <a:pt x="7" y="68"/>
                  </a:lnTo>
                  <a:lnTo>
                    <a:pt x="5" y="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0"/>
            <p:cNvSpPr>
              <a:spLocks noEditPoints="1"/>
            </p:cNvSpPr>
            <p:nvPr/>
          </p:nvSpPr>
          <p:spPr bwMode="auto">
            <a:xfrm>
              <a:off x="3978" y="1046"/>
              <a:ext cx="79" cy="109"/>
            </a:xfrm>
            <a:custGeom>
              <a:avLst/>
              <a:gdLst>
                <a:gd name="T0" fmla="*/ 104 w 237"/>
                <a:gd name="T1" fmla="*/ 51 h 326"/>
                <a:gd name="T2" fmla="*/ 79 w 237"/>
                <a:gd name="T3" fmla="*/ 68 h 326"/>
                <a:gd name="T4" fmla="*/ 68 w 237"/>
                <a:gd name="T5" fmla="*/ 102 h 326"/>
                <a:gd name="T6" fmla="*/ 69 w 237"/>
                <a:gd name="T7" fmla="*/ 145 h 326"/>
                <a:gd name="T8" fmla="*/ 87 w 237"/>
                <a:gd name="T9" fmla="*/ 177 h 326"/>
                <a:gd name="T10" fmla="*/ 124 w 237"/>
                <a:gd name="T11" fmla="*/ 187 h 326"/>
                <a:gd name="T12" fmla="*/ 154 w 237"/>
                <a:gd name="T13" fmla="*/ 179 h 326"/>
                <a:gd name="T14" fmla="*/ 172 w 237"/>
                <a:gd name="T15" fmla="*/ 157 h 326"/>
                <a:gd name="T16" fmla="*/ 179 w 237"/>
                <a:gd name="T17" fmla="*/ 123 h 326"/>
                <a:gd name="T18" fmla="*/ 168 w 237"/>
                <a:gd name="T19" fmla="*/ 77 h 326"/>
                <a:gd name="T20" fmla="*/ 140 w 237"/>
                <a:gd name="T21" fmla="*/ 51 h 326"/>
                <a:gd name="T22" fmla="*/ 136 w 237"/>
                <a:gd name="T23" fmla="*/ 0 h 326"/>
                <a:gd name="T24" fmla="*/ 182 w 237"/>
                <a:gd name="T25" fmla="*/ 11 h 326"/>
                <a:gd name="T26" fmla="*/ 216 w 237"/>
                <a:gd name="T27" fmla="*/ 44 h 326"/>
                <a:gd name="T28" fmla="*/ 235 w 237"/>
                <a:gd name="T29" fmla="*/ 93 h 326"/>
                <a:gd name="T30" fmla="*/ 235 w 237"/>
                <a:gd name="T31" fmla="*/ 149 h 326"/>
                <a:gd name="T32" fmla="*/ 217 w 237"/>
                <a:gd name="T33" fmla="*/ 194 h 326"/>
                <a:gd name="T34" fmla="*/ 183 w 237"/>
                <a:gd name="T35" fmla="*/ 224 h 326"/>
                <a:gd name="T36" fmla="*/ 138 w 237"/>
                <a:gd name="T37" fmla="*/ 234 h 326"/>
                <a:gd name="T38" fmla="*/ 103 w 237"/>
                <a:gd name="T39" fmla="*/ 230 h 326"/>
                <a:gd name="T40" fmla="*/ 81 w 237"/>
                <a:gd name="T41" fmla="*/ 219 h 326"/>
                <a:gd name="T42" fmla="*/ 70 w 237"/>
                <a:gd name="T43" fmla="*/ 239 h 326"/>
                <a:gd name="T44" fmla="*/ 72 w 237"/>
                <a:gd name="T45" fmla="*/ 272 h 326"/>
                <a:gd name="T46" fmla="*/ 76 w 237"/>
                <a:gd name="T47" fmla="*/ 322 h 326"/>
                <a:gd name="T48" fmla="*/ 5 w 237"/>
                <a:gd name="T49" fmla="*/ 313 h 326"/>
                <a:gd name="T50" fmla="*/ 9 w 237"/>
                <a:gd name="T51" fmla="*/ 274 h 326"/>
                <a:gd name="T52" fmla="*/ 11 w 237"/>
                <a:gd name="T53" fmla="*/ 232 h 326"/>
                <a:gd name="T54" fmla="*/ 13 w 237"/>
                <a:gd name="T55" fmla="*/ 123 h 326"/>
                <a:gd name="T56" fmla="*/ 6 w 237"/>
                <a:gd name="T57" fmla="*/ 47 h 326"/>
                <a:gd name="T58" fmla="*/ 55 w 237"/>
                <a:gd name="T59" fmla="*/ 5 h 326"/>
                <a:gd name="T60" fmla="*/ 62 w 237"/>
                <a:gd name="T61" fmla="*/ 38 h 326"/>
                <a:gd name="T62" fmla="*/ 78 w 237"/>
                <a:gd name="T63" fmla="*/ 21 h 326"/>
                <a:gd name="T64" fmla="*/ 100 w 237"/>
                <a:gd name="T65" fmla="*/ 6 h 326"/>
                <a:gd name="T66" fmla="*/ 136 w 237"/>
                <a:gd name="T6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326">
                  <a:moveTo>
                    <a:pt x="121" y="48"/>
                  </a:moveTo>
                  <a:lnTo>
                    <a:pt x="104" y="51"/>
                  </a:lnTo>
                  <a:lnTo>
                    <a:pt x="90" y="57"/>
                  </a:lnTo>
                  <a:lnTo>
                    <a:pt x="79" y="68"/>
                  </a:lnTo>
                  <a:lnTo>
                    <a:pt x="73" y="84"/>
                  </a:lnTo>
                  <a:lnTo>
                    <a:pt x="68" y="102"/>
                  </a:lnTo>
                  <a:lnTo>
                    <a:pt x="66" y="123"/>
                  </a:lnTo>
                  <a:lnTo>
                    <a:pt x="69" y="145"/>
                  </a:lnTo>
                  <a:lnTo>
                    <a:pt x="76" y="163"/>
                  </a:lnTo>
                  <a:lnTo>
                    <a:pt x="87" y="177"/>
                  </a:lnTo>
                  <a:lnTo>
                    <a:pt x="103" y="184"/>
                  </a:lnTo>
                  <a:lnTo>
                    <a:pt x="124" y="187"/>
                  </a:lnTo>
                  <a:lnTo>
                    <a:pt x="141" y="184"/>
                  </a:lnTo>
                  <a:lnTo>
                    <a:pt x="154" y="179"/>
                  </a:lnTo>
                  <a:lnTo>
                    <a:pt x="165" y="169"/>
                  </a:lnTo>
                  <a:lnTo>
                    <a:pt x="172" y="157"/>
                  </a:lnTo>
                  <a:lnTo>
                    <a:pt x="178" y="141"/>
                  </a:lnTo>
                  <a:lnTo>
                    <a:pt x="179" y="123"/>
                  </a:lnTo>
                  <a:lnTo>
                    <a:pt x="176" y="98"/>
                  </a:lnTo>
                  <a:lnTo>
                    <a:pt x="168" y="77"/>
                  </a:lnTo>
                  <a:lnTo>
                    <a:pt x="155" y="61"/>
                  </a:lnTo>
                  <a:lnTo>
                    <a:pt x="140" y="51"/>
                  </a:lnTo>
                  <a:lnTo>
                    <a:pt x="121" y="48"/>
                  </a:lnTo>
                  <a:close/>
                  <a:moveTo>
                    <a:pt x="136" y="0"/>
                  </a:moveTo>
                  <a:lnTo>
                    <a:pt x="159" y="4"/>
                  </a:lnTo>
                  <a:lnTo>
                    <a:pt x="182" y="11"/>
                  </a:lnTo>
                  <a:lnTo>
                    <a:pt x="201" y="26"/>
                  </a:lnTo>
                  <a:lnTo>
                    <a:pt x="216" y="44"/>
                  </a:lnTo>
                  <a:lnTo>
                    <a:pt x="227" y="66"/>
                  </a:lnTo>
                  <a:lnTo>
                    <a:pt x="235" y="93"/>
                  </a:lnTo>
                  <a:lnTo>
                    <a:pt x="237" y="122"/>
                  </a:lnTo>
                  <a:lnTo>
                    <a:pt x="235" y="149"/>
                  </a:lnTo>
                  <a:lnTo>
                    <a:pt x="227" y="173"/>
                  </a:lnTo>
                  <a:lnTo>
                    <a:pt x="217" y="194"/>
                  </a:lnTo>
                  <a:lnTo>
                    <a:pt x="201" y="211"/>
                  </a:lnTo>
                  <a:lnTo>
                    <a:pt x="183" y="224"/>
                  </a:lnTo>
                  <a:lnTo>
                    <a:pt x="162" y="232"/>
                  </a:lnTo>
                  <a:lnTo>
                    <a:pt x="138" y="234"/>
                  </a:lnTo>
                  <a:lnTo>
                    <a:pt x="119" y="233"/>
                  </a:lnTo>
                  <a:lnTo>
                    <a:pt x="103" y="230"/>
                  </a:lnTo>
                  <a:lnTo>
                    <a:pt x="91" y="225"/>
                  </a:lnTo>
                  <a:lnTo>
                    <a:pt x="81" y="219"/>
                  </a:lnTo>
                  <a:lnTo>
                    <a:pt x="70" y="213"/>
                  </a:lnTo>
                  <a:lnTo>
                    <a:pt x="70" y="239"/>
                  </a:lnTo>
                  <a:lnTo>
                    <a:pt x="70" y="253"/>
                  </a:lnTo>
                  <a:lnTo>
                    <a:pt x="72" y="272"/>
                  </a:lnTo>
                  <a:lnTo>
                    <a:pt x="73" y="296"/>
                  </a:lnTo>
                  <a:lnTo>
                    <a:pt x="76" y="322"/>
                  </a:lnTo>
                  <a:lnTo>
                    <a:pt x="4" y="326"/>
                  </a:lnTo>
                  <a:lnTo>
                    <a:pt x="5" y="313"/>
                  </a:lnTo>
                  <a:lnTo>
                    <a:pt x="7" y="295"/>
                  </a:lnTo>
                  <a:lnTo>
                    <a:pt x="9" y="274"/>
                  </a:lnTo>
                  <a:lnTo>
                    <a:pt x="10" y="253"/>
                  </a:lnTo>
                  <a:lnTo>
                    <a:pt x="11" y="232"/>
                  </a:lnTo>
                  <a:lnTo>
                    <a:pt x="13" y="213"/>
                  </a:lnTo>
                  <a:lnTo>
                    <a:pt x="13" y="123"/>
                  </a:lnTo>
                  <a:lnTo>
                    <a:pt x="10" y="85"/>
                  </a:lnTo>
                  <a:lnTo>
                    <a:pt x="6" y="47"/>
                  </a:lnTo>
                  <a:lnTo>
                    <a:pt x="0" y="10"/>
                  </a:lnTo>
                  <a:lnTo>
                    <a:pt x="55" y="5"/>
                  </a:lnTo>
                  <a:lnTo>
                    <a:pt x="59" y="21"/>
                  </a:lnTo>
                  <a:lnTo>
                    <a:pt x="62" y="38"/>
                  </a:lnTo>
                  <a:lnTo>
                    <a:pt x="69" y="28"/>
                  </a:lnTo>
                  <a:lnTo>
                    <a:pt x="78" y="21"/>
                  </a:lnTo>
                  <a:lnTo>
                    <a:pt x="89" y="13"/>
                  </a:lnTo>
                  <a:lnTo>
                    <a:pt x="100" y="6"/>
                  </a:lnTo>
                  <a:lnTo>
                    <a:pt x="116" y="2"/>
                  </a:lnTo>
                  <a:lnTo>
                    <a:pt x="1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1"/>
            <p:cNvSpPr>
              <a:spLocks/>
            </p:cNvSpPr>
            <p:nvPr/>
          </p:nvSpPr>
          <p:spPr bwMode="auto">
            <a:xfrm>
              <a:off x="4066" y="1046"/>
              <a:ext cx="53" cy="78"/>
            </a:xfrm>
            <a:custGeom>
              <a:avLst/>
              <a:gdLst>
                <a:gd name="T0" fmla="*/ 88 w 159"/>
                <a:gd name="T1" fmla="*/ 0 h 234"/>
                <a:gd name="T2" fmla="*/ 112 w 159"/>
                <a:gd name="T3" fmla="*/ 1 h 234"/>
                <a:gd name="T4" fmla="*/ 135 w 159"/>
                <a:gd name="T5" fmla="*/ 4 h 234"/>
                <a:gd name="T6" fmla="*/ 135 w 159"/>
                <a:gd name="T7" fmla="*/ 48 h 234"/>
                <a:gd name="T8" fmla="*/ 117 w 159"/>
                <a:gd name="T9" fmla="*/ 46 h 234"/>
                <a:gd name="T10" fmla="*/ 97 w 159"/>
                <a:gd name="T11" fmla="*/ 43 h 234"/>
                <a:gd name="T12" fmla="*/ 82 w 159"/>
                <a:gd name="T13" fmla="*/ 44 h 234"/>
                <a:gd name="T14" fmla="*/ 70 w 159"/>
                <a:gd name="T15" fmla="*/ 48 h 234"/>
                <a:gd name="T16" fmla="*/ 62 w 159"/>
                <a:gd name="T17" fmla="*/ 53 h 234"/>
                <a:gd name="T18" fmla="*/ 58 w 159"/>
                <a:gd name="T19" fmla="*/ 61 h 234"/>
                <a:gd name="T20" fmla="*/ 62 w 159"/>
                <a:gd name="T21" fmla="*/ 70 h 234"/>
                <a:gd name="T22" fmla="*/ 72 w 159"/>
                <a:gd name="T23" fmla="*/ 80 h 234"/>
                <a:gd name="T24" fmla="*/ 87 w 159"/>
                <a:gd name="T25" fmla="*/ 89 h 234"/>
                <a:gd name="T26" fmla="*/ 104 w 159"/>
                <a:gd name="T27" fmla="*/ 98 h 234"/>
                <a:gd name="T28" fmla="*/ 117 w 159"/>
                <a:gd name="T29" fmla="*/ 106 h 234"/>
                <a:gd name="T30" fmla="*/ 129 w 159"/>
                <a:gd name="T31" fmla="*/ 114 h 234"/>
                <a:gd name="T32" fmla="*/ 140 w 159"/>
                <a:gd name="T33" fmla="*/ 123 h 234"/>
                <a:gd name="T34" fmla="*/ 150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6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3 w 159"/>
                <a:gd name="T61" fmla="*/ 183 h 234"/>
                <a:gd name="T62" fmla="*/ 46 w 159"/>
                <a:gd name="T63" fmla="*/ 188 h 234"/>
                <a:gd name="T64" fmla="*/ 70 w 159"/>
                <a:gd name="T65" fmla="*/ 191 h 234"/>
                <a:gd name="T66" fmla="*/ 80 w 159"/>
                <a:gd name="T67" fmla="*/ 190 h 234"/>
                <a:gd name="T68" fmla="*/ 91 w 159"/>
                <a:gd name="T69" fmla="*/ 186 h 234"/>
                <a:gd name="T70" fmla="*/ 97 w 159"/>
                <a:gd name="T71" fmla="*/ 179 h 234"/>
                <a:gd name="T72" fmla="*/ 100 w 159"/>
                <a:gd name="T73" fmla="*/ 169 h 234"/>
                <a:gd name="T74" fmla="*/ 97 w 159"/>
                <a:gd name="T75" fmla="*/ 160 h 234"/>
                <a:gd name="T76" fmla="*/ 88 w 159"/>
                <a:gd name="T77" fmla="*/ 152 h 234"/>
                <a:gd name="T78" fmla="*/ 74 w 159"/>
                <a:gd name="T79" fmla="*/ 142 h 234"/>
                <a:gd name="T80" fmla="*/ 55 w 159"/>
                <a:gd name="T81" fmla="*/ 132 h 234"/>
                <a:gd name="T82" fmla="*/ 40 w 159"/>
                <a:gd name="T83" fmla="*/ 123 h 234"/>
                <a:gd name="T84" fmla="*/ 25 w 159"/>
                <a:gd name="T85" fmla="*/ 111 h 234"/>
                <a:gd name="T86" fmla="*/ 12 w 159"/>
                <a:gd name="T87" fmla="*/ 97 h 234"/>
                <a:gd name="T88" fmla="*/ 3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3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2" y="1"/>
                  </a:lnTo>
                  <a:lnTo>
                    <a:pt x="135" y="4"/>
                  </a:lnTo>
                  <a:lnTo>
                    <a:pt x="135" y="48"/>
                  </a:lnTo>
                  <a:lnTo>
                    <a:pt x="117" y="46"/>
                  </a:lnTo>
                  <a:lnTo>
                    <a:pt x="97" y="43"/>
                  </a:lnTo>
                  <a:lnTo>
                    <a:pt x="82" y="44"/>
                  </a:lnTo>
                  <a:lnTo>
                    <a:pt x="70" y="48"/>
                  </a:lnTo>
                  <a:lnTo>
                    <a:pt x="62" y="53"/>
                  </a:lnTo>
                  <a:lnTo>
                    <a:pt x="58" y="61"/>
                  </a:lnTo>
                  <a:lnTo>
                    <a:pt x="62" y="70"/>
                  </a:lnTo>
                  <a:lnTo>
                    <a:pt x="72" y="80"/>
                  </a:lnTo>
                  <a:lnTo>
                    <a:pt x="87" y="89"/>
                  </a:lnTo>
                  <a:lnTo>
                    <a:pt x="104" y="98"/>
                  </a:lnTo>
                  <a:lnTo>
                    <a:pt x="117" y="106"/>
                  </a:lnTo>
                  <a:lnTo>
                    <a:pt x="129" y="114"/>
                  </a:lnTo>
                  <a:lnTo>
                    <a:pt x="140" y="123"/>
                  </a:lnTo>
                  <a:lnTo>
                    <a:pt x="150" y="135"/>
                  </a:lnTo>
                  <a:lnTo>
                    <a:pt x="156" y="150"/>
                  </a:lnTo>
                  <a:lnTo>
                    <a:pt x="159" y="167"/>
                  </a:lnTo>
                  <a:lnTo>
                    <a:pt x="156" y="187"/>
                  </a:lnTo>
                  <a:lnTo>
                    <a:pt x="147" y="204"/>
                  </a:lnTo>
                  <a:lnTo>
                    <a:pt x="134" y="217"/>
                  </a:lnTo>
                  <a:lnTo>
                    <a:pt x="116" y="226"/>
                  </a:lnTo>
                  <a:lnTo>
                    <a:pt x="93" y="233"/>
                  </a:lnTo>
                  <a:lnTo>
                    <a:pt x="67" y="234"/>
                  </a:lnTo>
                  <a:lnTo>
                    <a:pt x="45" y="233"/>
                  </a:lnTo>
                  <a:lnTo>
                    <a:pt x="24" y="229"/>
                  </a:lnTo>
                  <a:lnTo>
                    <a:pt x="4" y="225"/>
                  </a:lnTo>
                  <a:lnTo>
                    <a:pt x="4" y="177"/>
                  </a:lnTo>
                  <a:lnTo>
                    <a:pt x="23" y="183"/>
                  </a:lnTo>
                  <a:lnTo>
                    <a:pt x="46" y="188"/>
                  </a:lnTo>
                  <a:lnTo>
                    <a:pt x="70" y="191"/>
                  </a:lnTo>
                  <a:lnTo>
                    <a:pt x="80" y="190"/>
                  </a:lnTo>
                  <a:lnTo>
                    <a:pt x="91" y="186"/>
                  </a:lnTo>
                  <a:lnTo>
                    <a:pt x="97" y="179"/>
                  </a:lnTo>
                  <a:lnTo>
                    <a:pt x="100" y="169"/>
                  </a:lnTo>
                  <a:lnTo>
                    <a:pt x="97" y="160"/>
                  </a:lnTo>
                  <a:lnTo>
                    <a:pt x="88" y="152"/>
                  </a:lnTo>
                  <a:lnTo>
                    <a:pt x="74" y="142"/>
                  </a:lnTo>
                  <a:lnTo>
                    <a:pt x="55" y="132"/>
                  </a:lnTo>
                  <a:lnTo>
                    <a:pt x="40" y="123"/>
                  </a:lnTo>
                  <a:lnTo>
                    <a:pt x="25" y="111"/>
                  </a:lnTo>
                  <a:lnTo>
                    <a:pt x="12" y="97"/>
                  </a:lnTo>
                  <a:lnTo>
                    <a:pt x="3" y="80"/>
                  </a:lnTo>
                  <a:lnTo>
                    <a:pt x="0" y="61"/>
                  </a:lnTo>
                  <a:lnTo>
                    <a:pt x="3" y="43"/>
                  </a:lnTo>
                  <a:lnTo>
                    <a:pt x="12" y="27"/>
                  </a:lnTo>
                  <a:lnTo>
                    <a:pt x="25" y="15"/>
                  </a:lnTo>
                  <a:lnTo>
                    <a:pt x="42" y="8"/>
                  </a:lnTo>
                  <a:lnTo>
                    <a:pt x="63"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2"/>
            <p:cNvSpPr>
              <a:spLocks noEditPoints="1"/>
            </p:cNvSpPr>
            <p:nvPr/>
          </p:nvSpPr>
          <p:spPr bwMode="auto">
            <a:xfrm>
              <a:off x="4127" y="1046"/>
              <a:ext cx="76" cy="78"/>
            </a:xfrm>
            <a:custGeom>
              <a:avLst/>
              <a:gdLst>
                <a:gd name="T0" fmla="*/ 115 w 229"/>
                <a:gd name="T1" fmla="*/ 48 h 234"/>
                <a:gd name="T2" fmla="*/ 97 w 229"/>
                <a:gd name="T3" fmla="*/ 49 h 234"/>
                <a:gd name="T4" fmla="*/ 84 w 229"/>
                <a:gd name="T5" fmla="*/ 56 h 234"/>
                <a:gd name="T6" fmla="*/ 72 w 229"/>
                <a:gd name="T7" fmla="*/ 66 h 234"/>
                <a:gd name="T8" fmla="*/ 64 w 229"/>
                <a:gd name="T9" fmla="*/ 80 h 234"/>
                <a:gd name="T10" fmla="*/ 60 w 229"/>
                <a:gd name="T11" fmla="*/ 97 h 234"/>
                <a:gd name="T12" fmla="*/ 58 w 229"/>
                <a:gd name="T13" fmla="*/ 116 h 234"/>
                <a:gd name="T14" fmla="*/ 60 w 229"/>
                <a:gd name="T15" fmla="*/ 136 h 234"/>
                <a:gd name="T16" fmla="*/ 64 w 229"/>
                <a:gd name="T17" fmla="*/ 153 h 234"/>
                <a:gd name="T18" fmla="*/ 73 w 229"/>
                <a:gd name="T19" fmla="*/ 167 h 234"/>
                <a:gd name="T20" fmla="*/ 84 w 229"/>
                <a:gd name="T21" fmla="*/ 178 h 234"/>
                <a:gd name="T22" fmla="*/ 98 w 229"/>
                <a:gd name="T23" fmla="*/ 184 h 234"/>
                <a:gd name="T24" fmla="*/ 115 w 229"/>
                <a:gd name="T25" fmla="*/ 187 h 234"/>
                <a:gd name="T26" fmla="*/ 132 w 229"/>
                <a:gd name="T27" fmla="*/ 184 h 234"/>
                <a:gd name="T28" fmla="*/ 147 w 229"/>
                <a:gd name="T29" fmla="*/ 178 h 234"/>
                <a:gd name="T30" fmla="*/ 157 w 229"/>
                <a:gd name="T31" fmla="*/ 166 h 234"/>
                <a:gd name="T32" fmla="*/ 165 w 229"/>
                <a:gd name="T33" fmla="*/ 153 h 234"/>
                <a:gd name="T34" fmla="*/ 170 w 229"/>
                <a:gd name="T35" fmla="*/ 136 h 234"/>
                <a:gd name="T36" fmla="*/ 172 w 229"/>
                <a:gd name="T37" fmla="*/ 116 h 234"/>
                <a:gd name="T38" fmla="*/ 170 w 229"/>
                <a:gd name="T39" fmla="*/ 97 h 234"/>
                <a:gd name="T40" fmla="*/ 165 w 229"/>
                <a:gd name="T41" fmla="*/ 80 h 234"/>
                <a:gd name="T42" fmla="*/ 157 w 229"/>
                <a:gd name="T43" fmla="*/ 65 h 234"/>
                <a:gd name="T44" fmla="*/ 147 w 229"/>
                <a:gd name="T45" fmla="*/ 56 h 234"/>
                <a:gd name="T46" fmla="*/ 132 w 229"/>
                <a:gd name="T47" fmla="*/ 49 h 234"/>
                <a:gd name="T48" fmla="*/ 115 w 229"/>
                <a:gd name="T49" fmla="*/ 48 h 234"/>
                <a:gd name="T50" fmla="*/ 115 w 229"/>
                <a:gd name="T51" fmla="*/ 0 h 234"/>
                <a:gd name="T52" fmla="*/ 143 w 229"/>
                <a:gd name="T53" fmla="*/ 4 h 234"/>
                <a:gd name="T54" fmla="*/ 168 w 229"/>
                <a:gd name="T55" fmla="*/ 11 h 234"/>
                <a:gd name="T56" fmla="*/ 189 w 229"/>
                <a:gd name="T57" fmla="*/ 25 h 234"/>
                <a:gd name="T58" fmla="*/ 206 w 229"/>
                <a:gd name="T59" fmla="*/ 42 h 234"/>
                <a:gd name="T60" fmla="*/ 219 w 229"/>
                <a:gd name="T61" fmla="*/ 63 h 234"/>
                <a:gd name="T62" fmla="*/ 226 w 229"/>
                <a:gd name="T63" fmla="*/ 87 h 234"/>
                <a:gd name="T64" fmla="*/ 229 w 229"/>
                <a:gd name="T65" fmla="*/ 116 h 234"/>
                <a:gd name="T66" fmla="*/ 226 w 229"/>
                <a:gd name="T67" fmla="*/ 144 h 234"/>
                <a:gd name="T68" fmla="*/ 219 w 229"/>
                <a:gd name="T69" fmla="*/ 169 h 234"/>
                <a:gd name="T70" fmla="*/ 206 w 229"/>
                <a:gd name="T71" fmla="*/ 190 h 234"/>
                <a:gd name="T72" fmla="*/ 189 w 229"/>
                <a:gd name="T73" fmla="*/ 208 h 234"/>
                <a:gd name="T74" fmla="*/ 168 w 229"/>
                <a:gd name="T75" fmla="*/ 222 h 234"/>
                <a:gd name="T76" fmla="*/ 143 w 229"/>
                <a:gd name="T77" fmla="*/ 232 h 234"/>
                <a:gd name="T78" fmla="*/ 115 w 229"/>
                <a:gd name="T79" fmla="*/ 234 h 234"/>
                <a:gd name="T80" fmla="*/ 88 w 229"/>
                <a:gd name="T81" fmla="*/ 232 h 234"/>
                <a:gd name="T82" fmla="*/ 63 w 229"/>
                <a:gd name="T83" fmla="*/ 224 h 234"/>
                <a:gd name="T84" fmla="*/ 41 w 229"/>
                <a:gd name="T85" fmla="*/ 209 h 234"/>
                <a:gd name="T86" fmla="*/ 24 w 229"/>
                <a:gd name="T87" fmla="*/ 192 h 234"/>
                <a:gd name="T88" fmla="*/ 10 w 229"/>
                <a:gd name="T89" fmla="*/ 170 h 234"/>
                <a:gd name="T90" fmla="*/ 3 w 229"/>
                <a:gd name="T91" fmla="*/ 144 h 234"/>
                <a:gd name="T92" fmla="*/ 0 w 229"/>
                <a:gd name="T93" fmla="*/ 116 h 234"/>
                <a:gd name="T94" fmla="*/ 3 w 229"/>
                <a:gd name="T95" fmla="*/ 87 h 234"/>
                <a:gd name="T96" fmla="*/ 10 w 229"/>
                <a:gd name="T97" fmla="*/ 63 h 234"/>
                <a:gd name="T98" fmla="*/ 24 w 229"/>
                <a:gd name="T99" fmla="*/ 42 h 234"/>
                <a:gd name="T100" fmla="*/ 41 w 229"/>
                <a:gd name="T101" fmla="*/ 23 h 234"/>
                <a:gd name="T102" fmla="*/ 62 w 229"/>
                <a:gd name="T103" fmla="*/ 11 h 234"/>
                <a:gd name="T104" fmla="*/ 86 w 229"/>
                <a:gd name="T105" fmla="*/ 4 h 234"/>
                <a:gd name="T106" fmla="*/ 115 w 229"/>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9" h="234">
                  <a:moveTo>
                    <a:pt x="115" y="48"/>
                  </a:moveTo>
                  <a:lnTo>
                    <a:pt x="97" y="49"/>
                  </a:lnTo>
                  <a:lnTo>
                    <a:pt x="84" y="56"/>
                  </a:lnTo>
                  <a:lnTo>
                    <a:pt x="72" y="66"/>
                  </a:lnTo>
                  <a:lnTo>
                    <a:pt x="64" y="80"/>
                  </a:lnTo>
                  <a:lnTo>
                    <a:pt x="60" y="97"/>
                  </a:lnTo>
                  <a:lnTo>
                    <a:pt x="58" y="116"/>
                  </a:lnTo>
                  <a:lnTo>
                    <a:pt x="60" y="136"/>
                  </a:lnTo>
                  <a:lnTo>
                    <a:pt x="64" y="153"/>
                  </a:lnTo>
                  <a:lnTo>
                    <a:pt x="73" y="167"/>
                  </a:lnTo>
                  <a:lnTo>
                    <a:pt x="84" y="178"/>
                  </a:lnTo>
                  <a:lnTo>
                    <a:pt x="98" y="184"/>
                  </a:lnTo>
                  <a:lnTo>
                    <a:pt x="115" y="187"/>
                  </a:lnTo>
                  <a:lnTo>
                    <a:pt x="132" y="184"/>
                  </a:lnTo>
                  <a:lnTo>
                    <a:pt x="147" y="178"/>
                  </a:lnTo>
                  <a:lnTo>
                    <a:pt x="157" y="166"/>
                  </a:lnTo>
                  <a:lnTo>
                    <a:pt x="165" y="153"/>
                  </a:lnTo>
                  <a:lnTo>
                    <a:pt x="170" y="136"/>
                  </a:lnTo>
                  <a:lnTo>
                    <a:pt x="172" y="116"/>
                  </a:lnTo>
                  <a:lnTo>
                    <a:pt x="170" y="97"/>
                  </a:lnTo>
                  <a:lnTo>
                    <a:pt x="165" y="80"/>
                  </a:lnTo>
                  <a:lnTo>
                    <a:pt x="157" y="65"/>
                  </a:lnTo>
                  <a:lnTo>
                    <a:pt x="147" y="56"/>
                  </a:lnTo>
                  <a:lnTo>
                    <a:pt x="132" y="49"/>
                  </a:lnTo>
                  <a:lnTo>
                    <a:pt x="115" y="48"/>
                  </a:lnTo>
                  <a:close/>
                  <a:moveTo>
                    <a:pt x="115" y="0"/>
                  </a:moveTo>
                  <a:lnTo>
                    <a:pt x="143" y="4"/>
                  </a:lnTo>
                  <a:lnTo>
                    <a:pt x="168" y="11"/>
                  </a:lnTo>
                  <a:lnTo>
                    <a:pt x="189" y="25"/>
                  </a:lnTo>
                  <a:lnTo>
                    <a:pt x="206" y="42"/>
                  </a:lnTo>
                  <a:lnTo>
                    <a:pt x="219" y="63"/>
                  </a:lnTo>
                  <a:lnTo>
                    <a:pt x="226" y="87"/>
                  </a:lnTo>
                  <a:lnTo>
                    <a:pt x="229" y="116"/>
                  </a:lnTo>
                  <a:lnTo>
                    <a:pt x="226" y="144"/>
                  </a:lnTo>
                  <a:lnTo>
                    <a:pt x="219" y="169"/>
                  </a:lnTo>
                  <a:lnTo>
                    <a:pt x="206" y="190"/>
                  </a:lnTo>
                  <a:lnTo>
                    <a:pt x="189" y="208"/>
                  </a:lnTo>
                  <a:lnTo>
                    <a:pt x="168" y="222"/>
                  </a:lnTo>
                  <a:lnTo>
                    <a:pt x="143" y="232"/>
                  </a:lnTo>
                  <a:lnTo>
                    <a:pt x="115" y="234"/>
                  </a:lnTo>
                  <a:lnTo>
                    <a:pt x="88" y="232"/>
                  </a:lnTo>
                  <a:lnTo>
                    <a:pt x="63" y="224"/>
                  </a:lnTo>
                  <a:lnTo>
                    <a:pt x="41" y="209"/>
                  </a:lnTo>
                  <a:lnTo>
                    <a:pt x="24" y="192"/>
                  </a:lnTo>
                  <a:lnTo>
                    <a:pt x="10" y="170"/>
                  </a:lnTo>
                  <a:lnTo>
                    <a:pt x="3" y="144"/>
                  </a:lnTo>
                  <a:lnTo>
                    <a:pt x="0" y="116"/>
                  </a:lnTo>
                  <a:lnTo>
                    <a:pt x="3" y="87"/>
                  </a:lnTo>
                  <a:lnTo>
                    <a:pt x="10" y="63"/>
                  </a:lnTo>
                  <a:lnTo>
                    <a:pt x="24" y="42"/>
                  </a:lnTo>
                  <a:lnTo>
                    <a:pt x="41" y="23"/>
                  </a:lnTo>
                  <a:lnTo>
                    <a:pt x="62" y="11"/>
                  </a:lnTo>
                  <a:lnTo>
                    <a:pt x="86" y="4"/>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3"/>
            <p:cNvSpPr>
              <a:spLocks/>
            </p:cNvSpPr>
            <p:nvPr/>
          </p:nvSpPr>
          <p:spPr bwMode="auto">
            <a:xfrm>
              <a:off x="4213" y="1046"/>
              <a:ext cx="53" cy="78"/>
            </a:xfrm>
            <a:custGeom>
              <a:avLst/>
              <a:gdLst>
                <a:gd name="T0" fmla="*/ 88 w 159"/>
                <a:gd name="T1" fmla="*/ 0 h 234"/>
                <a:gd name="T2" fmla="*/ 111 w 159"/>
                <a:gd name="T3" fmla="*/ 1 h 234"/>
                <a:gd name="T4" fmla="*/ 136 w 159"/>
                <a:gd name="T5" fmla="*/ 4 h 234"/>
                <a:gd name="T6" fmla="*/ 136 w 159"/>
                <a:gd name="T7" fmla="*/ 48 h 234"/>
                <a:gd name="T8" fmla="*/ 117 w 159"/>
                <a:gd name="T9" fmla="*/ 46 h 234"/>
                <a:gd name="T10" fmla="*/ 97 w 159"/>
                <a:gd name="T11" fmla="*/ 43 h 234"/>
                <a:gd name="T12" fmla="*/ 81 w 159"/>
                <a:gd name="T13" fmla="*/ 44 h 234"/>
                <a:gd name="T14" fmla="*/ 70 w 159"/>
                <a:gd name="T15" fmla="*/ 48 h 234"/>
                <a:gd name="T16" fmla="*/ 62 w 159"/>
                <a:gd name="T17" fmla="*/ 53 h 234"/>
                <a:gd name="T18" fmla="*/ 59 w 159"/>
                <a:gd name="T19" fmla="*/ 61 h 234"/>
                <a:gd name="T20" fmla="*/ 63 w 159"/>
                <a:gd name="T21" fmla="*/ 70 h 234"/>
                <a:gd name="T22" fmla="*/ 72 w 159"/>
                <a:gd name="T23" fmla="*/ 80 h 234"/>
                <a:gd name="T24" fmla="*/ 87 w 159"/>
                <a:gd name="T25" fmla="*/ 89 h 234"/>
                <a:gd name="T26" fmla="*/ 105 w 159"/>
                <a:gd name="T27" fmla="*/ 98 h 234"/>
                <a:gd name="T28" fmla="*/ 117 w 159"/>
                <a:gd name="T29" fmla="*/ 106 h 234"/>
                <a:gd name="T30" fmla="*/ 129 w 159"/>
                <a:gd name="T31" fmla="*/ 114 h 234"/>
                <a:gd name="T32" fmla="*/ 140 w 159"/>
                <a:gd name="T33" fmla="*/ 123 h 234"/>
                <a:gd name="T34" fmla="*/ 149 w 159"/>
                <a:gd name="T35" fmla="*/ 135 h 234"/>
                <a:gd name="T36" fmla="*/ 156 w 159"/>
                <a:gd name="T37" fmla="*/ 150 h 234"/>
                <a:gd name="T38" fmla="*/ 159 w 159"/>
                <a:gd name="T39" fmla="*/ 167 h 234"/>
                <a:gd name="T40" fmla="*/ 156 w 159"/>
                <a:gd name="T41" fmla="*/ 187 h 234"/>
                <a:gd name="T42" fmla="*/ 147 w 159"/>
                <a:gd name="T43" fmla="*/ 204 h 234"/>
                <a:gd name="T44" fmla="*/ 134 w 159"/>
                <a:gd name="T45" fmla="*/ 217 h 234"/>
                <a:gd name="T46" fmla="*/ 115 w 159"/>
                <a:gd name="T47" fmla="*/ 226 h 234"/>
                <a:gd name="T48" fmla="*/ 93 w 159"/>
                <a:gd name="T49" fmla="*/ 233 h 234"/>
                <a:gd name="T50" fmla="*/ 67 w 159"/>
                <a:gd name="T51" fmla="*/ 234 h 234"/>
                <a:gd name="T52" fmla="*/ 45 w 159"/>
                <a:gd name="T53" fmla="*/ 233 h 234"/>
                <a:gd name="T54" fmla="*/ 24 w 159"/>
                <a:gd name="T55" fmla="*/ 229 h 234"/>
                <a:gd name="T56" fmla="*/ 4 w 159"/>
                <a:gd name="T57" fmla="*/ 225 h 234"/>
                <a:gd name="T58" fmla="*/ 4 w 159"/>
                <a:gd name="T59" fmla="*/ 177 h 234"/>
                <a:gd name="T60" fmla="*/ 22 w 159"/>
                <a:gd name="T61" fmla="*/ 183 h 234"/>
                <a:gd name="T62" fmla="*/ 46 w 159"/>
                <a:gd name="T63" fmla="*/ 188 h 234"/>
                <a:gd name="T64" fmla="*/ 70 w 159"/>
                <a:gd name="T65" fmla="*/ 191 h 234"/>
                <a:gd name="T66" fmla="*/ 81 w 159"/>
                <a:gd name="T67" fmla="*/ 190 h 234"/>
                <a:gd name="T68" fmla="*/ 91 w 159"/>
                <a:gd name="T69" fmla="*/ 186 h 234"/>
                <a:gd name="T70" fmla="*/ 98 w 159"/>
                <a:gd name="T71" fmla="*/ 179 h 234"/>
                <a:gd name="T72" fmla="*/ 101 w 159"/>
                <a:gd name="T73" fmla="*/ 169 h 234"/>
                <a:gd name="T74" fmla="*/ 97 w 159"/>
                <a:gd name="T75" fmla="*/ 160 h 234"/>
                <a:gd name="T76" fmla="*/ 88 w 159"/>
                <a:gd name="T77" fmla="*/ 152 h 234"/>
                <a:gd name="T78" fmla="*/ 74 w 159"/>
                <a:gd name="T79" fmla="*/ 142 h 234"/>
                <a:gd name="T80" fmla="*/ 55 w 159"/>
                <a:gd name="T81" fmla="*/ 132 h 234"/>
                <a:gd name="T82" fmla="*/ 41 w 159"/>
                <a:gd name="T83" fmla="*/ 123 h 234"/>
                <a:gd name="T84" fmla="*/ 25 w 159"/>
                <a:gd name="T85" fmla="*/ 111 h 234"/>
                <a:gd name="T86" fmla="*/ 13 w 159"/>
                <a:gd name="T87" fmla="*/ 97 h 234"/>
                <a:gd name="T88" fmla="*/ 4 w 159"/>
                <a:gd name="T89" fmla="*/ 80 h 234"/>
                <a:gd name="T90" fmla="*/ 0 w 159"/>
                <a:gd name="T91" fmla="*/ 61 h 234"/>
                <a:gd name="T92" fmla="*/ 3 w 159"/>
                <a:gd name="T93" fmla="*/ 43 h 234"/>
                <a:gd name="T94" fmla="*/ 12 w 159"/>
                <a:gd name="T95" fmla="*/ 27 h 234"/>
                <a:gd name="T96" fmla="*/ 25 w 159"/>
                <a:gd name="T97" fmla="*/ 15 h 234"/>
                <a:gd name="T98" fmla="*/ 42 w 159"/>
                <a:gd name="T99" fmla="*/ 8 h 234"/>
                <a:gd name="T100" fmla="*/ 64 w 159"/>
                <a:gd name="T101" fmla="*/ 2 h 234"/>
                <a:gd name="T102" fmla="*/ 88 w 159"/>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234">
                  <a:moveTo>
                    <a:pt x="88" y="0"/>
                  </a:moveTo>
                  <a:lnTo>
                    <a:pt x="111" y="1"/>
                  </a:lnTo>
                  <a:lnTo>
                    <a:pt x="136" y="4"/>
                  </a:lnTo>
                  <a:lnTo>
                    <a:pt x="136" y="48"/>
                  </a:lnTo>
                  <a:lnTo>
                    <a:pt x="117" y="46"/>
                  </a:lnTo>
                  <a:lnTo>
                    <a:pt x="97" y="43"/>
                  </a:lnTo>
                  <a:lnTo>
                    <a:pt x="81" y="44"/>
                  </a:lnTo>
                  <a:lnTo>
                    <a:pt x="70" y="48"/>
                  </a:lnTo>
                  <a:lnTo>
                    <a:pt x="62" y="53"/>
                  </a:lnTo>
                  <a:lnTo>
                    <a:pt x="59" y="61"/>
                  </a:lnTo>
                  <a:lnTo>
                    <a:pt x="63" y="70"/>
                  </a:lnTo>
                  <a:lnTo>
                    <a:pt x="72" y="80"/>
                  </a:lnTo>
                  <a:lnTo>
                    <a:pt x="87" y="89"/>
                  </a:lnTo>
                  <a:lnTo>
                    <a:pt x="105" y="98"/>
                  </a:lnTo>
                  <a:lnTo>
                    <a:pt x="117" y="106"/>
                  </a:lnTo>
                  <a:lnTo>
                    <a:pt x="129" y="114"/>
                  </a:lnTo>
                  <a:lnTo>
                    <a:pt x="140" y="123"/>
                  </a:lnTo>
                  <a:lnTo>
                    <a:pt x="149" y="135"/>
                  </a:lnTo>
                  <a:lnTo>
                    <a:pt x="156" y="150"/>
                  </a:lnTo>
                  <a:lnTo>
                    <a:pt x="159" y="167"/>
                  </a:lnTo>
                  <a:lnTo>
                    <a:pt x="156" y="187"/>
                  </a:lnTo>
                  <a:lnTo>
                    <a:pt x="147" y="204"/>
                  </a:lnTo>
                  <a:lnTo>
                    <a:pt x="134" y="217"/>
                  </a:lnTo>
                  <a:lnTo>
                    <a:pt x="115" y="226"/>
                  </a:lnTo>
                  <a:lnTo>
                    <a:pt x="93" y="233"/>
                  </a:lnTo>
                  <a:lnTo>
                    <a:pt x="67" y="234"/>
                  </a:lnTo>
                  <a:lnTo>
                    <a:pt x="45" y="233"/>
                  </a:lnTo>
                  <a:lnTo>
                    <a:pt x="24" y="229"/>
                  </a:lnTo>
                  <a:lnTo>
                    <a:pt x="4" y="225"/>
                  </a:lnTo>
                  <a:lnTo>
                    <a:pt x="4" y="177"/>
                  </a:lnTo>
                  <a:lnTo>
                    <a:pt x="22" y="183"/>
                  </a:lnTo>
                  <a:lnTo>
                    <a:pt x="46" y="188"/>
                  </a:lnTo>
                  <a:lnTo>
                    <a:pt x="70" y="191"/>
                  </a:lnTo>
                  <a:lnTo>
                    <a:pt x="81" y="190"/>
                  </a:lnTo>
                  <a:lnTo>
                    <a:pt x="91" y="186"/>
                  </a:lnTo>
                  <a:lnTo>
                    <a:pt x="98" y="179"/>
                  </a:lnTo>
                  <a:lnTo>
                    <a:pt x="101" y="169"/>
                  </a:lnTo>
                  <a:lnTo>
                    <a:pt x="97" y="160"/>
                  </a:lnTo>
                  <a:lnTo>
                    <a:pt x="88" y="152"/>
                  </a:lnTo>
                  <a:lnTo>
                    <a:pt x="74" y="142"/>
                  </a:lnTo>
                  <a:lnTo>
                    <a:pt x="55" y="132"/>
                  </a:lnTo>
                  <a:lnTo>
                    <a:pt x="41" y="123"/>
                  </a:lnTo>
                  <a:lnTo>
                    <a:pt x="25" y="111"/>
                  </a:lnTo>
                  <a:lnTo>
                    <a:pt x="13" y="97"/>
                  </a:lnTo>
                  <a:lnTo>
                    <a:pt x="4" y="80"/>
                  </a:lnTo>
                  <a:lnTo>
                    <a:pt x="0" y="61"/>
                  </a:lnTo>
                  <a:lnTo>
                    <a:pt x="3" y="43"/>
                  </a:lnTo>
                  <a:lnTo>
                    <a:pt x="12" y="27"/>
                  </a:lnTo>
                  <a:lnTo>
                    <a:pt x="25" y="15"/>
                  </a:lnTo>
                  <a:lnTo>
                    <a:pt x="42" y="8"/>
                  </a:lnTo>
                  <a:lnTo>
                    <a:pt x="64"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4"/>
            <p:cNvSpPr>
              <a:spLocks/>
            </p:cNvSpPr>
            <p:nvPr/>
          </p:nvSpPr>
          <p:spPr bwMode="auto">
            <a:xfrm>
              <a:off x="4331" y="1019"/>
              <a:ext cx="85" cy="103"/>
            </a:xfrm>
            <a:custGeom>
              <a:avLst/>
              <a:gdLst>
                <a:gd name="T0" fmla="*/ 0 w 255"/>
                <a:gd name="T1" fmla="*/ 0 h 308"/>
                <a:gd name="T2" fmla="*/ 74 w 255"/>
                <a:gd name="T3" fmla="*/ 0 h 308"/>
                <a:gd name="T4" fmla="*/ 74 w 255"/>
                <a:gd name="T5" fmla="*/ 25 h 308"/>
                <a:gd name="T6" fmla="*/ 73 w 255"/>
                <a:gd name="T7" fmla="*/ 53 h 308"/>
                <a:gd name="T8" fmla="*/ 73 w 255"/>
                <a:gd name="T9" fmla="*/ 86 h 308"/>
                <a:gd name="T10" fmla="*/ 73 w 255"/>
                <a:gd name="T11" fmla="*/ 119 h 308"/>
                <a:gd name="T12" fmla="*/ 188 w 255"/>
                <a:gd name="T13" fmla="*/ 119 h 308"/>
                <a:gd name="T14" fmla="*/ 188 w 255"/>
                <a:gd name="T15" fmla="*/ 86 h 308"/>
                <a:gd name="T16" fmla="*/ 188 w 255"/>
                <a:gd name="T17" fmla="*/ 55 h 308"/>
                <a:gd name="T18" fmla="*/ 184 w 255"/>
                <a:gd name="T19" fmla="*/ 26 h 308"/>
                <a:gd name="T20" fmla="*/ 180 w 255"/>
                <a:gd name="T21" fmla="*/ 0 h 308"/>
                <a:gd name="T22" fmla="*/ 255 w 255"/>
                <a:gd name="T23" fmla="*/ 0 h 308"/>
                <a:gd name="T24" fmla="*/ 255 w 255"/>
                <a:gd name="T25" fmla="*/ 25 h 308"/>
                <a:gd name="T26" fmla="*/ 254 w 255"/>
                <a:gd name="T27" fmla="*/ 53 h 308"/>
                <a:gd name="T28" fmla="*/ 254 w 255"/>
                <a:gd name="T29" fmla="*/ 86 h 308"/>
                <a:gd name="T30" fmla="*/ 254 w 255"/>
                <a:gd name="T31" fmla="*/ 228 h 308"/>
                <a:gd name="T32" fmla="*/ 254 w 255"/>
                <a:gd name="T33" fmla="*/ 254 h 308"/>
                <a:gd name="T34" fmla="*/ 255 w 255"/>
                <a:gd name="T35" fmla="*/ 281 h 308"/>
                <a:gd name="T36" fmla="*/ 255 w 255"/>
                <a:gd name="T37" fmla="*/ 308 h 308"/>
                <a:gd name="T38" fmla="*/ 187 w 255"/>
                <a:gd name="T39" fmla="*/ 308 h 308"/>
                <a:gd name="T40" fmla="*/ 187 w 255"/>
                <a:gd name="T41" fmla="*/ 289 h 308"/>
                <a:gd name="T42" fmla="*/ 188 w 255"/>
                <a:gd name="T43" fmla="*/ 271 h 308"/>
                <a:gd name="T44" fmla="*/ 188 w 255"/>
                <a:gd name="T45" fmla="*/ 251 h 308"/>
                <a:gd name="T46" fmla="*/ 188 w 255"/>
                <a:gd name="T47" fmla="*/ 228 h 308"/>
                <a:gd name="T48" fmla="*/ 188 w 255"/>
                <a:gd name="T49" fmla="*/ 166 h 308"/>
                <a:gd name="T50" fmla="*/ 73 w 255"/>
                <a:gd name="T51" fmla="*/ 166 h 308"/>
                <a:gd name="T52" fmla="*/ 73 w 255"/>
                <a:gd name="T53" fmla="*/ 228 h 308"/>
                <a:gd name="T54" fmla="*/ 73 w 255"/>
                <a:gd name="T55" fmla="*/ 254 h 308"/>
                <a:gd name="T56" fmla="*/ 74 w 255"/>
                <a:gd name="T57" fmla="*/ 281 h 308"/>
                <a:gd name="T58" fmla="*/ 74 w 255"/>
                <a:gd name="T59" fmla="*/ 308 h 308"/>
                <a:gd name="T60" fmla="*/ 6 w 255"/>
                <a:gd name="T61" fmla="*/ 308 h 308"/>
                <a:gd name="T62" fmla="*/ 6 w 255"/>
                <a:gd name="T63" fmla="*/ 289 h 308"/>
                <a:gd name="T64" fmla="*/ 8 w 255"/>
                <a:gd name="T65" fmla="*/ 271 h 308"/>
                <a:gd name="T66" fmla="*/ 8 w 255"/>
                <a:gd name="T67" fmla="*/ 251 h 308"/>
                <a:gd name="T68" fmla="*/ 8 w 255"/>
                <a:gd name="T69" fmla="*/ 228 h 308"/>
                <a:gd name="T70" fmla="*/ 8 w 255"/>
                <a:gd name="T71" fmla="*/ 86 h 308"/>
                <a:gd name="T72" fmla="*/ 8 w 255"/>
                <a:gd name="T73" fmla="*/ 55 h 308"/>
                <a:gd name="T74" fmla="*/ 4 w 255"/>
                <a:gd name="T75" fmla="*/ 26 h 308"/>
                <a:gd name="T76" fmla="*/ 0 w 255"/>
                <a:gd name="T77"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 h="308">
                  <a:moveTo>
                    <a:pt x="0" y="0"/>
                  </a:moveTo>
                  <a:lnTo>
                    <a:pt x="74" y="0"/>
                  </a:lnTo>
                  <a:lnTo>
                    <a:pt x="74" y="25"/>
                  </a:lnTo>
                  <a:lnTo>
                    <a:pt x="73" y="53"/>
                  </a:lnTo>
                  <a:lnTo>
                    <a:pt x="73" y="86"/>
                  </a:lnTo>
                  <a:lnTo>
                    <a:pt x="73" y="119"/>
                  </a:lnTo>
                  <a:lnTo>
                    <a:pt x="188" y="119"/>
                  </a:lnTo>
                  <a:lnTo>
                    <a:pt x="188" y="86"/>
                  </a:lnTo>
                  <a:lnTo>
                    <a:pt x="188" y="55"/>
                  </a:lnTo>
                  <a:lnTo>
                    <a:pt x="184" y="26"/>
                  </a:lnTo>
                  <a:lnTo>
                    <a:pt x="180" y="0"/>
                  </a:lnTo>
                  <a:lnTo>
                    <a:pt x="255" y="0"/>
                  </a:lnTo>
                  <a:lnTo>
                    <a:pt x="255" y="25"/>
                  </a:lnTo>
                  <a:lnTo>
                    <a:pt x="254" y="53"/>
                  </a:lnTo>
                  <a:lnTo>
                    <a:pt x="254" y="86"/>
                  </a:lnTo>
                  <a:lnTo>
                    <a:pt x="254" y="228"/>
                  </a:lnTo>
                  <a:lnTo>
                    <a:pt x="254" y="254"/>
                  </a:lnTo>
                  <a:lnTo>
                    <a:pt x="255" y="281"/>
                  </a:lnTo>
                  <a:lnTo>
                    <a:pt x="255" y="308"/>
                  </a:lnTo>
                  <a:lnTo>
                    <a:pt x="187" y="308"/>
                  </a:lnTo>
                  <a:lnTo>
                    <a:pt x="187" y="289"/>
                  </a:lnTo>
                  <a:lnTo>
                    <a:pt x="188" y="271"/>
                  </a:lnTo>
                  <a:lnTo>
                    <a:pt x="188" y="251"/>
                  </a:lnTo>
                  <a:lnTo>
                    <a:pt x="188" y="228"/>
                  </a:lnTo>
                  <a:lnTo>
                    <a:pt x="188" y="166"/>
                  </a:lnTo>
                  <a:lnTo>
                    <a:pt x="73" y="166"/>
                  </a:lnTo>
                  <a:lnTo>
                    <a:pt x="73" y="228"/>
                  </a:lnTo>
                  <a:lnTo>
                    <a:pt x="73" y="254"/>
                  </a:lnTo>
                  <a:lnTo>
                    <a:pt x="74" y="281"/>
                  </a:lnTo>
                  <a:lnTo>
                    <a:pt x="74" y="308"/>
                  </a:lnTo>
                  <a:lnTo>
                    <a:pt x="6" y="308"/>
                  </a:lnTo>
                  <a:lnTo>
                    <a:pt x="6" y="289"/>
                  </a:lnTo>
                  <a:lnTo>
                    <a:pt x="8" y="271"/>
                  </a:lnTo>
                  <a:lnTo>
                    <a:pt x="8" y="251"/>
                  </a:lnTo>
                  <a:lnTo>
                    <a:pt x="8" y="228"/>
                  </a:lnTo>
                  <a:lnTo>
                    <a:pt x="8" y="86"/>
                  </a:lnTo>
                  <a:lnTo>
                    <a:pt x="8" y="55"/>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5"/>
            <p:cNvSpPr>
              <a:spLocks noEditPoints="1"/>
            </p:cNvSpPr>
            <p:nvPr/>
          </p:nvSpPr>
          <p:spPr bwMode="auto">
            <a:xfrm>
              <a:off x="4434" y="1046"/>
              <a:ext cx="70" cy="78"/>
            </a:xfrm>
            <a:custGeom>
              <a:avLst/>
              <a:gdLst>
                <a:gd name="T0" fmla="*/ 108 w 210"/>
                <a:gd name="T1" fmla="*/ 48 h 234"/>
                <a:gd name="T2" fmla="*/ 93 w 210"/>
                <a:gd name="T3" fmla="*/ 49 h 234"/>
                <a:gd name="T4" fmla="*/ 79 w 210"/>
                <a:gd name="T5" fmla="*/ 55 h 234"/>
                <a:gd name="T6" fmla="*/ 70 w 210"/>
                <a:gd name="T7" fmla="*/ 63 h 234"/>
                <a:gd name="T8" fmla="*/ 64 w 210"/>
                <a:gd name="T9" fmla="*/ 72 h 234"/>
                <a:gd name="T10" fmla="*/ 60 w 210"/>
                <a:gd name="T11" fmla="*/ 81 h 234"/>
                <a:gd name="T12" fmla="*/ 57 w 210"/>
                <a:gd name="T13" fmla="*/ 90 h 234"/>
                <a:gd name="T14" fmla="*/ 153 w 210"/>
                <a:gd name="T15" fmla="*/ 90 h 234"/>
                <a:gd name="T16" fmla="*/ 150 w 210"/>
                <a:gd name="T17" fmla="*/ 80 h 234"/>
                <a:gd name="T18" fmla="*/ 145 w 210"/>
                <a:gd name="T19" fmla="*/ 68 h 234"/>
                <a:gd name="T20" fmla="*/ 136 w 210"/>
                <a:gd name="T21" fmla="*/ 57 h 234"/>
                <a:gd name="T22" fmla="*/ 124 w 210"/>
                <a:gd name="T23" fmla="*/ 51 h 234"/>
                <a:gd name="T24" fmla="*/ 108 w 210"/>
                <a:gd name="T25" fmla="*/ 48 h 234"/>
                <a:gd name="T26" fmla="*/ 107 w 210"/>
                <a:gd name="T27" fmla="*/ 0 h 234"/>
                <a:gd name="T28" fmla="*/ 131 w 210"/>
                <a:gd name="T29" fmla="*/ 2 h 234"/>
                <a:gd name="T30" fmla="*/ 151 w 210"/>
                <a:gd name="T31" fmla="*/ 9 h 234"/>
                <a:gd name="T32" fmla="*/ 170 w 210"/>
                <a:gd name="T33" fmla="*/ 18 h 234"/>
                <a:gd name="T34" fmla="*/ 183 w 210"/>
                <a:gd name="T35" fmla="*/ 31 h 234"/>
                <a:gd name="T36" fmla="*/ 193 w 210"/>
                <a:gd name="T37" fmla="*/ 46 h 234"/>
                <a:gd name="T38" fmla="*/ 201 w 210"/>
                <a:gd name="T39" fmla="*/ 61 h 234"/>
                <a:gd name="T40" fmla="*/ 206 w 210"/>
                <a:gd name="T41" fmla="*/ 78 h 234"/>
                <a:gd name="T42" fmla="*/ 209 w 210"/>
                <a:gd name="T43" fmla="*/ 95 h 234"/>
                <a:gd name="T44" fmla="*/ 210 w 210"/>
                <a:gd name="T45" fmla="*/ 114 h 234"/>
                <a:gd name="T46" fmla="*/ 210 w 210"/>
                <a:gd name="T47" fmla="*/ 120 h 234"/>
                <a:gd name="T48" fmla="*/ 210 w 210"/>
                <a:gd name="T49" fmla="*/ 127 h 234"/>
                <a:gd name="T50" fmla="*/ 57 w 210"/>
                <a:gd name="T51" fmla="*/ 127 h 234"/>
                <a:gd name="T52" fmla="*/ 59 w 210"/>
                <a:gd name="T53" fmla="*/ 136 h 234"/>
                <a:gd name="T54" fmla="*/ 61 w 210"/>
                <a:gd name="T55" fmla="*/ 145 h 234"/>
                <a:gd name="T56" fmla="*/ 66 w 210"/>
                <a:gd name="T57" fmla="*/ 154 h 234"/>
                <a:gd name="T58" fmla="*/ 74 w 210"/>
                <a:gd name="T59" fmla="*/ 165 h 234"/>
                <a:gd name="T60" fmla="*/ 86 w 210"/>
                <a:gd name="T61" fmla="*/ 174 h 234"/>
                <a:gd name="T62" fmla="*/ 100 w 210"/>
                <a:gd name="T63" fmla="*/ 181 h 234"/>
                <a:gd name="T64" fmla="*/ 119 w 210"/>
                <a:gd name="T65" fmla="*/ 186 h 234"/>
                <a:gd name="T66" fmla="*/ 140 w 210"/>
                <a:gd name="T67" fmla="*/ 187 h 234"/>
                <a:gd name="T68" fmla="*/ 166 w 210"/>
                <a:gd name="T69" fmla="*/ 184 h 234"/>
                <a:gd name="T70" fmla="*/ 189 w 210"/>
                <a:gd name="T71" fmla="*/ 181 h 234"/>
                <a:gd name="T72" fmla="*/ 189 w 210"/>
                <a:gd name="T73" fmla="*/ 228 h 234"/>
                <a:gd name="T74" fmla="*/ 162 w 210"/>
                <a:gd name="T75" fmla="*/ 233 h 234"/>
                <a:gd name="T76" fmla="*/ 133 w 210"/>
                <a:gd name="T77" fmla="*/ 234 h 234"/>
                <a:gd name="T78" fmla="*/ 103 w 210"/>
                <a:gd name="T79" fmla="*/ 232 h 234"/>
                <a:gd name="T80" fmla="*/ 77 w 210"/>
                <a:gd name="T81" fmla="*/ 225 h 234"/>
                <a:gd name="T82" fmla="*/ 55 w 210"/>
                <a:gd name="T83" fmla="*/ 213 h 234"/>
                <a:gd name="T84" fmla="*/ 35 w 210"/>
                <a:gd name="T85" fmla="*/ 198 h 234"/>
                <a:gd name="T86" fmla="*/ 19 w 210"/>
                <a:gd name="T87" fmla="*/ 178 h 234"/>
                <a:gd name="T88" fmla="*/ 9 w 210"/>
                <a:gd name="T89" fmla="*/ 156 h 234"/>
                <a:gd name="T90" fmla="*/ 1 w 210"/>
                <a:gd name="T91" fmla="*/ 131 h 234"/>
                <a:gd name="T92" fmla="*/ 0 w 210"/>
                <a:gd name="T93" fmla="*/ 103 h 234"/>
                <a:gd name="T94" fmla="*/ 2 w 210"/>
                <a:gd name="T95" fmla="*/ 78 h 234"/>
                <a:gd name="T96" fmla="*/ 10 w 210"/>
                <a:gd name="T97" fmla="*/ 56 h 234"/>
                <a:gd name="T98" fmla="*/ 22 w 210"/>
                <a:gd name="T99" fmla="*/ 38 h 234"/>
                <a:gd name="T100" fmla="*/ 38 w 210"/>
                <a:gd name="T101" fmla="*/ 22 h 234"/>
                <a:gd name="T102" fmla="*/ 57 w 210"/>
                <a:gd name="T103" fmla="*/ 10 h 234"/>
                <a:gd name="T104" fmla="*/ 81 w 210"/>
                <a:gd name="T105" fmla="*/ 2 h 234"/>
                <a:gd name="T106" fmla="*/ 107 w 210"/>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34">
                  <a:moveTo>
                    <a:pt x="108" y="48"/>
                  </a:moveTo>
                  <a:lnTo>
                    <a:pt x="93" y="49"/>
                  </a:lnTo>
                  <a:lnTo>
                    <a:pt x="79" y="55"/>
                  </a:lnTo>
                  <a:lnTo>
                    <a:pt x="70" y="63"/>
                  </a:lnTo>
                  <a:lnTo>
                    <a:pt x="64" y="72"/>
                  </a:lnTo>
                  <a:lnTo>
                    <a:pt x="60" y="81"/>
                  </a:lnTo>
                  <a:lnTo>
                    <a:pt x="57" y="90"/>
                  </a:lnTo>
                  <a:lnTo>
                    <a:pt x="153" y="90"/>
                  </a:lnTo>
                  <a:lnTo>
                    <a:pt x="150" y="80"/>
                  </a:lnTo>
                  <a:lnTo>
                    <a:pt x="145" y="68"/>
                  </a:lnTo>
                  <a:lnTo>
                    <a:pt x="136" y="57"/>
                  </a:lnTo>
                  <a:lnTo>
                    <a:pt x="124" y="51"/>
                  </a:lnTo>
                  <a:lnTo>
                    <a:pt x="108" y="48"/>
                  </a:lnTo>
                  <a:close/>
                  <a:moveTo>
                    <a:pt x="107" y="0"/>
                  </a:moveTo>
                  <a:lnTo>
                    <a:pt x="131" y="2"/>
                  </a:lnTo>
                  <a:lnTo>
                    <a:pt x="151" y="9"/>
                  </a:lnTo>
                  <a:lnTo>
                    <a:pt x="170" y="18"/>
                  </a:lnTo>
                  <a:lnTo>
                    <a:pt x="183" y="31"/>
                  </a:lnTo>
                  <a:lnTo>
                    <a:pt x="193" y="46"/>
                  </a:lnTo>
                  <a:lnTo>
                    <a:pt x="201" y="61"/>
                  </a:lnTo>
                  <a:lnTo>
                    <a:pt x="206" y="78"/>
                  </a:lnTo>
                  <a:lnTo>
                    <a:pt x="209" y="95"/>
                  </a:lnTo>
                  <a:lnTo>
                    <a:pt x="210" y="114"/>
                  </a:lnTo>
                  <a:lnTo>
                    <a:pt x="210" y="120"/>
                  </a:lnTo>
                  <a:lnTo>
                    <a:pt x="210" y="127"/>
                  </a:lnTo>
                  <a:lnTo>
                    <a:pt x="57" y="127"/>
                  </a:lnTo>
                  <a:lnTo>
                    <a:pt x="59" y="136"/>
                  </a:lnTo>
                  <a:lnTo>
                    <a:pt x="61" y="145"/>
                  </a:lnTo>
                  <a:lnTo>
                    <a:pt x="66" y="154"/>
                  </a:lnTo>
                  <a:lnTo>
                    <a:pt x="74" y="165"/>
                  </a:lnTo>
                  <a:lnTo>
                    <a:pt x="86" y="174"/>
                  </a:lnTo>
                  <a:lnTo>
                    <a:pt x="100" y="181"/>
                  </a:lnTo>
                  <a:lnTo>
                    <a:pt x="119" y="186"/>
                  </a:lnTo>
                  <a:lnTo>
                    <a:pt x="140" y="187"/>
                  </a:lnTo>
                  <a:lnTo>
                    <a:pt x="166" y="184"/>
                  </a:lnTo>
                  <a:lnTo>
                    <a:pt x="189" y="181"/>
                  </a:lnTo>
                  <a:lnTo>
                    <a:pt x="189" y="228"/>
                  </a:lnTo>
                  <a:lnTo>
                    <a:pt x="162" y="233"/>
                  </a:lnTo>
                  <a:lnTo>
                    <a:pt x="133" y="234"/>
                  </a:lnTo>
                  <a:lnTo>
                    <a:pt x="103" y="232"/>
                  </a:lnTo>
                  <a:lnTo>
                    <a:pt x="77" y="225"/>
                  </a:lnTo>
                  <a:lnTo>
                    <a:pt x="55" y="213"/>
                  </a:lnTo>
                  <a:lnTo>
                    <a:pt x="35" y="198"/>
                  </a:lnTo>
                  <a:lnTo>
                    <a:pt x="19" y="178"/>
                  </a:lnTo>
                  <a:lnTo>
                    <a:pt x="9" y="156"/>
                  </a:lnTo>
                  <a:lnTo>
                    <a:pt x="1" y="131"/>
                  </a:lnTo>
                  <a:lnTo>
                    <a:pt x="0" y="103"/>
                  </a:lnTo>
                  <a:lnTo>
                    <a:pt x="2" y="78"/>
                  </a:lnTo>
                  <a:lnTo>
                    <a:pt x="10" y="56"/>
                  </a:lnTo>
                  <a:lnTo>
                    <a:pt x="22" y="38"/>
                  </a:lnTo>
                  <a:lnTo>
                    <a:pt x="38" y="22"/>
                  </a:lnTo>
                  <a:lnTo>
                    <a:pt x="57" y="10"/>
                  </a:lnTo>
                  <a:lnTo>
                    <a:pt x="81" y="2"/>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6"/>
            <p:cNvSpPr>
              <a:spLocks noEditPoints="1"/>
            </p:cNvSpPr>
            <p:nvPr/>
          </p:nvSpPr>
          <p:spPr bwMode="auto">
            <a:xfrm>
              <a:off x="4513" y="1046"/>
              <a:ext cx="69" cy="78"/>
            </a:xfrm>
            <a:custGeom>
              <a:avLst/>
              <a:gdLst>
                <a:gd name="T0" fmla="*/ 101 w 207"/>
                <a:gd name="T1" fmla="*/ 116 h 234"/>
                <a:gd name="T2" fmla="*/ 69 w 207"/>
                <a:gd name="T3" fmla="*/ 132 h 234"/>
                <a:gd name="T4" fmla="*/ 57 w 207"/>
                <a:gd name="T5" fmla="*/ 160 h 234"/>
                <a:gd name="T6" fmla="*/ 68 w 207"/>
                <a:gd name="T7" fmla="*/ 179 h 234"/>
                <a:gd name="T8" fmla="*/ 92 w 207"/>
                <a:gd name="T9" fmla="*/ 187 h 234"/>
                <a:gd name="T10" fmla="*/ 122 w 207"/>
                <a:gd name="T11" fmla="*/ 177 h 234"/>
                <a:gd name="T12" fmla="*/ 140 w 207"/>
                <a:gd name="T13" fmla="*/ 153 h 234"/>
                <a:gd name="T14" fmla="*/ 145 w 207"/>
                <a:gd name="T15" fmla="*/ 124 h 234"/>
                <a:gd name="T16" fmla="*/ 133 w 207"/>
                <a:gd name="T17" fmla="*/ 115 h 234"/>
                <a:gd name="T18" fmla="*/ 98 w 207"/>
                <a:gd name="T19" fmla="*/ 0 h 234"/>
                <a:gd name="T20" fmla="*/ 146 w 207"/>
                <a:gd name="T21" fmla="*/ 6 h 234"/>
                <a:gd name="T22" fmla="*/ 177 w 207"/>
                <a:gd name="T23" fmla="*/ 22 h 234"/>
                <a:gd name="T24" fmla="*/ 192 w 207"/>
                <a:gd name="T25" fmla="*/ 47 h 234"/>
                <a:gd name="T26" fmla="*/ 199 w 207"/>
                <a:gd name="T27" fmla="*/ 76 h 234"/>
                <a:gd name="T28" fmla="*/ 200 w 207"/>
                <a:gd name="T29" fmla="*/ 107 h 234"/>
                <a:gd name="T30" fmla="*/ 200 w 207"/>
                <a:gd name="T31" fmla="*/ 178 h 234"/>
                <a:gd name="T32" fmla="*/ 207 w 207"/>
                <a:gd name="T33" fmla="*/ 228 h 234"/>
                <a:gd name="T34" fmla="*/ 150 w 207"/>
                <a:gd name="T35" fmla="*/ 208 h 234"/>
                <a:gd name="T36" fmla="*/ 149 w 207"/>
                <a:gd name="T37" fmla="*/ 190 h 234"/>
                <a:gd name="T38" fmla="*/ 132 w 207"/>
                <a:gd name="T39" fmla="*/ 211 h 234"/>
                <a:gd name="T40" fmla="*/ 107 w 207"/>
                <a:gd name="T41" fmla="*/ 228 h 234"/>
                <a:gd name="T42" fmla="*/ 72 w 207"/>
                <a:gd name="T43" fmla="*/ 234 h 234"/>
                <a:gd name="T44" fmla="*/ 35 w 207"/>
                <a:gd name="T45" fmla="*/ 226 h 234"/>
                <a:gd name="T46" fmla="*/ 9 w 207"/>
                <a:gd name="T47" fmla="*/ 203 h 234"/>
                <a:gd name="T48" fmla="*/ 0 w 207"/>
                <a:gd name="T49" fmla="*/ 166 h 234"/>
                <a:gd name="T50" fmla="*/ 12 w 207"/>
                <a:gd name="T51" fmla="*/ 124 h 234"/>
                <a:gd name="T52" fmla="*/ 44 w 207"/>
                <a:gd name="T53" fmla="*/ 95 h 234"/>
                <a:gd name="T54" fmla="*/ 93 w 207"/>
                <a:gd name="T55" fmla="*/ 80 h 234"/>
                <a:gd name="T56" fmla="*/ 145 w 207"/>
                <a:gd name="T57" fmla="*/ 78 h 234"/>
                <a:gd name="T58" fmla="*/ 140 w 207"/>
                <a:gd name="T59" fmla="*/ 59 h 234"/>
                <a:gd name="T60" fmla="*/ 122 w 207"/>
                <a:gd name="T61" fmla="*/ 46 h 234"/>
                <a:gd name="T62" fmla="*/ 88 w 207"/>
                <a:gd name="T63" fmla="*/ 42 h 234"/>
                <a:gd name="T64" fmla="*/ 54 w 207"/>
                <a:gd name="T65" fmla="*/ 44 h 234"/>
                <a:gd name="T66" fmla="*/ 29 w 207"/>
                <a:gd name="T67" fmla="*/ 49 h 234"/>
                <a:gd name="T68" fmla="*/ 39 w 207"/>
                <a:gd name="T69" fmla="*/ 6 h 234"/>
                <a:gd name="T70" fmla="*/ 74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2" y="123"/>
                  </a:lnTo>
                  <a:lnTo>
                    <a:pt x="69" y="132"/>
                  </a:lnTo>
                  <a:lnTo>
                    <a:pt x="61" y="145"/>
                  </a:lnTo>
                  <a:lnTo>
                    <a:pt x="57" y="160"/>
                  </a:lnTo>
                  <a:lnTo>
                    <a:pt x="60" y="170"/>
                  </a:lnTo>
                  <a:lnTo>
                    <a:pt x="68" y="179"/>
                  </a:lnTo>
                  <a:lnTo>
                    <a:pt x="78" y="184"/>
                  </a:lnTo>
                  <a:lnTo>
                    <a:pt x="92" y="187"/>
                  </a:lnTo>
                  <a:lnTo>
                    <a:pt x="109" y="184"/>
                  </a:lnTo>
                  <a:lnTo>
                    <a:pt x="122" y="177"/>
                  </a:lnTo>
                  <a:lnTo>
                    <a:pt x="132" y="166"/>
                  </a:lnTo>
                  <a:lnTo>
                    <a:pt x="140" y="153"/>
                  </a:lnTo>
                  <a:lnTo>
                    <a:pt x="144" y="139"/>
                  </a:lnTo>
                  <a:lnTo>
                    <a:pt x="145" y="124"/>
                  </a:lnTo>
                  <a:lnTo>
                    <a:pt x="145" y="118"/>
                  </a:lnTo>
                  <a:lnTo>
                    <a:pt x="133" y="115"/>
                  </a:lnTo>
                  <a:lnTo>
                    <a:pt x="123" y="115"/>
                  </a:lnTo>
                  <a:close/>
                  <a:moveTo>
                    <a:pt x="98" y="0"/>
                  </a:moveTo>
                  <a:lnTo>
                    <a:pt x="126" y="2"/>
                  </a:lnTo>
                  <a:lnTo>
                    <a:pt x="146" y="6"/>
                  </a:lnTo>
                  <a:lnTo>
                    <a:pt x="164" y="13"/>
                  </a:lnTo>
                  <a:lnTo>
                    <a:pt x="177" y="22"/>
                  </a:lnTo>
                  <a:lnTo>
                    <a:pt x="186" y="34"/>
                  </a:lnTo>
                  <a:lnTo>
                    <a:pt x="192" y="47"/>
                  </a:lnTo>
                  <a:lnTo>
                    <a:pt x="196" y="60"/>
                  </a:lnTo>
                  <a:lnTo>
                    <a:pt x="199" y="76"/>
                  </a:lnTo>
                  <a:lnTo>
                    <a:pt x="199" y="91"/>
                  </a:lnTo>
                  <a:lnTo>
                    <a:pt x="200" y="107"/>
                  </a:lnTo>
                  <a:lnTo>
                    <a:pt x="200" y="152"/>
                  </a:lnTo>
                  <a:lnTo>
                    <a:pt x="200" y="178"/>
                  </a:lnTo>
                  <a:lnTo>
                    <a:pt x="204" y="204"/>
                  </a:lnTo>
                  <a:lnTo>
                    <a:pt x="207" y="228"/>
                  </a:lnTo>
                  <a:lnTo>
                    <a:pt x="153" y="228"/>
                  </a:lnTo>
                  <a:lnTo>
                    <a:pt x="150" y="208"/>
                  </a:lnTo>
                  <a:lnTo>
                    <a:pt x="149" y="190"/>
                  </a:lnTo>
                  <a:lnTo>
                    <a:pt x="149" y="190"/>
                  </a:lnTo>
                  <a:lnTo>
                    <a:pt x="141" y="200"/>
                  </a:lnTo>
                  <a:lnTo>
                    <a:pt x="132" y="211"/>
                  </a:lnTo>
                  <a:lnTo>
                    <a:pt x="120" y="220"/>
                  </a:lnTo>
                  <a:lnTo>
                    <a:pt x="107" y="228"/>
                  </a:lnTo>
                  <a:lnTo>
                    <a:pt x="92" y="233"/>
                  </a:lnTo>
                  <a:lnTo>
                    <a:pt x="72" y="234"/>
                  </a:lnTo>
                  <a:lnTo>
                    <a:pt x="52" y="233"/>
                  </a:lnTo>
                  <a:lnTo>
                    <a:pt x="35" y="226"/>
                  </a:lnTo>
                  <a:lnTo>
                    <a:pt x="21" y="216"/>
                  </a:lnTo>
                  <a:lnTo>
                    <a:pt x="9" y="203"/>
                  </a:lnTo>
                  <a:lnTo>
                    <a:pt x="2" y="186"/>
                  </a:lnTo>
                  <a:lnTo>
                    <a:pt x="0" y="166"/>
                  </a:lnTo>
                  <a:lnTo>
                    <a:pt x="2" y="142"/>
                  </a:lnTo>
                  <a:lnTo>
                    <a:pt x="12" y="124"/>
                  </a:lnTo>
                  <a:lnTo>
                    <a:pt x="25" y="107"/>
                  </a:lnTo>
                  <a:lnTo>
                    <a:pt x="44" y="95"/>
                  </a:lnTo>
                  <a:lnTo>
                    <a:pt x="67" y="85"/>
                  </a:lnTo>
                  <a:lnTo>
                    <a:pt x="93" y="80"/>
                  </a:lnTo>
                  <a:lnTo>
                    <a:pt x="123" y="78"/>
                  </a:lnTo>
                  <a:lnTo>
                    <a:pt x="145" y="78"/>
                  </a:lnTo>
                  <a:lnTo>
                    <a:pt x="144" y="68"/>
                  </a:lnTo>
                  <a:lnTo>
                    <a:pt x="140" y="59"/>
                  </a:lnTo>
                  <a:lnTo>
                    <a:pt x="132" y="52"/>
                  </a:lnTo>
                  <a:lnTo>
                    <a:pt x="122" y="46"/>
                  </a:lnTo>
                  <a:lnTo>
                    <a:pt x="107" y="43"/>
                  </a:lnTo>
                  <a:lnTo>
                    <a:pt x="88" y="42"/>
                  </a:lnTo>
                  <a:lnTo>
                    <a:pt x="71" y="43"/>
                  </a:lnTo>
                  <a:lnTo>
                    <a:pt x="54" y="44"/>
                  </a:lnTo>
                  <a:lnTo>
                    <a:pt x="39" y="47"/>
                  </a:lnTo>
                  <a:lnTo>
                    <a:pt x="29" y="49"/>
                  </a:lnTo>
                  <a:lnTo>
                    <a:pt x="29" y="9"/>
                  </a:lnTo>
                  <a:lnTo>
                    <a:pt x="39" y="6"/>
                  </a:lnTo>
                  <a:lnTo>
                    <a:pt x="55" y="4"/>
                  </a:lnTo>
                  <a:lnTo>
                    <a:pt x="74" y="1"/>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17"/>
            <p:cNvSpPr>
              <a:spLocks/>
            </p:cNvSpPr>
            <p:nvPr/>
          </p:nvSpPr>
          <p:spPr bwMode="auto">
            <a:xfrm>
              <a:off x="4595" y="1010"/>
              <a:ext cx="23" cy="112"/>
            </a:xfrm>
            <a:custGeom>
              <a:avLst/>
              <a:gdLst>
                <a:gd name="T0" fmla="*/ 69 w 69"/>
                <a:gd name="T1" fmla="*/ 0 h 335"/>
                <a:gd name="T2" fmla="*/ 69 w 69"/>
                <a:gd name="T3" fmla="*/ 12 h 335"/>
                <a:gd name="T4" fmla="*/ 68 w 69"/>
                <a:gd name="T5" fmla="*/ 28 h 335"/>
                <a:gd name="T6" fmla="*/ 68 w 69"/>
                <a:gd name="T7" fmla="*/ 48 h 335"/>
                <a:gd name="T8" fmla="*/ 68 w 69"/>
                <a:gd name="T9" fmla="*/ 66 h 335"/>
                <a:gd name="T10" fmla="*/ 67 w 69"/>
                <a:gd name="T11" fmla="*/ 82 h 335"/>
                <a:gd name="T12" fmla="*/ 67 w 69"/>
                <a:gd name="T13" fmla="*/ 243 h 335"/>
                <a:gd name="T14" fmla="*/ 68 w 69"/>
                <a:gd name="T15" fmla="*/ 289 h 335"/>
                <a:gd name="T16" fmla="*/ 69 w 69"/>
                <a:gd name="T17" fmla="*/ 335 h 335"/>
                <a:gd name="T18" fmla="*/ 7 w 69"/>
                <a:gd name="T19" fmla="*/ 335 h 335"/>
                <a:gd name="T20" fmla="*/ 8 w 69"/>
                <a:gd name="T21" fmla="*/ 307 h 335"/>
                <a:gd name="T22" fmla="*/ 8 w 69"/>
                <a:gd name="T23" fmla="*/ 277 h 335"/>
                <a:gd name="T24" fmla="*/ 9 w 69"/>
                <a:gd name="T25" fmla="*/ 243 h 335"/>
                <a:gd name="T26" fmla="*/ 9 w 69"/>
                <a:gd name="T27" fmla="*/ 124 h 335"/>
                <a:gd name="T28" fmla="*/ 9 w 69"/>
                <a:gd name="T29" fmla="*/ 108 h 335"/>
                <a:gd name="T30" fmla="*/ 8 w 69"/>
                <a:gd name="T31" fmla="*/ 87 h 335"/>
                <a:gd name="T32" fmla="*/ 7 w 69"/>
                <a:gd name="T33" fmla="*/ 62 h 335"/>
                <a:gd name="T34" fmla="*/ 4 w 69"/>
                <a:gd name="T35" fmla="*/ 33 h 335"/>
                <a:gd name="T36" fmla="*/ 0 w 69"/>
                <a:gd name="T37" fmla="*/ 4 h 335"/>
                <a:gd name="T38" fmla="*/ 69 w 69"/>
                <a:gd name="T3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35">
                  <a:moveTo>
                    <a:pt x="69" y="0"/>
                  </a:moveTo>
                  <a:lnTo>
                    <a:pt x="69" y="12"/>
                  </a:lnTo>
                  <a:lnTo>
                    <a:pt x="68" y="28"/>
                  </a:lnTo>
                  <a:lnTo>
                    <a:pt x="68" y="48"/>
                  </a:lnTo>
                  <a:lnTo>
                    <a:pt x="68" y="66"/>
                  </a:lnTo>
                  <a:lnTo>
                    <a:pt x="67" y="82"/>
                  </a:lnTo>
                  <a:lnTo>
                    <a:pt x="67" y="243"/>
                  </a:lnTo>
                  <a:lnTo>
                    <a:pt x="68" y="289"/>
                  </a:lnTo>
                  <a:lnTo>
                    <a:pt x="69" y="335"/>
                  </a:lnTo>
                  <a:lnTo>
                    <a:pt x="7" y="335"/>
                  </a:lnTo>
                  <a:lnTo>
                    <a:pt x="8" y="307"/>
                  </a:lnTo>
                  <a:lnTo>
                    <a:pt x="8" y="277"/>
                  </a:lnTo>
                  <a:lnTo>
                    <a:pt x="9" y="243"/>
                  </a:lnTo>
                  <a:lnTo>
                    <a:pt x="9" y="124"/>
                  </a:lnTo>
                  <a:lnTo>
                    <a:pt x="9" y="108"/>
                  </a:lnTo>
                  <a:lnTo>
                    <a:pt x="8" y="87"/>
                  </a:lnTo>
                  <a:lnTo>
                    <a:pt x="7" y="62"/>
                  </a:lnTo>
                  <a:lnTo>
                    <a:pt x="4" y="33"/>
                  </a:lnTo>
                  <a:lnTo>
                    <a:pt x="0"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4" name="Freeform 18"/>
            <p:cNvSpPr>
              <a:spLocks/>
            </p:cNvSpPr>
            <p:nvPr/>
          </p:nvSpPr>
          <p:spPr bwMode="auto">
            <a:xfrm>
              <a:off x="4627" y="1027"/>
              <a:ext cx="49" cy="97"/>
            </a:xfrm>
            <a:custGeom>
              <a:avLst/>
              <a:gdLst>
                <a:gd name="T0" fmla="*/ 103 w 146"/>
                <a:gd name="T1" fmla="*/ 0 h 291"/>
                <a:gd name="T2" fmla="*/ 102 w 146"/>
                <a:gd name="T3" fmla="*/ 16 h 291"/>
                <a:gd name="T4" fmla="*/ 100 w 146"/>
                <a:gd name="T5" fmla="*/ 32 h 291"/>
                <a:gd name="T6" fmla="*/ 100 w 146"/>
                <a:gd name="T7" fmla="*/ 47 h 291"/>
                <a:gd name="T8" fmla="*/ 99 w 146"/>
                <a:gd name="T9" fmla="*/ 57 h 291"/>
                <a:gd name="T10" fmla="*/ 99 w 146"/>
                <a:gd name="T11" fmla="*/ 65 h 291"/>
                <a:gd name="T12" fmla="*/ 120 w 146"/>
                <a:gd name="T13" fmla="*/ 65 h 291"/>
                <a:gd name="T14" fmla="*/ 146 w 146"/>
                <a:gd name="T15" fmla="*/ 62 h 291"/>
                <a:gd name="T16" fmla="*/ 144 w 146"/>
                <a:gd name="T17" fmla="*/ 105 h 291"/>
                <a:gd name="T18" fmla="*/ 99 w 146"/>
                <a:gd name="T19" fmla="*/ 105 h 291"/>
                <a:gd name="T20" fmla="*/ 99 w 146"/>
                <a:gd name="T21" fmla="*/ 193 h 291"/>
                <a:gd name="T22" fmla="*/ 100 w 146"/>
                <a:gd name="T23" fmla="*/ 207 h 291"/>
                <a:gd name="T24" fmla="*/ 100 w 146"/>
                <a:gd name="T25" fmla="*/ 220 h 291"/>
                <a:gd name="T26" fmla="*/ 103 w 146"/>
                <a:gd name="T27" fmla="*/ 230 h 291"/>
                <a:gd name="T28" fmla="*/ 110 w 146"/>
                <a:gd name="T29" fmla="*/ 238 h 291"/>
                <a:gd name="T30" fmla="*/ 119 w 146"/>
                <a:gd name="T31" fmla="*/ 243 h 291"/>
                <a:gd name="T32" fmla="*/ 132 w 146"/>
                <a:gd name="T33" fmla="*/ 244 h 291"/>
                <a:gd name="T34" fmla="*/ 138 w 146"/>
                <a:gd name="T35" fmla="*/ 244 h 291"/>
                <a:gd name="T36" fmla="*/ 146 w 146"/>
                <a:gd name="T37" fmla="*/ 243 h 291"/>
                <a:gd name="T38" fmla="*/ 142 w 146"/>
                <a:gd name="T39" fmla="*/ 290 h 291"/>
                <a:gd name="T40" fmla="*/ 129 w 146"/>
                <a:gd name="T41" fmla="*/ 291 h 291"/>
                <a:gd name="T42" fmla="*/ 116 w 146"/>
                <a:gd name="T43" fmla="*/ 291 h 291"/>
                <a:gd name="T44" fmla="*/ 104 w 146"/>
                <a:gd name="T45" fmla="*/ 291 h 291"/>
                <a:gd name="T46" fmla="*/ 92 w 146"/>
                <a:gd name="T47" fmla="*/ 289 h 291"/>
                <a:gd name="T48" fmla="*/ 79 w 146"/>
                <a:gd name="T49" fmla="*/ 285 h 291"/>
                <a:gd name="T50" fmla="*/ 68 w 146"/>
                <a:gd name="T51" fmla="*/ 278 h 291"/>
                <a:gd name="T52" fmla="*/ 57 w 146"/>
                <a:gd name="T53" fmla="*/ 268 h 291"/>
                <a:gd name="T54" fmla="*/ 49 w 146"/>
                <a:gd name="T55" fmla="*/ 255 h 291"/>
                <a:gd name="T56" fmla="*/ 43 w 146"/>
                <a:gd name="T57" fmla="*/ 236 h 291"/>
                <a:gd name="T58" fmla="*/ 41 w 146"/>
                <a:gd name="T59" fmla="*/ 214 h 291"/>
                <a:gd name="T60" fmla="*/ 41 w 146"/>
                <a:gd name="T61" fmla="*/ 105 h 291"/>
                <a:gd name="T62" fmla="*/ 30 w 146"/>
                <a:gd name="T63" fmla="*/ 106 h 291"/>
                <a:gd name="T64" fmla="*/ 15 w 146"/>
                <a:gd name="T65" fmla="*/ 106 h 291"/>
                <a:gd name="T66" fmla="*/ 0 w 146"/>
                <a:gd name="T67" fmla="*/ 108 h 291"/>
                <a:gd name="T68" fmla="*/ 2 w 146"/>
                <a:gd name="T69" fmla="*/ 65 h 291"/>
                <a:gd name="T70" fmla="*/ 41 w 146"/>
                <a:gd name="T71" fmla="*/ 65 h 291"/>
                <a:gd name="T72" fmla="*/ 41 w 146"/>
                <a:gd name="T73" fmla="*/ 21 h 291"/>
                <a:gd name="T74" fmla="*/ 103 w 146"/>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291">
                  <a:moveTo>
                    <a:pt x="103" y="0"/>
                  </a:moveTo>
                  <a:lnTo>
                    <a:pt x="102" y="16"/>
                  </a:lnTo>
                  <a:lnTo>
                    <a:pt x="100" y="32"/>
                  </a:lnTo>
                  <a:lnTo>
                    <a:pt x="100" y="47"/>
                  </a:lnTo>
                  <a:lnTo>
                    <a:pt x="99" y="57"/>
                  </a:lnTo>
                  <a:lnTo>
                    <a:pt x="99" y="65"/>
                  </a:lnTo>
                  <a:lnTo>
                    <a:pt x="120" y="65"/>
                  </a:lnTo>
                  <a:lnTo>
                    <a:pt x="146" y="62"/>
                  </a:lnTo>
                  <a:lnTo>
                    <a:pt x="144" y="105"/>
                  </a:lnTo>
                  <a:lnTo>
                    <a:pt x="99" y="105"/>
                  </a:lnTo>
                  <a:lnTo>
                    <a:pt x="99" y="193"/>
                  </a:lnTo>
                  <a:lnTo>
                    <a:pt x="100" y="207"/>
                  </a:lnTo>
                  <a:lnTo>
                    <a:pt x="100" y="220"/>
                  </a:lnTo>
                  <a:lnTo>
                    <a:pt x="103" y="230"/>
                  </a:lnTo>
                  <a:lnTo>
                    <a:pt x="110" y="238"/>
                  </a:lnTo>
                  <a:lnTo>
                    <a:pt x="119" y="243"/>
                  </a:lnTo>
                  <a:lnTo>
                    <a:pt x="132" y="244"/>
                  </a:lnTo>
                  <a:lnTo>
                    <a:pt x="138" y="244"/>
                  </a:lnTo>
                  <a:lnTo>
                    <a:pt x="146" y="243"/>
                  </a:lnTo>
                  <a:lnTo>
                    <a:pt x="142" y="290"/>
                  </a:lnTo>
                  <a:lnTo>
                    <a:pt x="129" y="291"/>
                  </a:lnTo>
                  <a:lnTo>
                    <a:pt x="116" y="291"/>
                  </a:lnTo>
                  <a:lnTo>
                    <a:pt x="104" y="291"/>
                  </a:lnTo>
                  <a:lnTo>
                    <a:pt x="92" y="289"/>
                  </a:lnTo>
                  <a:lnTo>
                    <a:pt x="79" y="285"/>
                  </a:lnTo>
                  <a:lnTo>
                    <a:pt x="68" y="278"/>
                  </a:lnTo>
                  <a:lnTo>
                    <a:pt x="57" y="268"/>
                  </a:lnTo>
                  <a:lnTo>
                    <a:pt x="49" y="255"/>
                  </a:lnTo>
                  <a:lnTo>
                    <a:pt x="43" y="236"/>
                  </a:lnTo>
                  <a:lnTo>
                    <a:pt x="41" y="214"/>
                  </a:lnTo>
                  <a:lnTo>
                    <a:pt x="41" y="105"/>
                  </a:lnTo>
                  <a:lnTo>
                    <a:pt x="30" y="106"/>
                  </a:lnTo>
                  <a:lnTo>
                    <a:pt x="15" y="106"/>
                  </a:lnTo>
                  <a:lnTo>
                    <a:pt x="0" y="108"/>
                  </a:lnTo>
                  <a:lnTo>
                    <a:pt x="2" y="65"/>
                  </a:lnTo>
                  <a:lnTo>
                    <a:pt x="41" y="65"/>
                  </a:lnTo>
                  <a:lnTo>
                    <a:pt x="41" y="21"/>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5" name="Freeform 19"/>
            <p:cNvSpPr>
              <a:spLocks/>
            </p:cNvSpPr>
            <p:nvPr/>
          </p:nvSpPr>
          <p:spPr bwMode="auto">
            <a:xfrm>
              <a:off x="4689" y="1010"/>
              <a:ext cx="71" cy="112"/>
            </a:xfrm>
            <a:custGeom>
              <a:avLst/>
              <a:gdLst>
                <a:gd name="T0" fmla="*/ 70 w 215"/>
                <a:gd name="T1" fmla="*/ 0 h 335"/>
                <a:gd name="T2" fmla="*/ 68 w 215"/>
                <a:gd name="T3" fmla="*/ 14 h 335"/>
                <a:gd name="T4" fmla="*/ 68 w 215"/>
                <a:gd name="T5" fmla="*/ 33 h 335"/>
                <a:gd name="T6" fmla="*/ 67 w 215"/>
                <a:gd name="T7" fmla="*/ 57 h 335"/>
                <a:gd name="T8" fmla="*/ 67 w 215"/>
                <a:gd name="T9" fmla="*/ 78 h 335"/>
                <a:gd name="T10" fmla="*/ 67 w 215"/>
                <a:gd name="T11" fmla="*/ 97 h 335"/>
                <a:gd name="T12" fmla="*/ 67 w 215"/>
                <a:gd name="T13" fmla="*/ 137 h 335"/>
                <a:gd name="T14" fmla="*/ 76 w 215"/>
                <a:gd name="T15" fmla="*/ 129 h 335"/>
                <a:gd name="T16" fmla="*/ 87 w 215"/>
                <a:gd name="T17" fmla="*/ 120 h 335"/>
                <a:gd name="T18" fmla="*/ 100 w 215"/>
                <a:gd name="T19" fmla="*/ 113 h 335"/>
                <a:gd name="T20" fmla="*/ 115 w 215"/>
                <a:gd name="T21" fmla="*/ 109 h 335"/>
                <a:gd name="T22" fmla="*/ 135 w 215"/>
                <a:gd name="T23" fmla="*/ 107 h 335"/>
                <a:gd name="T24" fmla="*/ 155 w 215"/>
                <a:gd name="T25" fmla="*/ 109 h 335"/>
                <a:gd name="T26" fmla="*/ 170 w 215"/>
                <a:gd name="T27" fmla="*/ 116 h 335"/>
                <a:gd name="T28" fmla="*/ 183 w 215"/>
                <a:gd name="T29" fmla="*/ 125 h 335"/>
                <a:gd name="T30" fmla="*/ 194 w 215"/>
                <a:gd name="T31" fmla="*/ 137 h 335"/>
                <a:gd name="T32" fmla="*/ 202 w 215"/>
                <a:gd name="T33" fmla="*/ 150 h 335"/>
                <a:gd name="T34" fmla="*/ 207 w 215"/>
                <a:gd name="T35" fmla="*/ 166 h 335"/>
                <a:gd name="T36" fmla="*/ 210 w 215"/>
                <a:gd name="T37" fmla="*/ 181 h 335"/>
                <a:gd name="T38" fmla="*/ 211 w 215"/>
                <a:gd name="T39" fmla="*/ 197 h 335"/>
                <a:gd name="T40" fmla="*/ 211 w 215"/>
                <a:gd name="T41" fmla="*/ 260 h 335"/>
                <a:gd name="T42" fmla="*/ 212 w 215"/>
                <a:gd name="T43" fmla="*/ 299 h 335"/>
                <a:gd name="T44" fmla="*/ 215 w 215"/>
                <a:gd name="T45" fmla="*/ 335 h 335"/>
                <a:gd name="T46" fmla="*/ 155 w 215"/>
                <a:gd name="T47" fmla="*/ 335 h 335"/>
                <a:gd name="T48" fmla="*/ 153 w 215"/>
                <a:gd name="T49" fmla="*/ 314 h 335"/>
                <a:gd name="T50" fmla="*/ 152 w 215"/>
                <a:gd name="T51" fmla="*/ 288 h 335"/>
                <a:gd name="T52" fmla="*/ 152 w 215"/>
                <a:gd name="T53" fmla="*/ 260 h 335"/>
                <a:gd name="T54" fmla="*/ 152 w 215"/>
                <a:gd name="T55" fmla="*/ 223 h 335"/>
                <a:gd name="T56" fmla="*/ 152 w 215"/>
                <a:gd name="T57" fmla="*/ 214 h 335"/>
                <a:gd name="T58" fmla="*/ 151 w 215"/>
                <a:gd name="T59" fmla="*/ 204 h 335"/>
                <a:gd name="T60" fmla="*/ 149 w 215"/>
                <a:gd name="T61" fmla="*/ 192 h 335"/>
                <a:gd name="T62" fmla="*/ 147 w 215"/>
                <a:gd name="T63" fmla="*/ 180 h 335"/>
                <a:gd name="T64" fmla="*/ 142 w 215"/>
                <a:gd name="T65" fmla="*/ 171 h 335"/>
                <a:gd name="T66" fmla="*/ 135 w 215"/>
                <a:gd name="T67" fmla="*/ 162 h 335"/>
                <a:gd name="T68" fmla="*/ 124 w 215"/>
                <a:gd name="T69" fmla="*/ 156 h 335"/>
                <a:gd name="T70" fmla="*/ 110 w 215"/>
                <a:gd name="T71" fmla="*/ 155 h 335"/>
                <a:gd name="T72" fmla="*/ 96 w 215"/>
                <a:gd name="T73" fmla="*/ 156 h 335"/>
                <a:gd name="T74" fmla="*/ 84 w 215"/>
                <a:gd name="T75" fmla="*/ 163 h 335"/>
                <a:gd name="T76" fmla="*/ 76 w 215"/>
                <a:gd name="T77" fmla="*/ 171 h 335"/>
                <a:gd name="T78" fmla="*/ 71 w 215"/>
                <a:gd name="T79" fmla="*/ 183 h 335"/>
                <a:gd name="T80" fmla="*/ 68 w 215"/>
                <a:gd name="T81" fmla="*/ 196 h 335"/>
                <a:gd name="T82" fmla="*/ 67 w 215"/>
                <a:gd name="T83" fmla="*/ 209 h 335"/>
                <a:gd name="T84" fmla="*/ 67 w 215"/>
                <a:gd name="T85" fmla="*/ 223 h 335"/>
                <a:gd name="T86" fmla="*/ 67 w 215"/>
                <a:gd name="T87" fmla="*/ 260 h 335"/>
                <a:gd name="T88" fmla="*/ 67 w 215"/>
                <a:gd name="T89" fmla="*/ 288 h 335"/>
                <a:gd name="T90" fmla="*/ 68 w 215"/>
                <a:gd name="T91" fmla="*/ 314 h 335"/>
                <a:gd name="T92" fmla="*/ 70 w 215"/>
                <a:gd name="T93" fmla="*/ 335 h 335"/>
                <a:gd name="T94" fmla="*/ 7 w 215"/>
                <a:gd name="T95" fmla="*/ 335 h 335"/>
                <a:gd name="T96" fmla="*/ 8 w 215"/>
                <a:gd name="T97" fmla="*/ 299 h 335"/>
                <a:gd name="T98" fmla="*/ 8 w 215"/>
                <a:gd name="T99" fmla="*/ 260 h 335"/>
                <a:gd name="T100" fmla="*/ 8 w 215"/>
                <a:gd name="T101" fmla="*/ 124 h 335"/>
                <a:gd name="T102" fmla="*/ 8 w 215"/>
                <a:gd name="T103" fmla="*/ 108 h 335"/>
                <a:gd name="T104" fmla="*/ 8 w 215"/>
                <a:gd name="T105" fmla="*/ 87 h 335"/>
                <a:gd name="T106" fmla="*/ 7 w 215"/>
                <a:gd name="T107" fmla="*/ 62 h 335"/>
                <a:gd name="T108" fmla="*/ 4 w 215"/>
                <a:gd name="T109" fmla="*/ 33 h 335"/>
                <a:gd name="T110" fmla="*/ 0 w 215"/>
                <a:gd name="T111" fmla="*/ 4 h 335"/>
                <a:gd name="T112" fmla="*/ 70 w 215"/>
                <a:gd name="T11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35">
                  <a:moveTo>
                    <a:pt x="70" y="0"/>
                  </a:moveTo>
                  <a:lnTo>
                    <a:pt x="68" y="14"/>
                  </a:lnTo>
                  <a:lnTo>
                    <a:pt x="68" y="33"/>
                  </a:lnTo>
                  <a:lnTo>
                    <a:pt x="67" y="57"/>
                  </a:lnTo>
                  <a:lnTo>
                    <a:pt x="67" y="78"/>
                  </a:lnTo>
                  <a:lnTo>
                    <a:pt x="67" y="97"/>
                  </a:lnTo>
                  <a:lnTo>
                    <a:pt x="67" y="137"/>
                  </a:lnTo>
                  <a:lnTo>
                    <a:pt x="76" y="129"/>
                  </a:lnTo>
                  <a:lnTo>
                    <a:pt x="87" y="120"/>
                  </a:lnTo>
                  <a:lnTo>
                    <a:pt x="100" y="113"/>
                  </a:lnTo>
                  <a:lnTo>
                    <a:pt x="115" y="109"/>
                  </a:lnTo>
                  <a:lnTo>
                    <a:pt x="135" y="107"/>
                  </a:lnTo>
                  <a:lnTo>
                    <a:pt x="155" y="109"/>
                  </a:lnTo>
                  <a:lnTo>
                    <a:pt x="170" y="116"/>
                  </a:lnTo>
                  <a:lnTo>
                    <a:pt x="183" y="125"/>
                  </a:lnTo>
                  <a:lnTo>
                    <a:pt x="194" y="137"/>
                  </a:lnTo>
                  <a:lnTo>
                    <a:pt x="202" y="150"/>
                  </a:lnTo>
                  <a:lnTo>
                    <a:pt x="207" y="166"/>
                  </a:lnTo>
                  <a:lnTo>
                    <a:pt x="210" y="181"/>
                  </a:lnTo>
                  <a:lnTo>
                    <a:pt x="211" y="197"/>
                  </a:lnTo>
                  <a:lnTo>
                    <a:pt x="211" y="260"/>
                  </a:lnTo>
                  <a:lnTo>
                    <a:pt x="212" y="299"/>
                  </a:lnTo>
                  <a:lnTo>
                    <a:pt x="215" y="335"/>
                  </a:lnTo>
                  <a:lnTo>
                    <a:pt x="155" y="335"/>
                  </a:lnTo>
                  <a:lnTo>
                    <a:pt x="153" y="314"/>
                  </a:lnTo>
                  <a:lnTo>
                    <a:pt x="152" y="288"/>
                  </a:lnTo>
                  <a:lnTo>
                    <a:pt x="152" y="260"/>
                  </a:lnTo>
                  <a:lnTo>
                    <a:pt x="152" y="223"/>
                  </a:lnTo>
                  <a:lnTo>
                    <a:pt x="152" y="214"/>
                  </a:lnTo>
                  <a:lnTo>
                    <a:pt x="151" y="204"/>
                  </a:lnTo>
                  <a:lnTo>
                    <a:pt x="149" y="192"/>
                  </a:lnTo>
                  <a:lnTo>
                    <a:pt x="147" y="180"/>
                  </a:lnTo>
                  <a:lnTo>
                    <a:pt x="142" y="171"/>
                  </a:lnTo>
                  <a:lnTo>
                    <a:pt x="135" y="162"/>
                  </a:lnTo>
                  <a:lnTo>
                    <a:pt x="124" y="156"/>
                  </a:lnTo>
                  <a:lnTo>
                    <a:pt x="110" y="155"/>
                  </a:lnTo>
                  <a:lnTo>
                    <a:pt x="96" y="156"/>
                  </a:lnTo>
                  <a:lnTo>
                    <a:pt x="84" y="163"/>
                  </a:lnTo>
                  <a:lnTo>
                    <a:pt x="76" y="171"/>
                  </a:lnTo>
                  <a:lnTo>
                    <a:pt x="71" y="183"/>
                  </a:lnTo>
                  <a:lnTo>
                    <a:pt x="68" y="196"/>
                  </a:lnTo>
                  <a:lnTo>
                    <a:pt x="67" y="209"/>
                  </a:lnTo>
                  <a:lnTo>
                    <a:pt x="67" y="223"/>
                  </a:lnTo>
                  <a:lnTo>
                    <a:pt x="67" y="260"/>
                  </a:lnTo>
                  <a:lnTo>
                    <a:pt x="67" y="288"/>
                  </a:lnTo>
                  <a:lnTo>
                    <a:pt x="68" y="314"/>
                  </a:lnTo>
                  <a:lnTo>
                    <a:pt x="70" y="335"/>
                  </a:lnTo>
                  <a:lnTo>
                    <a:pt x="7" y="335"/>
                  </a:lnTo>
                  <a:lnTo>
                    <a:pt x="8" y="299"/>
                  </a:lnTo>
                  <a:lnTo>
                    <a:pt x="8" y="260"/>
                  </a:lnTo>
                  <a:lnTo>
                    <a:pt x="8" y="124"/>
                  </a:lnTo>
                  <a:lnTo>
                    <a:pt x="8" y="108"/>
                  </a:lnTo>
                  <a:lnTo>
                    <a:pt x="8" y="87"/>
                  </a:lnTo>
                  <a:lnTo>
                    <a:pt x="7" y="62"/>
                  </a:lnTo>
                  <a:lnTo>
                    <a:pt x="4" y="33"/>
                  </a:lnTo>
                  <a:lnTo>
                    <a:pt x="0"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7" name="Freeform 20"/>
            <p:cNvSpPr>
              <a:spLocks/>
            </p:cNvSpPr>
            <p:nvPr/>
          </p:nvSpPr>
          <p:spPr bwMode="auto">
            <a:xfrm>
              <a:off x="4772" y="1046"/>
              <a:ext cx="56" cy="78"/>
            </a:xfrm>
            <a:custGeom>
              <a:avLst/>
              <a:gdLst>
                <a:gd name="T0" fmla="*/ 124 w 168"/>
                <a:gd name="T1" fmla="*/ 0 h 234"/>
                <a:gd name="T2" fmla="*/ 141 w 168"/>
                <a:gd name="T3" fmla="*/ 1 h 234"/>
                <a:gd name="T4" fmla="*/ 155 w 168"/>
                <a:gd name="T5" fmla="*/ 2 h 234"/>
                <a:gd name="T6" fmla="*/ 168 w 168"/>
                <a:gd name="T7" fmla="*/ 4 h 234"/>
                <a:gd name="T8" fmla="*/ 168 w 168"/>
                <a:gd name="T9" fmla="*/ 52 h 234"/>
                <a:gd name="T10" fmla="*/ 147 w 168"/>
                <a:gd name="T11" fmla="*/ 49 h 234"/>
                <a:gd name="T12" fmla="*/ 127 w 168"/>
                <a:gd name="T13" fmla="*/ 48 h 234"/>
                <a:gd name="T14" fmla="*/ 108 w 168"/>
                <a:gd name="T15" fmla="*/ 49 h 234"/>
                <a:gd name="T16" fmla="*/ 91 w 168"/>
                <a:gd name="T17" fmla="*/ 55 h 234"/>
                <a:gd name="T18" fmla="*/ 78 w 168"/>
                <a:gd name="T19" fmla="*/ 63 h 234"/>
                <a:gd name="T20" fmla="*/ 67 w 168"/>
                <a:gd name="T21" fmla="*/ 74 h 234"/>
                <a:gd name="T22" fmla="*/ 61 w 168"/>
                <a:gd name="T23" fmla="*/ 90 h 234"/>
                <a:gd name="T24" fmla="*/ 59 w 168"/>
                <a:gd name="T25" fmla="*/ 108 h 234"/>
                <a:gd name="T26" fmla="*/ 61 w 168"/>
                <a:gd name="T27" fmla="*/ 129 h 234"/>
                <a:gd name="T28" fmla="*/ 69 w 168"/>
                <a:gd name="T29" fmla="*/ 149 h 234"/>
                <a:gd name="T30" fmla="*/ 79 w 168"/>
                <a:gd name="T31" fmla="*/ 165 h 234"/>
                <a:gd name="T32" fmla="*/ 95 w 168"/>
                <a:gd name="T33" fmla="*/ 177 h 234"/>
                <a:gd name="T34" fmla="*/ 114 w 168"/>
                <a:gd name="T35" fmla="*/ 184 h 234"/>
                <a:gd name="T36" fmla="*/ 139 w 168"/>
                <a:gd name="T37" fmla="*/ 187 h 234"/>
                <a:gd name="T38" fmla="*/ 167 w 168"/>
                <a:gd name="T39" fmla="*/ 184 h 234"/>
                <a:gd name="T40" fmla="*/ 167 w 168"/>
                <a:gd name="T41" fmla="*/ 230 h 234"/>
                <a:gd name="T42" fmla="*/ 129 w 168"/>
                <a:gd name="T43" fmla="*/ 234 h 234"/>
                <a:gd name="T44" fmla="*/ 105 w 168"/>
                <a:gd name="T45" fmla="*/ 233 h 234"/>
                <a:gd name="T46" fmla="*/ 82 w 168"/>
                <a:gd name="T47" fmla="*/ 228 h 234"/>
                <a:gd name="T48" fmla="*/ 59 w 168"/>
                <a:gd name="T49" fmla="*/ 217 h 234"/>
                <a:gd name="T50" fmla="*/ 41 w 168"/>
                <a:gd name="T51" fmla="*/ 204 h 234"/>
                <a:gd name="T52" fmla="*/ 24 w 168"/>
                <a:gd name="T53" fmla="*/ 187 h 234"/>
                <a:gd name="T54" fmla="*/ 11 w 168"/>
                <a:gd name="T55" fmla="*/ 165 h 234"/>
                <a:gd name="T56" fmla="*/ 3 w 168"/>
                <a:gd name="T57" fmla="*/ 139 h 234"/>
                <a:gd name="T58" fmla="*/ 0 w 168"/>
                <a:gd name="T59" fmla="*/ 108 h 234"/>
                <a:gd name="T60" fmla="*/ 3 w 168"/>
                <a:gd name="T61" fmla="*/ 82 h 234"/>
                <a:gd name="T62" fmla="*/ 10 w 168"/>
                <a:gd name="T63" fmla="*/ 60 h 234"/>
                <a:gd name="T64" fmla="*/ 20 w 168"/>
                <a:gd name="T65" fmla="*/ 42 h 234"/>
                <a:gd name="T66" fmla="*/ 33 w 168"/>
                <a:gd name="T67" fmla="*/ 27 h 234"/>
                <a:gd name="T68" fmla="*/ 50 w 168"/>
                <a:gd name="T69" fmla="*/ 17 h 234"/>
                <a:gd name="T70" fmla="*/ 67 w 168"/>
                <a:gd name="T71" fmla="*/ 9 h 234"/>
                <a:gd name="T72" fmla="*/ 86 w 168"/>
                <a:gd name="T73" fmla="*/ 4 h 234"/>
                <a:gd name="T74" fmla="*/ 105 w 168"/>
                <a:gd name="T75" fmla="*/ 1 h 234"/>
                <a:gd name="T76" fmla="*/ 124 w 168"/>
                <a:gd name="T7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8" h="234">
                  <a:moveTo>
                    <a:pt x="124" y="0"/>
                  </a:moveTo>
                  <a:lnTo>
                    <a:pt x="141" y="1"/>
                  </a:lnTo>
                  <a:lnTo>
                    <a:pt x="155" y="2"/>
                  </a:lnTo>
                  <a:lnTo>
                    <a:pt x="168" y="4"/>
                  </a:lnTo>
                  <a:lnTo>
                    <a:pt x="168" y="52"/>
                  </a:lnTo>
                  <a:lnTo>
                    <a:pt x="147" y="49"/>
                  </a:lnTo>
                  <a:lnTo>
                    <a:pt x="127" y="48"/>
                  </a:lnTo>
                  <a:lnTo>
                    <a:pt x="108" y="49"/>
                  </a:lnTo>
                  <a:lnTo>
                    <a:pt x="91" y="55"/>
                  </a:lnTo>
                  <a:lnTo>
                    <a:pt x="78" y="63"/>
                  </a:lnTo>
                  <a:lnTo>
                    <a:pt x="67" y="74"/>
                  </a:lnTo>
                  <a:lnTo>
                    <a:pt x="61" y="90"/>
                  </a:lnTo>
                  <a:lnTo>
                    <a:pt x="59" y="108"/>
                  </a:lnTo>
                  <a:lnTo>
                    <a:pt x="61" y="129"/>
                  </a:lnTo>
                  <a:lnTo>
                    <a:pt x="69" y="149"/>
                  </a:lnTo>
                  <a:lnTo>
                    <a:pt x="79" y="165"/>
                  </a:lnTo>
                  <a:lnTo>
                    <a:pt x="95" y="177"/>
                  </a:lnTo>
                  <a:lnTo>
                    <a:pt x="114" y="184"/>
                  </a:lnTo>
                  <a:lnTo>
                    <a:pt x="139" y="187"/>
                  </a:lnTo>
                  <a:lnTo>
                    <a:pt x="167" y="184"/>
                  </a:lnTo>
                  <a:lnTo>
                    <a:pt x="167" y="230"/>
                  </a:lnTo>
                  <a:lnTo>
                    <a:pt x="129" y="234"/>
                  </a:lnTo>
                  <a:lnTo>
                    <a:pt x="105" y="233"/>
                  </a:lnTo>
                  <a:lnTo>
                    <a:pt x="82" y="228"/>
                  </a:lnTo>
                  <a:lnTo>
                    <a:pt x="59" y="217"/>
                  </a:lnTo>
                  <a:lnTo>
                    <a:pt x="41" y="204"/>
                  </a:lnTo>
                  <a:lnTo>
                    <a:pt x="24" y="187"/>
                  </a:lnTo>
                  <a:lnTo>
                    <a:pt x="11" y="165"/>
                  </a:lnTo>
                  <a:lnTo>
                    <a:pt x="3" y="139"/>
                  </a:lnTo>
                  <a:lnTo>
                    <a:pt x="0" y="108"/>
                  </a:lnTo>
                  <a:lnTo>
                    <a:pt x="3" y="82"/>
                  </a:lnTo>
                  <a:lnTo>
                    <a:pt x="10" y="60"/>
                  </a:lnTo>
                  <a:lnTo>
                    <a:pt x="20" y="42"/>
                  </a:lnTo>
                  <a:lnTo>
                    <a:pt x="33" y="27"/>
                  </a:lnTo>
                  <a:lnTo>
                    <a:pt x="50" y="17"/>
                  </a:lnTo>
                  <a:lnTo>
                    <a:pt x="67" y="9"/>
                  </a:lnTo>
                  <a:lnTo>
                    <a:pt x="86" y="4"/>
                  </a:lnTo>
                  <a:lnTo>
                    <a:pt x="105" y="1"/>
                  </a:lnTo>
                  <a:lnTo>
                    <a:pt x="1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8" name="Freeform 21"/>
            <p:cNvSpPr>
              <a:spLocks noEditPoints="1"/>
            </p:cNvSpPr>
            <p:nvPr/>
          </p:nvSpPr>
          <p:spPr bwMode="auto">
            <a:xfrm>
              <a:off x="4836" y="1046"/>
              <a:ext cx="69" cy="78"/>
            </a:xfrm>
            <a:custGeom>
              <a:avLst/>
              <a:gdLst>
                <a:gd name="T0" fmla="*/ 101 w 207"/>
                <a:gd name="T1" fmla="*/ 116 h 234"/>
                <a:gd name="T2" fmla="*/ 70 w 207"/>
                <a:gd name="T3" fmla="*/ 132 h 234"/>
                <a:gd name="T4" fmla="*/ 59 w 207"/>
                <a:gd name="T5" fmla="*/ 160 h 234"/>
                <a:gd name="T6" fmla="*/ 68 w 207"/>
                <a:gd name="T7" fmla="*/ 179 h 234"/>
                <a:gd name="T8" fmla="*/ 93 w 207"/>
                <a:gd name="T9" fmla="*/ 187 h 234"/>
                <a:gd name="T10" fmla="*/ 123 w 207"/>
                <a:gd name="T11" fmla="*/ 177 h 234"/>
                <a:gd name="T12" fmla="*/ 140 w 207"/>
                <a:gd name="T13" fmla="*/ 153 h 234"/>
                <a:gd name="T14" fmla="*/ 147 w 207"/>
                <a:gd name="T15" fmla="*/ 124 h 234"/>
                <a:gd name="T16" fmla="*/ 135 w 207"/>
                <a:gd name="T17" fmla="*/ 115 h 234"/>
                <a:gd name="T18" fmla="*/ 100 w 207"/>
                <a:gd name="T19" fmla="*/ 0 h 234"/>
                <a:gd name="T20" fmla="*/ 148 w 207"/>
                <a:gd name="T21" fmla="*/ 6 h 234"/>
                <a:gd name="T22" fmla="*/ 177 w 207"/>
                <a:gd name="T23" fmla="*/ 22 h 234"/>
                <a:gd name="T24" fmla="*/ 194 w 207"/>
                <a:gd name="T25" fmla="*/ 47 h 234"/>
                <a:gd name="T26" fmla="*/ 199 w 207"/>
                <a:gd name="T27" fmla="*/ 76 h 234"/>
                <a:gd name="T28" fmla="*/ 201 w 207"/>
                <a:gd name="T29" fmla="*/ 107 h 234"/>
                <a:gd name="T30" fmla="*/ 202 w 207"/>
                <a:gd name="T31" fmla="*/ 178 h 234"/>
                <a:gd name="T32" fmla="*/ 207 w 207"/>
                <a:gd name="T33" fmla="*/ 228 h 234"/>
                <a:gd name="T34" fmla="*/ 152 w 207"/>
                <a:gd name="T35" fmla="*/ 208 h 234"/>
                <a:gd name="T36" fmla="*/ 150 w 207"/>
                <a:gd name="T37" fmla="*/ 190 h 234"/>
                <a:gd name="T38" fmla="*/ 134 w 207"/>
                <a:gd name="T39" fmla="*/ 211 h 234"/>
                <a:gd name="T40" fmla="*/ 109 w 207"/>
                <a:gd name="T41" fmla="*/ 228 h 234"/>
                <a:gd name="T42" fmla="*/ 72 w 207"/>
                <a:gd name="T43" fmla="*/ 234 h 234"/>
                <a:gd name="T44" fmla="*/ 36 w 207"/>
                <a:gd name="T45" fmla="*/ 226 h 234"/>
                <a:gd name="T46" fmla="*/ 11 w 207"/>
                <a:gd name="T47" fmla="*/ 203 h 234"/>
                <a:gd name="T48" fmla="*/ 0 w 207"/>
                <a:gd name="T49" fmla="*/ 166 h 234"/>
                <a:gd name="T50" fmla="*/ 12 w 207"/>
                <a:gd name="T51" fmla="*/ 124 h 234"/>
                <a:gd name="T52" fmla="*/ 45 w 207"/>
                <a:gd name="T53" fmla="*/ 95 h 234"/>
                <a:gd name="T54" fmla="*/ 95 w 207"/>
                <a:gd name="T55" fmla="*/ 80 h 234"/>
                <a:gd name="T56" fmla="*/ 147 w 207"/>
                <a:gd name="T57" fmla="*/ 78 h 234"/>
                <a:gd name="T58" fmla="*/ 140 w 207"/>
                <a:gd name="T59" fmla="*/ 59 h 234"/>
                <a:gd name="T60" fmla="*/ 123 w 207"/>
                <a:gd name="T61" fmla="*/ 46 h 234"/>
                <a:gd name="T62" fmla="*/ 89 w 207"/>
                <a:gd name="T63" fmla="*/ 42 h 234"/>
                <a:gd name="T64" fmla="*/ 54 w 207"/>
                <a:gd name="T65" fmla="*/ 44 h 234"/>
                <a:gd name="T66" fmla="*/ 29 w 207"/>
                <a:gd name="T67" fmla="*/ 49 h 234"/>
                <a:gd name="T68" fmla="*/ 41 w 207"/>
                <a:gd name="T69" fmla="*/ 6 h 234"/>
                <a:gd name="T70" fmla="*/ 76 w 207"/>
                <a:gd name="T71"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234">
                  <a:moveTo>
                    <a:pt x="123" y="115"/>
                  </a:moveTo>
                  <a:lnTo>
                    <a:pt x="101" y="116"/>
                  </a:lnTo>
                  <a:lnTo>
                    <a:pt x="84" y="123"/>
                  </a:lnTo>
                  <a:lnTo>
                    <a:pt x="70" y="132"/>
                  </a:lnTo>
                  <a:lnTo>
                    <a:pt x="62" y="145"/>
                  </a:lnTo>
                  <a:lnTo>
                    <a:pt x="59" y="160"/>
                  </a:lnTo>
                  <a:lnTo>
                    <a:pt x="62" y="170"/>
                  </a:lnTo>
                  <a:lnTo>
                    <a:pt x="68" y="179"/>
                  </a:lnTo>
                  <a:lnTo>
                    <a:pt x="80" y="184"/>
                  </a:lnTo>
                  <a:lnTo>
                    <a:pt x="93" y="187"/>
                  </a:lnTo>
                  <a:lnTo>
                    <a:pt x="110" y="184"/>
                  </a:lnTo>
                  <a:lnTo>
                    <a:pt x="123" y="177"/>
                  </a:lnTo>
                  <a:lnTo>
                    <a:pt x="134" y="166"/>
                  </a:lnTo>
                  <a:lnTo>
                    <a:pt x="140" y="153"/>
                  </a:lnTo>
                  <a:lnTo>
                    <a:pt x="146" y="139"/>
                  </a:lnTo>
                  <a:lnTo>
                    <a:pt x="147" y="124"/>
                  </a:lnTo>
                  <a:lnTo>
                    <a:pt x="147" y="118"/>
                  </a:lnTo>
                  <a:lnTo>
                    <a:pt x="135" y="115"/>
                  </a:lnTo>
                  <a:lnTo>
                    <a:pt x="123" y="115"/>
                  </a:lnTo>
                  <a:close/>
                  <a:moveTo>
                    <a:pt x="100" y="0"/>
                  </a:moveTo>
                  <a:lnTo>
                    <a:pt x="126" y="2"/>
                  </a:lnTo>
                  <a:lnTo>
                    <a:pt x="148" y="6"/>
                  </a:lnTo>
                  <a:lnTo>
                    <a:pt x="165" y="13"/>
                  </a:lnTo>
                  <a:lnTo>
                    <a:pt x="177" y="22"/>
                  </a:lnTo>
                  <a:lnTo>
                    <a:pt x="187" y="34"/>
                  </a:lnTo>
                  <a:lnTo>
                    <a:pt x="194" y="47"/>
                  </a:lnTo>
                  <a:lnTo>
                    <a:pt x="198" y="60"/>
                  </a:lnTo>
                  <a:lnTo>
                    <a:pt x="199" y="76"/>
                  </a:lnTo>
                  <a:lnTo>
                    <a:pt x="201" y="91"/>
                  </a:lnTo>
                  <a:lnTo>
                    <a:pt x="201" y="107"/>
                  </a:lnTo>
                  <a:lnTo>
                    <a:pt x="201" y="152"/>
                  </a:lnTo>
                  <a:lnTo>
                    <a:pt x="202" y="178"/>
                  </a:lnTo>
                  <a:lnTo>
                    <a:pt x="205" y="204"/>
                  </a:lnTo>
                  <a:lnTo>
                    <a:pt x="207" y="228"/>
                  </a:lnTo>
                  <a:lnTo>
                    <a:pt x="153" y="228"/>
                  </a:lnTo>
                  <a:lnTo>
                    <a:pt x="152" y="208"/>
                  </a:lnTo>
                  <a:lnTo>
                    <a:pt x="151" y="190"/>
                  </a:lnTo>
                  <a:lnTo>
                    <a:pt x="150" y="190"/>
                  </a:lnTo>
                  <a:lnTo>
                    <a:pt x="143" y="200"/>
                  </a:lnTo>
                  <a:lnTo>
                    <a:pt x="134" y="211"/>
                  </a:lnTo>
                  <a:lnTo>
                    <a:pt x="122" y="220"/>
                  </a:lnTo>
                  <a:lnTo>
                    <a:pt x="109" y="228"/>
                  </a:lnTo>
                  <a:lnTo>
                    <a:pt x="92" y="233"/>
                  </a:lnTo>
                  <a:lnTo>
                    <a:pt x="72" y="234"/>
                  </a:lnTo>
                  <a:lnTo>
                    <a:pt x="53" y="233"/>
                  </a:lnTo>
                  <a:lnTo>
                    <a:pt x="36" y="226"/>
                  </a:lnTo>
                  <a:lnTo>
                    <a:pt x="21" y="216"/>
                  </a:lnTo>
                  <a:lnTo>
                    <a:pt x="11" y="203"/>
                  </a:lnTo>
                  <a:lnTo>
                    <a:pt x="3" y="186"/>
                  </a:lnTo>
                  <a:lnTo>
                    <a:pt x="0" y="166"/>
                  </a:lnTo>
                  <a:lnTo>
                    <a:pt x="4" y="142"/>
                  </a:lnTo>
                  <a:lnTo>
                    <a:pt x="12" y="124"/>
                  </a:lnTo>
                  <a:lnTo>
                    <a:pt x="26" y="107"/>
                  </a:lnTo>
                  <a:lnTo>
                    <a:pt x="45" y="95"/>
                  </a:lnTo>
                  <a:lnTo>
                    <a:pt x="68" y="85"/>
                  </a:lnTo>
                  <a:lnTo>
                    <a:pt x="95" y="80"/>
                  </a:lnTo>
                  <a:lnTo>
                    <a:pt x="123" y="78"/>
                  </a:lnTo>
                  <a:lnTo>
                    <a:pt x="147" y="78"/>
                  </a:lnTo>
                  <a:lnTo>
                    <a:pt x="146" y="68"/>
                  </a:lnTo>
                  <a:lnTo>
                    <a:pt x="140" y="59"/>
                  </a:lnTo>
                  <a:lnTo>
                    <a:pt x="134" y="52"/>
                  </a:lnTo>
                  <a:lnTo>
                    <a:pt x="123" y="46"/>
                  </a:lnTo>
                  <a:lnTo>
                    <a:pt x="109" y="43"/>
                  </a:lnTo>
                  <a:lnTo>
                    <a:pt x="89" y="42"/>
                  </a:lnTo>
                  <a:lnTo>
                    <a:pt x="71" y="43"/>
                  </a:lnTo>
                  <a:lnTo>
                    <a:pt x="54" y="44"/>
                  </a:lnTo>
                  <a:lnTo>
                    <a:pt x="40" y="47"/>
                  </a:lnTo>
                  <a:lnTo>
                    <a:pt x="29" y="49"/>
                  </a:lnTo>
                  <a:lnTo>
                    <a:pt x="29" y="9"/>
                  </a:lnTo>
                  <a:lnTo>
                    <a:pt x="41" y="6"/>
                  </a:lnTo>
                  <a:lnTo>
                    <a:pt x="57" y="4"/>
                  </a:lnTo>
                  <a:lnTo>
                    <a:pt x="76" y="1"/>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29" name="Freeform 22"/>
            <p:cNvSpPr>
              <a:spLocks/>
            </p:cNvSpPr>
            <p:nvPr/>
          </p:nvSpPr>
          <p:spPr bwMode="auto">
            <a:xfrm>
              <a:off x="4917" y="1046"/>
              <a:ext cx="46" cy="76"/>
            </a:xfrm>
            <a:custGeom>
              <a:avLst/>
              <a:gdLst>
                <a:gd name="T0" fmla="*/ 126 w 138"/>
                <a:gd name="T1" fmla="*/ 0 h 228"/>
                <a:gd name="T2" fmla="*/ 131 w 138"/>
                <a:gd name="T3" fmla="*/ 0 h 228"/>
                <a:gd name="T4" fmla="*/ 135 w 138"/>
                <a:gd name="T5" fmla="*/ 1 h 228"/>
                <a:gd name="T6" fmla="*/ 138 w 138"/>
                <a:gd name="T7" fmla="*/ 49 h 228"/>
                <a:gd name="T8" fmla="*/ 132 w 138"/>
                <a:gd name="T9" fmla="*/ 49 h 228"/>
                <a:gd name="T10" fmla="*/ 126 w 138"/>
                <a:gd name="T11" fmla="*/ 48 h 228"/>
                <a:gd name="T12" fmla="*/ 121 w 138"/>
                <a:gd name="T13" fmla="*/ 48 h 228"/>
                <a:gd name="T14" fmla="*/ 102 w 138"/>
                <a:gd name="T15" fmla="*/ 49 h 228"/>
                <a:gd name="T16" fmla="*/ 89 w 138"/>
                <a:gd name="T17" fmla="*/ 56 h 228"/>
                <a:gd name="T18" fmla="*/ 80 w 138"/>
                <a:gd name="T19" fmla="*/ 64 h 228"/>
                <a:gd name="T20" fmla="*/ 75 w 138"/>
                <a:gd name="T21" fmla="*/ 76 h 228"/>
                <a:gd name="T22" fmla="*/ 72 w 138"/>
                <a:gd name="T23" fmla="*/ 90 h 228"/>
                <a:gd name="T24" fmla="*/ 71 w 138"/>
                <a:gd name="T25" fmla="*/ 107 h 228"/>
                <a:gd name="T26" fmla="*/ 71 w 138"/>
                <a:gd name="T27" fmla="*/ 125 h 228"/>
                <a:gd name="T28" fmla="*/ 71 w 138"/>
                <a:gd name="T29" fmla="*/ 153 h 228"/>
                <a:gd name="T30" fmla="*/ 71 w 138"/>
                <a:gd name="T31" fmla="*/ 169 h 228"/>
                <a:gd name="T32" fmla="*/ 72 w 138"/>
                <a:gd name="T33" fmla="*/ 188 h 228"/>
                <a:gd name="T34" fmla="*/ 72 w 138"/>
                <a:gd name="T35" fmla="*/ 208 h 228"/>
                <a:gd name="T36" fmla="*/ 73 w 138"/>
                <a:gd name="T37" fmla="*/ 228 h 228"/>
                <a:gd name="T38" fmla="*/ 11 w 138"/>
                <a:gd name="T39" fmla="*/ 228 h 228"/>
                <a:gd name="T40" fmla="*/ 13 w 138"/>
                <a:gd name="T41" fmla="*/ 153 h 228"/>
                <a:gd name="T42" fmla="*/ 13 w 138"/>
                <a:gd name="T43" fmla="*/ 101 h 228"/>
                <a:gd name="T44" fmla="*/ 11 w 138"/>
                <a:gd name="T45" fmla="*/ 70 h 228"/>
                <a:gd name="T46" fmla="*/ 7 w 138"/>
                <a:gd name="T47" fmla="*/ 40 h 228"/>
                <a:gd name="T48" fmla="*/ 0 w 138"/>
                <a:gd name="T49" fmla="*/ 10 h 228"/>
                <a:gd name="T50" fmla="*/ 58 w 138"/>
                <a:gd name="T51" fmla="*/ 5 h 228"/>
                <a:gd name="T52" fmla="*/ 62 w 138"/>
                <a:gd name="T53" fmla="*/ 21 h 228"/>
                <a:gd name="T54" fmla="*/ 64 w 138"/>
                <a:gd name="T55" fmla="*/ 39 h 228"/>
                <a:gd name="T56" fmla="*/ 64 w 138"/>
                <a:gd name="T57" fmla="*/ 39 h 228"/>
                <a:gd name="T58" fmla="*/ 75 w 138"/>
                <a:gd name="T59" fmla="*/ 25 h 228"/>
                <a:gd name="T60" fmla="*/ 89 w 138"/>
                <a:gd name="T61" fmla="*/ 11 h 228"/>
                <a:gd name="T62" fmla="*/ 107 w 138"/>
                <a:gd name="T63" fmla="*/ 4 h 228"/>
                <a:gd name="T64" fmla="*/ 126 w 138"/>
                <a:gd name="T6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228">
                  <a:moveTo>
                    <a:pt x="126" y="0"/>
                  </a:moveTo>
                  <a:lnTo>
                    <a:pt x="131" y="0"/>
                  </a:lnTo>
                  <a:lnTo>
                    <a:pt x="135" y="1"/>
                  </a:lnTo>
                  <a:lnTo>
                    <a:pt x="138" y="49"/>
                  </a:lnTo>
                  <a:lnTo>
                    <a:pt x="132" y="49"/>
                  </a:lnTo>
                  <a:lnTo>
                    <a:pt x="126" y="48"/>
                  </a:lnTo>
                  <a:lnTo>
                    <a:pt x="121" y="48"/>
                  </a:lnTo>
                  <a:lnTo>
                    <a:pt x="102" y="49"/>
                  </a:lnTo>
                  <a:lnTo>
                    <a:pt x="89" y="56"/>
                  </a:lnTo>
                  <a:lnTo>
                    <a:pt x="80" y="64"/>
                  </a:lnTo>
                  <a:lnTo>
                    <a:pt x="75" y="76"/>
                  </a:lnTo>
                  <a:lnTo>
                    <a:pt x="72" y="90"/>
                  </a:lnTo>
                  <a:lnTo>
                    <a:pt x="71" y="107"/>
                  </a:lnTo>
                  <a:lnTo>
                    <a:pt x="71" y="125"/>
                  </a:lnTo>
                  <a:lnTo>
                    <a:pt x="71" y="153"/>
                  </a:lnTo>
                  <a:lnTo>
                    <a:pt x="71" y="169"/>
                  </a:lnTo>
                  <a:lnTo>
                    <a:pt x="72" y="188"/>
                  </a:lnTo>
                  <a:lnTo>
                    <a:pt x="72" y="208"/>
                  </a:lnTo>
                  <a:lnTo>
                    <a:pt x="73" y="228"/>
                  </a:lnTo>
                  <a:lnTo>
                    <a:pt x="11" y="228"/>
                  </a:lnTo>
                  <a:lnTo>
                    <a:pt x="13" y="153"/>
                  </a:lnTo>
                  <a:lnTo>
                    <a:pt x="13" y="101"/>
                  </a:lnTo>
                  <a:lnTo>
                    <a:pt x="11" y="70"/>
                  </a:lnTo>
                  <a:lnTo>
                    <a:pt x="7" y="40"/>
                  </a:lnTo>
                  <a:lnTo>
                    <a:pt x="0" y="10"/>
                  </a:lnTo>
                  <a:lnTo>
                    <a:pt x="58" y="5"/>
                  </a:lnTo>
                  <a:lnTo>
                    <a:pt x="62" y="21"/>
                  </a:lnTo>
                  <a:lnTo>
                    <a:pt x="64" y="39"/>
                  </a:lnTo>
                  <a:lnTo>
                    <a:pt x="64" y="39"/>
                  </a:lnTo>
                  <a:lnTo>
                    <a:pt x="75" y="25"/>
                  </a:lnTo>
                  <a:lnTo>
                    <a:pt x="89" y="11"/>
                  </a:lnTo>
                  <a:lnTo>
                    <a:pt x="107" y="4"/>
                  </a:lnTo>
                  <a:lnTo>
                    <a:pt x="1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0" name="Freeform 23"/>
            <p:cNvSpPr>
              <a:spLocks noEditPoints="1"/>
            </p:cNvSpPr>
            <p:nvPr/>
          </p:nvSpPr>
          <p:spPr bwMode="auto">
            <a:xfrm>
              <a:off x="4967" y="1046"/>
              <a:ext cx="70" cy="78"/>
            </a:xfrm>
            <a:custGeom>
              <a:avLst/>
              <a:gdLst>
                <a:gd name="T0" fmla="*/ 109 w 211"/>
                <a:gd name="T1" fmla="*/ 48 h 234"/>
                <a:gd name="T2" fmla="*/ 93 w 211"/>
                <a:gd name="T3" fmla="*/ 49 h 234"/>
                <a:gd name="T4" fmla="*/ 80 w 211"/>
                <a:gd name="T5" fmla="*/ 55 h 234"/>
                <a:gd name="T6" fmla="*/ 71 w 211"/>
                <a:gd name="T7" fmla="*/ 63 h 234"/>
                <a:gd name="T8" fmla="*/ 64 w 211"/>
                <a:gd name="T9" fmla="*/ 72 h 234"/>
                <a:gd name="T10" fmla="*/ 61 w 211"/>
                <a:gd name="T11" fmla="*/ 81 h 234"/>
                <a:gd name="T12" fmla="*/ 59 w 211"/>
                <a:gd name="T13" fmla="*/ 90 h 234"/>
                <a:gd name="T14" fmla="*/ 153 w 211"/>
                <a:gd name="T15" fmla="*/ 90 h 234"/>
                <a:gd name="T16" fmla="*/ 152 w 211"/>
                <a:gd name="T17" fmla="*/ 80 h 234"/>
                <a:gd name="T18" fmla="*/ 146 w 211"/>
                <a:gd name="T19" fmla="*/ 68 h 234"/>
                <a:gd name="T20" fmla="*/ 138 w 211"/>
                <a:gd name="T21" fmla="*/ 57 h 234"/>
                <a:gd name="T22" fmla="*/ 125 w 211"/>
                <a:gd name="T23" fmla="*/ 51 h 234"/>
                <a:gd name="T24" fmla="*/ 109 w 211"/>
                <a:gd name="T25" fmla="*/ 48 h 234"/>
                <a:gd name="T26" fmla="*/ 108 w 211"/>
                <a:gd name="T27" fmla="*/ 0 h 234"/>
                <a:gd name="T28" fmla="*/ 133 w 211"/>
                <a:gd name="T29" fmla="*/ 2 h 234"/>
                <a:gd name="T30" fmla="*/ 153 w 211"/>
                <a:gd name="T31" fmla="*/ 9 h 234"/>
                <a:gd name="T32" fmla="*/ 171 w 211"/>
                <a:gd name="T33" fmla="*/ 18 h 234"/>
                <a:gd name="T34" fmla="*/ 184 w 211"/>
                <a:gd name="T35" fmla="*/ 31 h 234"/>
                <a:gd name="T36" fmla="*/ 195 w 211"/>
                <a:gd name="T37" fmla="*/ 46 h 234"/>
                <a:gd name="T38" fmla="*/ 203 w 211"/>
                <a:gd name="T39" fmla="*/ 61 h 234"/>
                <a:gd name="T40" fmla="*/ 208 w 211"/>
                <a:gd name="T41" fmla="*/ 78 h 234"/>
                <a:gd name="T42" fmla="*/ 211 w 211"/>
                <a:gd name="T43" fmla="*/ 95 h 234"/>
                <a:gd name="T44" fmla="*/ 211 w 211"/>
                <a:gd name="T45" fmla="*/ 114 h 234"/>
                <a:gd name="T46" fmla="*/ 211 w 211"/>
                <a:gd name="T47" fmla="*/ 120 h 234"/>
                <a:gd name="T48" fmla="*/ 211 w 211"/>
                <a:gd name="T49" fmla="*/ 127 h 234"/>
                <a:gd name="T50" fmla="*/ 59 w 211"/>
                <a:gd name="T51" fmla="*/ 127 h 234"/>
                <a:gd name="T52" fmla="*/ 61 w 211"/>
                <a:gd name="T53" fmla="*/ 136 h 234"/>
                <a:gd name="T54" fmla="*/ 63 w 211"/>
                <a:gd name="T55" fmla="*/ 145 h 234"/>
                <a:gd name="T56" fmla="*/ 68 w 211"/>
                <a:gd name="T57" fmla="*/ 154 h 234"/>
                <a:gd name="T58" fmla="*/ 76 w 211"/>
                <a:gd name="T59" fmla="*/ 165 h 234"/>
                <a:gd name="T60" fmla="*/ 87 w 211"/>
                <a:gd name="T61" fmla="*/ 174 h 234"/>
                <a:gd name="T62" fmla="*/ 101 w 211"/>
                <a:gd name="T63" fmla="*/ 181 h 234"/>
                <a:gd name="T64" fmla="*/ 119 w 211"/>
                <a:gd name="T65" fmla="*/ 186 h 234"/>
                <a:gd name="T66" fmla="*/ 142 w 211"/>
                <a:gd name="T67" fmla="*/ 187 h 234"/>
                <a:gd name="T68" fmla="*/ 167 w 211"/>
                <a:gd name="T69" fmla="*/ 184 h 234"/>
                <a:gd name="T70" fmla="*/ 191 w 211"/>
                <a:gd name="T71" fmla="*/ 181 h 234"/>
                <a:gd name="T72" fmla="*/ 191 w 211"/>
                <a:gd name="T73" fmla="*/ 228 h 234"/>
                <a:gd name="T74" fmla="*/ 163 w 211"/>
                <a:gd name="T75" fmla="*/ 233 h 234"/>
                <a:gd name="T76" fmla="*/ 135 w 211"/>
                <a:gd name="T77" fmla="*/ 234 h 234"/>
                <a:gd name="T78" fmla="*/ 105 w 211"/>
                <a:gd name="T79" fmla="*/ 232 h 234"/>
                <a:gd name="T80" fmla="*/ 78 w 211"/>
                <a:gd name="T81" fmla="*/ 225 h 234"/>
                <a:gd name="T82" fmla="*/ 55 w 211"/>
                <a:gd name="T83" fmla="*/ 213 h 234"/>
                <a:gd name="T84" fmla="*/ 36 w 211"/>
                <a:gd name="T85" fmla="*/ 198 h 234"/>
                <a:gd name="T86" fmla="*/ 21 w 211"/>
                <a:gd name="T87" fmla="*/ 178 h 234"/>
                <a:gd name="T88" fmla="*/ 9 w 211"/>
                <a:gd name="T89" fmla="*/ 156 h 234"/>
                <a:gd name="T90" fmla="*/ 3 w 211"/>
                <a:gd name="T91" fmla="*/ 131 h 234"/>
                <a:gd name="T92" fmla="*/ 0 w 211"/>
                <a:gd name="T93" fmla="*/ 103 h 234"/>
                <a:gd name="T94" fmla="*/ 3 w 211"/>
                <a:gd name="T95" fmla="*/ 78 h 234"/>
                <a:gd name="T96" fmla="*/ 11 w 211"/>
                <a:gd name="T97" fmla="*/ 56 h 234"/>
                <a:gd name="T98" fmla="*/ 23 w 211"/>
                <a:gd name="T99" fmla="*/ 38 h 234"/>
                <a:gd name="T100" fmla="*/ 40 w 211"/>
                <a:gd name="T101" fmla="*/ 22 h 234"/>
                <a:gd name="T102" fmla="*/ 59 w 211"/>
                <a:gd name="T103" fmla="*/ 10 h 234"/>
                <a:gd name="T104" fmla="*/ 81 w 211"/>
                <a:gd name="T105" fmla="*/ 2 h 234"/>
                <a:gd name="T106" fmla="*/ 108 w 211"/>
                <a:gd name="T10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1" h="234">
                  <a:moveTo>
                    <a:pt x="109" y="48"/>
                  </a:moveTo>
                  <a:lnTo>
                    <a:pt x="93" y="49"/>
                  </a:lnTo>
                  <a:lnTo>
                    <a:pt x="80" y="55"/>
                  </a:lnTo>
                  <a:lnTo>
                    <a:pt x="71" y="63"/>
                  </a:lnTo>
                  <a:lnTo>
                    <a:pt x="64" y="72"/>
                  </a:lnTo>
                  <a:lnTo>
                    <a:pt x="61" y="81"/>
                  </a:lnTo>
                  <a:lnTo>
                    <a:pt x="59" y="90"/>
                  </a:lnTo>
                  <a:lnTo>
                    <a:pt x="153" y="90"/>
                  </a:lnTo>
                  <a:lnTo>
                    <a:pt x="152" y="80"/>
                  </a:lnTo>
                  <a:lnTo>
                    <a:pt x="146" y="68"/>
                  </a:lnTo>
                  <a:lnTo>
                    <a:pt x="138" y="57"/>
                  </a:lnTo>
                  <a:lnTo>
                    <a:pt x="125" y="51"/>
                  </a:lnTo>
                  <a:lnTo>
                    <a:pt x="109" y="48"/>
                  </a:lnTo>
                  <a:close/>
                  <a:moveTo>
                    <a:pt x="108" y="0"/>
                  </a:moveTo>
                  <a:lnTo>
                    <a:pt x="133" y="2"/>
                  </a:lnTo>
                  <a:lnTo>
                    <a:pt x="153" y="9"/>
                  </a:lnTo>
                  <a:lnTo>
                    <a:pt x="171" y="18"/>
                  </a:lnTo>
                  <a:lnTo>
                    <a:pt x="184" y="31"/>
                  </a:lnTo>
                  <a:lnTo>
                    <a:pt x="195" y="46"/>
                  </a:lnTo>
                  <a:lnTo>
                    <a:pt x="203" y="61"/>
                  </a:lnTo>
                  <a:lnTo>
                    <a:pt x="208" y="78"/>
                  </a:lnTo>
                  <a:lnTo>
                    <a:pt x="211" y="95"/>
                  </a:lnTo>
                  <a:lnTo>
                    <a:pt x="211" y="114"/>
                  </a:lnTo>
                  <a:lnTo>
                    <a:pt x="211" y="120"/>
                  </a:lnTo>
                  <a:lnTo>
                    <a:pt x="211" y="127"/>
                  </a:lnTo>
                  <a:lnTo>
                    <a:pt x="59" y="127"/>
                  </a:lnTo>
                  <a:lnTo>
                    <a:pt x="61" y="136"/>
                  </a:lnTo>
                  <a:lnTo>
                    <a:pt x="63" y="145"/>
                  </a:lnTo>
                  <a:lnTo>
                    <a:pt x="68" y="154"/>
                  </a:lnTo>
                  <a:lnTo>
                    <a:pt x="76" y="165"/>
                  </a:lnTo>
                  <a:lnTo>
                    <a:pt x="87" y="174"/>
                  </a:lnTo>
                  <a:lnTo>
                    <a:pt x="101" y="181"/>
                  </a:lnTo>
                  <a:lnTo>
                    <a:pt x="119" y="186"/>
                  </a:lnTo>
                  <a:lnTo>
                    <a:pt x="142" y="187"/>
                  </a:lnTo>
                  <a:lnTo>
                    <a:pt x="167" y="184"/>
                  </a:lnTo>
                  <a:lnTo>
                    <a:pt x="191" y="181"/>
                  </a:lnTo>
                  <a:lnTo>
                    <a:pt x="191" y="228"/>
                  </a:lnTo>
                  <a:lnTo>
                    <a:pt x="163" y="233"/>
                  </a:lnTo>
                  <a:lnTo>
                    <a:pt x="135" y="234"/>
                  </a:lnTo>
                  <a:lnTo>
                    <a:pt x="105" y="232"/>
                  </a:lnTo>
                  <a:lnTo>
                    <a:pt x="78" y="225"/>
                  </a:lnTo>
                  <a:lnTo>
                    <a:pt x="55" y="213"/>
                  </a:lnTo>
                  <a:lnTo>
                    <a:pt x="36" y="198"/>
                  </a:lnTo>
                  <a:lnTo>
                    <a:pt x="21" y="178"/>
                  </a:lnTo>
                  <a:lnTo>
                    <a:pt x="9" y="156"/>
                  </a:lnTo>
                  <a:lnTo>
                    <a:pt x="3" y="131"/>
                  </a:lnTo>
                  <a:lnTo>
                    <a:pt x="0" y="103"/>
                  </a:lnTo>
                  <a:lnTo>
                    <a:pt x="3" y="78"/>
                  </a:lnTo>
                  <a:lnTo>
                    <a:pt x="11" y="56"/>
                  </a:lnTo>
                  <a:lnTo>
                    <a:pt x="23" y="38"/>
                  </a:lnTo>
                  <a:lnTo>
                    <a:pt x="40" y="22"/>
                  </a:lnTo>
                  <a:lnTo>
                    <a:pt x="59" y="10"/>
                  </a:lnTo>
                  <a:lnTo>
                    <a:pt x="81" y="2"/>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24"/>
            <p:cNvSpPr>
              <a:spLocks/>
            </p:cNvSpPr>
            <p:nvPr/>
          </p:nvSpPr>
          <p:spPr bwMode="auto">
            <a:xfrm>
              <a:off x="3933" y="1172"/>
              <a:ext cx="43" cy="69"/>
            </a:xfrm>
            <a:custGeom>
              <a:avLst/>
              <a:gdLst>
                <a:gd name="T0" fmla="*/ 128 w 128"/>
                <a:gd name="T1" fmla="*/ 0 h 208"/>
                <a:gd name="T2" fmla="*/ 125 w 128"/>
                <a:gd name="T3" fmla="*/ 35 h 208"/>
                <a:gd name="T4" fmla="*/ 81 w 128"/>
                <a:gd name="T5" fmla="*/ 35 h 208"/>
                <a:gd name="T6" fmla="*/ 81 w 128"/>
                <a:gd name="T7" fmla="*/ 147 h 208"/>
                <a:gd name="T8" fmla="*/ 81 w 128"/>
                <a:gd name="T9" fmla="*/ 168 h 208"/>
                <a:gd name="T10" fmla="*/ 81 w 128"/>
                <a:gd name="T11" fmla="*/ 185 h 208"/>
                <a:gd name="T12" fmla="*/ 82 w 128"/>
                <a:gd name="T13" fmla="*/ 198 h 208"/>
                <a:gd name="T14" fmla="*/ 82 w 128"/>
                <a:gd name="T15" fmla="*/ 208 h 208"/>
                <a:gd name="T16" fmla="*/ 46 w 128"/>
                <a:gd name="T17" fmla="*/ 208 h 208"/>
                <a:gd name="T18" fmla="*/ 46 w 128"/>
                <a:gd name="T19" fmla="*/ 195 h 208"/>
                <a:gd name="T20" fmla="*/ 47 w 128"/>
                <a:gd name="T21" fmla="*/ 182 h 208"/>
                <a:gd name="T22" fmla="*/ 47 w 128"/>
                <a:gd name="T23" fmla="*/ 167 h 208"/>
                <a:gd name="T24" fmla="*/ 47 w 128"/>
                <a:gd name="T25" fmla="*/ 147 h 208"/>
                <a:gd name="T26" fmla="*/ 47 w 128"/>
                <a:gd name="T27" fmla="*/ 35 h 208"/>
                <a:gd name="T28" fmla="*/ 35 w 128"/>
                <a:gd name="T29" fmla="*/ 35 h 208"/>
                <a:gd name="T30" fmla="*/ 26 w 128"/>
                <a:gd name="T31" fmla="*/ 35 h 208"/>
                <a:gd name="T32" fmla="*/ 13 w 128"/>
                <a:gd name="T33" fmla="*/ 37 h 208"/>
                <a:gd name="T34" fmla="*/ 0 w 128"/>
                <a:gd name="T35" fmla="*/ 38 h 208"/>
                <a:gd name="T36" fmla="*/ 1 w 128"/>
                <a:gd name="T37" fmla="*/ 4 h 208"/>
                <a:gd name="T38" fmla="*/ 93 w 128"/>
                <a:gd name="T39" fmla="*/ 4 h 208"/>
                <a:gd name="T40" fmla="*/ 111 w 128"/>
                <a:gd name="T41" fmla="*/ 3 h 208"/>
                <a:gd name="T42" fmla="*/ 128 w 128"/>
                <a:gd name="T4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208">
                  <a:moveTo>
                    <a:pt x="128" y="0"/>
                  </a:moveTo>
                  <a:lnTo>
                    <a:pt x="125" y="35"/>
                  </a:lnTo>
                  <a:lnTo>
                    <a:pt x="81" y="35"/>
                  </a:lnTo>
                  <a:lnTo>
                    <a:pt x="81" y="147"/>
                  </a:lnTo>
                  <a:lnTo>
                    <a:pt x="81" y="168"/>
                  </a:lnTo>
                  <a:lnTo>
                    <a:pt x="81" y="185"/>
                  </a:lnTo>
                  <a:lnTo>
                    <a:pt x="82" y="198"/>
                  </a:lnTo>
                  <a:lnTo>
                    <a:pt x="82" y="208"/>
                  </a:lnTo>
                  <a:lnTo>
                    <a:pt x="46" y="208"/>
                  </a:lnTo>
                  <a:lnTo>
                    <a:pt x="46" y="195"/>
                  </a:lnTo>
                  <a:lnTo>
                    <a:pt x="47" y="182"/>
                  </a:lnTo>
                  <a:lnTo>
                    <a:pt x="47" y="167"/>
                  </a:lnTo>
                  <a:lnTo>
                    <a:pt x="47" y="147"/>
                  </a:lnTo>
                  <a:lnTo>
                    <a:pt x="47" y="35"/>
                  </a:lnTo>
                  <a:lnTo>
                    <a:pt x="35" y="35"/>
                  </a:lnTo>
                  <a:lnTo>
                    <a:pt x="26" y="35"/>
                  </a:lnTo>
                  <a:lnTo>
                    <a:pt x="13" y="37"/>
                  </a:lnTo>
                  <a:lnTo>
                    <a:pt x="0" y="38"/>
                  </a:lnTo>
                  <a:lnTo>
                    <a:pt x="1" y="4"/>
                  </a:lnTo>
                  <a:lnTo>
                    <a:pt x="93" y="4"/>
                  </a:lnTo>
                  <a:lnTo>
                    <a:pt x="111" y="3"/>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Freeform 25"/>
            <p:cNvSpPr>
              <a:spLocks/>
            </p:cNvSpPr>
            <p:nvPr/>
          </p:nvSpPr>
          <p:spPr bwMode="auto">
            <a:xfrm>
              <a:off x="3980" y="1167"/>
              <a:ext cx="38" cy="74"/>
            </a:xfrm>
            <a:custGeom>
              <a:avLst/>
              <a:gdLst>
                <a:gd name="T0" fmla="*/ 37 w 114"/>
                <a:gd name="T1" fmla="*/ 0 h 222"/>
                <a:gd name="T2" fmla="*/ 37 w 114"/>
                <a:gd name="T3" fmla="*/ 13 h 222"/>
                <a:gd name="T4" fmla="*/ 35 w 114"/>
                <a:gd name="T5" fmla="*/ 30 h 222"/>
                <a:gd name="T6" fmla="*/ 35 w 114"/>
                <a:gd name="T7" fmla="*/ 48 h 222"/>
                <a:gd name="T8" fmla="*/ 35 w 114"/>
                <a:gd name="T9" fmla="*/ 65 h 222"/>
                <a:gd name="T10" fmla="*/ 35 w 114"/>
                <a:gd name="T11" fmla="*/ 91 h 222"/>
                <a:gd name="T12" fmla="*/ 42 w 114"/>
                <a:gd name="T13" fmla="*/ 84 h 222"/>
                <a:gd name="T14" fmla="*/ 50 w 114"/>
                <a:gd name="T15" fmla="*/ 78 h 222"/>
                <a:gd name="T16" fmla="*/ 59 w 114"/>
                <a:gd name="T17" fmla="*/ 73 h 222"/>
                <a:gd name="T18" fmla="*/ 72 w 114"/>
                <a:gd name="T19" fmla="*/ 72 h 222"/>
                <a:gd name="T20" fmla="*/ 85 w 114"/>
                <a:gd name="T21" fmla="*/ 74 h 222"/>
                <a:gd name="T22" fmla="*/ 95 w 114"/>
                <a:gd name="T23" fmla="*/ 81 h 222"/>
                <a:gd name="T24" fmla="*/ 103 w 114"/>
                <a:gd name="T25" fmla="*/ 91 h 222"/>
                <a:gd name="T26" fmla="*/ 109 w 114"/>
                <a:gd name="T27" fmla="*/ 103 h 222"/>
                <a:gd name="T28" fmla="*/ 111 w 114"/>
                <a:gd name="T29" fmla="*/ 118 h 222"/>
                <a:gd name="T30" fmla="*/ 111 w 114"/>
                <a:gd name="T31" fmla="*/ 132 h 222"/>
                <a:gd name="T32" fmla="*/ 111 w 114"/>
                <a:gd name="T33" fmla="*/ 174 h 222"/>
                <a:gd name="T34" fmla="*/ 112 w 114"/>
                <a:gd name="T35" fmla="*/ 199 h 222"/>
                <a:gd name="T36" fmla="*/ 114 w 114"/>
                <a:gd name="T37" fmla="*/ 222 h 222"/>
                <a:gd name="T38" fmla="*/ 81 w 114"/>
                <a:gd name="T39" fmla="*/ 222 h 222"/>
                <a:gd name="T40" fmla="*/ 81 w 114"/>
                <a:gd name="T41" fmla="*/ 208 h 222"/>
                <a:gd name="T42" fmla="*/ 81 w 114"/>
                <a:gd name="T43" fmla="*/ 192 h 222"/>
                <a:gd name="T44" fmla="*/ 81 w 114"/>
                <a:gd name="T45" fmla="*/ 174 h 222"/>
                <a:gd name="T46" fmla="*/ 81 w 114"/>
                <a:gd name="T47" fmla="*/ 149 h 222"/>
                <a:gd name="T48" fmla="*/ 81 w 114"/>
                <a:gd name="T49" fmla="*/ 140 h 222"/>
                <a:gd name="T50" fmla="*/ 80 w 114"/>
                <a:gd name="T51" fmla="*/ 131 h 222"/>
                <a:gd name="T52" fmla="*/ 77 w 114"/>
                <a:gd name="T53" fmla="*/ 120 h 222"/>
                <a:gd name="T54" fmla="*/ 74 w 114"/>
                <a:gd name="T55" fmla="*/ 111 h 222"/>
                <a:gd name="T56" fmla="*/ 68 w 114"/>
                <a:gd name="T57" fmla="*/ 106 h 222"/>
                <a:gd name="T58" fmla="*/ 59 w 114"/>
                <a:gd name="T59" fmla="*/ 103 h 222"/>
                <a:gd name="T60" fmla="*/ 48 w 114"/>
                <a:gd name="T61" fmla="*/ 106 h 222"/>
                <a:gd name="T62" fmla="*/ 40 w 114"/>
                <a:gd name="T63" fmla="*/ 112 h 222"/>
                <a:gd name="T64" fmla="*/ 38 w 114"/>
                <a:gd name="T65" fmla="*/ 123 h 222"/>
                <a:gd name="T66" fmla="*/ 35 w 114"/>
                <a:gd name="T67" fmla="*/ 136 h 222"/>
                <a:gd name="T68" fmla="*/ 35 w 114"/>
                <a:gd name="T69" fmla="*/ 149 h 222"/>
                <a:gd name="T70" fmla="*/ 35 w 114"/>
                <a:gd name="T71" fmla="*/ 174 h 222"/>
                <a:gd name="T72" fmla="*/ 35 w 114"/>
                <a:gd name="T73" fmla="*/ 192 h 222"/>
                <a:gd name="T74" fmla="*/ 35 w 114"/>
                <a:gd name="T75" fmla="*/ 209 h 222"/>
                <a:gd name="T76" fmla="*/ 37 w 114"/>
                <a:gd name="T77" fmla="*/ 222 h 222"/>
                <a:gd name="T78" fmla="*/ 2 w 114"/>
                <a:gd name="T79" fmla="*/ 222 h 222"/>
                <a:gd name="T80" fmla="*/ 4 w 114"/>
                <a:gd name="T81" fmla="*/ 200 h 222"/>
                <a:gd name="T82" fmla="*/ 4 w 114"/>
                <a:gd name="T83" fmla="*/ 174 h 222"/>
                <a:gd name="T84" fmla="*/ 4 w 114"/>
                <a:gd name="T85" fmla="*/ 82 h 222"/>
                <a:gd name="T86" fmla="*/ 4 w 114"/>
                <a:gd name="T87" fmla="*/ 69 h 222"/>
                <a:gd name="T88" fmla="*/ 4 w 114"/>
                <a:gd name="T89" fmla="*/ 49 h 222"/>
                <a:gd name="T90" fmla="*/ 2 w 114"/>
                <a:gd name="T91" fmla="*/ 27 h 222"/>
                <a:gd name="T92" fmla="*/ 0 w 114"/>
                <a:gd name="T93" fmla="*/ 2 h 222"/>
                <a:gd name="T94" fmla="*/ 37 w 114"/>
                <a:gd name="T9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22">
                  <a:moveTo>
                    <a:pt x="37" y="0"/>
                  </a:moveTo>
                  <a:lnTo>
                    <a:pt x="37" y="13"/>
                  </a:lnTo>
                  <a:lnTo>
                    <a:pt x="35" y="30"/>
                  </a:lnTo>
                  <a:lnTo>
                    <a:pt x="35" y="48"/>
                  </a:lnTo>
                  <a:lnTo>
                    <a:pt x="35" y="65"/>
                  </a:lnTo>
                  <a:lnTo>
                    <a:pt x="35" y="91"/>
                  </a:lnTo>
                  <a:lnTo>
                    <a:pt x="42" y="84"/>
                  </a:lnTo>
                  <a:lnTo>
                    <a:pt x="50" y="78"/>
                  </a:lnTo>
                  <a:lnTo>
                    <a:pt x="59" y="73"/>
                  </a:lnTo>
                  <a:lnTo>
                    <a:pt x="72" y="72"/>
                  </a:lnTo>
                  <a:lnTo>
                    <a:pt x="85" y="74"/>
                  </a:lnTo>
                  <a:lnTo>
                    <a:pt x="95" y="81"/>
                  </a:lnTo>
                  <a:lnTo>
                    <a:pt x="103" y="91"/>
                  </a:lnTo>
                  <a:lnTo>
                    <a:pt x="109" y="103"/>
                  </a:lnTo>
                  <a:lnTo>
                    <a:pt x="111" y="118"/>
                  </a:lnTo>
                  <a:lnTo>
                    <a:pt x="111" y="132"/>
                  </a:lnTo>
                  <a:lnTo>
                    <a:pt x="111" y="174"/>
                  </a:lnTo>
                  <a:lnTo>
                    <a:pt x="112" y="199"/>
                  </a:lnTo>
                  <a:lnTo>
                    <a:pt x="114" y="222"/>
                  </a:lnTo>
                  <a:lnTo>
                    <a:pt x="81" y="222"/>
                  </a:lnTo>
                  <a:lnTo>
                    <a:pt x="81" y="208"/>
                  </a:lnTo>
                  <a:lnTo>
                    <a:pt x="81" y="192"/>
                  </a:lnTo>
                  <a:lnTo>
                    <a:pt x="81" y="174"/>
                  </a:lnTo>
                  <a:lnTo>
                    <a:pt x="81" y="149"/>
                  </a:lnTo>
                  <a:lnTo>
                    <a:pt x="81" y="140"/>
                  </a:lnTo>
                  <a:lnTo>
                    <a:pt x="80" y="131"/>
                  </a:lnTo>
                  <a:lnTo>
                    <a:pt x="77" y="120"/>
                  </a:lnTo>
                  <a:lnTo>
                    <a:pt x="74" y="111"/>
                  </a:lnTo>
                  <a:lnTo>
                    <a:pt x="68" y="106"/>
                  </a:lnTo>
                  <a:lnTo>
                    <a:pt x="59" y="103"/>
                  </a:lnTo>
                  <a:lnTo>
                    <a:pt x="48" y="106"/>
                  </a:lnTo>
                  <a:lnTo>
                    <a:pt x="40" y="112"/>
                  </a:lnTo>
                  <a:lnTo>
                    <a:pt x="38" y="123"/>
                  </a:lnTo>
                  <a:lnTo>
                    <a:pt x="35" y="136"/>
                  </a:lnTo>
                  <a:lnTo>
                    <a:pt x="35" y="149"/>
                  </a:lnTo>
                  <a:lnTo>
                    <a:pt x="35" y="174"/>
                  </a:lnTo>
                  <a:lnTo>
                    <a:pt x="35" y="192"/>
                  </a:lnTo>
                  <a:lnTo>
                    <a:pt x="35" y="209"/>
                  </a:lnTo>
                  <a:lnTo>
                    <a:pt x="37" y="222"/>
                  </a:lnTo>
                  <a:lnTo>
                    <a:pt x="2" y="222"/>
                  </a:lnTo>
                  <a:lnTo>
                    <a:pt x="4" y="200"/>
                  </a:lnTo>
                  <a:lnTo>
                    <a:pt x="4" y="174"/>
                  </a:lnTo>
                  <a:lnTo>
                    <a:pt x="4" y="82"/>
                  </a:lnTo>
                  <a:lnTo>
                    <a:pt x="4" y="69"/>
                  </a:lnTo>
                  <a:lnTo>
                    <a:pt x="4" y="49"/>
                  </a:lnTo>
                  <a:lnTo>
                    <a:pt x="2" y="27"/>
                  </a:lnTo>
                  <a:lnTo>
                    <a:pt x="0"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3" name="Freeform 26"/>
            <p:cNvSpPr>
              <a:spLocks noEditPoints="1"/>
            </p:cNvSpPr>
            <p:nvPr/>
          </p:nvSpPr>
          <p:spPr bwMode="auto">
            <a:xfrm>
              <a:off x="4024" y="1191"/>
              <a:ext cx="38" cy="52"/>
            </a:xfrm>
            <a:custGeom>
              <a:avLst/>
              <a:gdLst>
                <a:gd name="T0" fmla="*/ 58 w 113"/>
                <a:gd name="T1" fmla="*/ 31 h 156"/>
                <a:gd name="T2" fmla="*/ 48 w 113"/>
                <a:gd name="T3" fmla="*/ 33 h 156"/>
                <a:gd name="T4" fmla="*/ 41 w 113"/>
                <a:gd name="T5" fmla="*/ 38 h 156"/>
                <a:gd name="T6" fmla="*/ 36 w 113"/>
                <a:gd name="T7" fmla="*/ 44 h 156"/>
                <a:gd name="T8" fmla="*/ 33 w 113"/>
                <a:gd name="T9" fmla="*/ 52 h 156"/>
                <a:gd name="T10" fmla="*/ 32 w 113"/>
                <a:gd name="T11" fmla="*/ 60 h 156"/>
                <a:gd name="T12" fmla="*/ 82 w 113"/>
                <a:gd name="T13" fmla="*/ 60 h 156"/>
                <a:gd name="T14" fmla="*/ 80 w 113"/>
                <a:gd name="T15" fmla="*/ 50 h 156"/>
                <a:gd name="T16" fmla="*/ 75 w 113"/>
                <a:gd name="T17" fmla="*/ 40 h 156"/>
                <a:gd name="T18" fmla="*/ 68 w 113"/>
                <a:gd name="T19" fmla="*/ 34 h 156"/>
                <a:gd name="T20" fmla="*/ 58 w 113"/>
                <a:gd name="T21" fmla="*/ 31 h 156"/>
                <a:gd name="T22" fmla="*/ 57 w 113"/>
                <a:gd name="T23" fmla="*/ 0 h 156"/>
                <a:gd name="T24" fmla="*/ 74 w 113"/>
                <a:gd name="T25" fmla="*/ 2 h 156"/>
                <a:gd name="T26" fmla="*/ 87 w 113"/>
                <a:gd name="T27" fmla="*/ 9 h 156"/>
                <a:gd name="T28" fmla="*/ 97 w 113"/>
                <a:gd name="T29" fmla="*/ 18 h 156"/>
                <a:gd name="T30" fmla="*/ 104 w 113"/>
                <a:gd name="T31" fmla="*/ 31 h 156"/>
                <a:gd name="T32" fmla="*/ 109 w 113"/>
                <a:gd name="T33" fmla="*/ 44 h 156"/>
                <a:gd name="T34" fmla="*/ 112 w 113"/>
                <a:gd name="T35" fmla="*/ 60 h 156"/>
                <a:gd name="T36" fmla="*/ 113 w 113"/>
                <a:gd name="T37" fmla="*/ 74 h 156"/>
                <a:gd name="T38" fmla="*/ 113 w 113"/>
                <a:gd name="T39" fmla="*/ 80 h 156"/>
                <a:gd name="T40" fmla="*/ 113 w 113"/>
                <a:gd name="T41" fmla="*/ 84 h 156"/>
                <a:gd name="T42" fmla="*/ 32 w 113"/>
                <a:gd name="T43" fmla="*/ 84 h 156"/>
                <a:gd name="T44" fmla="*/ 32 w 113"/>
                <a:gd name="T45" fmla="*/ 91 h 156"/>
                <a:gd name="T46" fmla="*/ 36 w 113"/>
                <a:gd name="T47" fmla="*/ 101 h 156"/>
                <a:gd name="T48" fmla="*/ 41 w 113"/>
                <a:gd name="T49" fmla="*/ 109 h 156"/>
                <a:gd name="T50" fmla="*/ 49 w 113"/>
                <a:gd name="T51" fmla="*/ 116 h 156"/>
                <a:gd name="T52" fmla="*/ 61 w 113"/>
                <a:gd name="T53" fmla="*/ 122 h 156"/>
                <a:gd name="T54" fmla="*/ 75 w 113"/>
                <a:gd name="T55" fmla="*/ 124 h 156"/>
                <a:gd name="T56" fmla="*/ 88 w 113"/>
                <a:gd name="T57" fmla="*/ 123 h 156"/>
                <a:gd name="T58" fmla="*/ 101 w 113"/>
                <a:gd name="T59" fmla="*/ 119 h 156"/>
                <a:gd name="T60" fmla="*/ 101 w 113"/>
                <a:gd name="T61" fmla="*/ 150 h 156"/>
                <a:gd name="T62" fmla="*/ 87 w 113"/>
                <a:gd name="T63" fmla="*/ 154 h 156"/>
                <a:gd name="T64" fmla="*/ 71 w 113"/>
                <a:gd name="T65" fmla="*/ 156 h 156"/>
                <a:gd name="T66" fmla="*/ 51 w 113"/>
                <a:gd name="T67" fmla="*/ 153 h 156"/>
                <a:gd name="T68" fmla="*/ 33 w 113"/>
                <a:gd name="T69" fmla="*/ 144 h 156"/>
                <a:gd name="T70" fmla="*/ 19 w 113"/>
                <a:gd name="T71" fmla="*/ 131 h 156"/>
                <a:gd name="T72" fmla="*/ 8 w 113"/>
                <a:gd name="T73" fmla="*/ 112 h 156"/>
                <a:gd name="T74" fmla="*/ 2 w 113"/>
                <a:gd name="T75" fmla="*/ 91 h 156"/>
                <a:gd name="T76" fmla="*/ 0 w 113"/>
                <a:gd name="T77" fmla="*/ 68 h 156"/>
                <a:gd name="T78" fmla="*/ 3 w 113"/>
                <a:gd name="T79" fmla="*/ 46 h 156"/>
                <a:gd name="T80" fmla="*/ 11 w 113"/>
                <a:gd name="T81" fmla="*/ 26 h 156"/>
                <a:gd name="T82" fmla="*/ 23 w 113"/>
                <a:gd name="T83" fmla="*/ 12 h 156"/>
                <a:gd name="T84" fmla="*/ 38 w 113"/>
                <a:gd name="T85" fmla="*/ 2 h 156"/>
                <a:gd name="T86" fmla="*/ 57 w 113"/>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56">
                  <a:moveTo>
                    <a:pt x="58" y="31"/>
                  </a:moveTo>
                  <a:lnTo>
                    <a:pt x="48" y="33"/>
                  </a:lnTo>
                  <a:lnTo>
                    <a:pt x="41" y="38"/>
                  </a:lnTo>
                  <a:lnTo>
                    <a:pt x="36" y="44"/>
                  </a:lnTo>
                  <a:lnTo>
                    <a:pt x="33" y="52"/>
                  </a:lnTo>
                  <a:lnTo>
                    <a:pt x="32" y="60"/>
                  </a:lnTo>
                  <a:lnTo>
                    <a:pt x="82" y="60"/>
                  </a:lnTo>
                  <a:lnTo>
                    <a:pt x="80" y="50"/>
                  </a:lnTo>
                  <a:lnTo>
                    <a:pt x="75" y="40"/>
                  </a:lnTo>
                  <a:lnTo>
                    <a:pt x="68" y="34"/>
                  </a:lnTo>
                  <a:lnTo>
                    <a:pt x="58" y="31"/>
                  </a:lnTo>
                  <a:close/>
                  <a:moveTo>
                    <a:pt x="57" y="0"/>
                  </a:moveTo>
                  <a:lnTo>
                    <a:pt x="74" y="2"/>
                  </a:lnTo>
                  <a:lnTo>
                    <a:pt x="87" y="9"/>
                  </a:lnTo>
                  <a:lnTo>
                    <a:pt x="97" y="18"/>
                  </a:lnTo>
                  <a:lnTo>
                    <a:pt x="104" y="31"/>
                  </a:lnTo>
                  <a:lnTo>
                    <a:pt x="109" y="44"/>
                  </a:lnTo>
                  <a:lnTo>
                    <a:pt x="112" y="60"/>
                  </a:lnTo>
                  <a:lnTo>
                    <a:pt x="113" y="74"/>
                  </a:lnTo>
                  <a:lnTo>
                    <a:pt x="113" y="80"/>
                  </a:lnTo>
                  <a:lnTo>
                    <a:pt x="113" y="84"/>
                  </a:lnTo>
                  <a:lnTo>
                    <a:pt x="32" y="84"/>
                  </a:lnTo>
                  <a:lnTo>
                    <a:pt x="32" y="91"/>
                  </a:lnTo>
                  <a:lnTo>
                    <a:pt x="36" y="101"/>
                  </a:lnTo>
                  <a:lnTo>
                    <a:pt x="41" y="109"/>
                  </a:lnTo>
                  <a:lnTo>
                    <a:pt x="49" y="116"/>
                  </a:lnTo>
                  <a:lnTo>
                    <a:pt x="61" y="122"/>
                  </a:lnTo>
                  <a:lnTo>
                    <a:pt x="75" y="124"/>
                  </a:lnTo>
                  <a:lnTo>
                    <a:pt x="88" y="123"/>
                  </a:lnTo>
                  <a:lnTo>
                    <a:pt x="101" y="119"/>
                  </a:lnTo>
                  <a:lnTo>
                    <a:pt x="101" y="150"/>
                  </a:lnTo>
                  <a:lnTo>
                    <a:pt x="87" y="154"/>
                  </a:lnTo>
                  <a:lnTo>
                    <a:pt x="71" y="156"/>
                  </a:lnTo>
                  <a:lnTo>
                    <a:pt x="51" y="153"/>
                  </a:lnTo>
                  <a:lnTo>
                    <a:pt x="33" y="144"/>
                  </a:lnTo>
                  <a:lnTo>
                    <a:pt x="19" y="131"/>
                  </a:lnTo>
                  <a:lnTo>
                    <a:pt x="8" y="112"/>
                  </a:lnTo>
                  <a:lnTo>
                    <a:pt x="2" y="91"/>
                  </a:lnTo>
                  <a:lnTo>
                    <a:pt x="0" y="68"/>
                  </a:lnTo>
                  <a:lnTo>
                    <a:pt x="3" y="46"/>
                  </a:lnTo>
                  <a:lnTo>
                    <a:pt x="11" y="26"/>
                  </a:lnTo>
                  <a:lnTo>
                    <a:pt x="23" y="12"/>
                  </a:lnTo>
                  <a:lnTo>
                    <a:pt x="38" y="2"/>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4" name="Freeform 27"/>
            <p:cNvSpPr>
              <a:spLocks/>
            </p:cNvSpPr>
            <p:nvPr/>
          </p:nvSpPr>
          <p:spPr bwMode="auto">
            <a:xfrm>
              <a:off x="4097" y="1173"/>
              <a:ext cx="45" cy="68"/>
            </a:xfrm>
            <a:custGeom>
              <a:avLst/>
              <a:gdLst>
                <a:gd name="T0" fmla="*/ 0 w 137"/>
                <a:gd name="T1" fmla="*/ 0 h 204"/>
                <a:gd name="T2" fmla="*/ 40 w 137"/>
                <a:gd name="T3" fmla="*/ 0 h 204"/>
                <a:gd name="T4" fmla="*/ 39 w 137"/>
                <a:gd name="T5" fmla="*/ 25 h 204"/>
                <a:gd name="T6" fmla="*/ 39 w 137"/>
                <a:gd name="T7" fmla="*/ 58 h 204"/>
                <a:gd name="T8" fmla="*/ 39 w 137"/>
                <a:gd name="T9" fmla="*/ 79 h 204"/>
                <a:gd name="T10" fmla="*/ 100 w 137"/>
                <a:gd name="T11" fmla="*/ 79 h 204"/>
                <a:gd name="T12" fmla="*/ 100 w 137"/>
                <a:gd name="T13" fmla="*/ 58 h 204"/>
                <a:gd name="T14" fmla="*/ 99 w 137"/>
                <a:gd name="T15" fmla="*/ 26 h 204"/>
                <a:gd name="T16" fmla="*/ 97 w 137"/>
                <a:gd name="T17" fmla="*/ 0 h 204"/>
                <a:gd name="T18" fmla="*/ 137 w 137"/>
                <a:gd name="T19" fmla="*/ 0 h 204"/>
                <a:gd name="T20" fmla="*/ 136 w 137"/>
                <a:gd name="T21" fmla="*/ 25 h 204"/>
                <a:gd name="T22" fmla="*/ 136 w 137"/>
                <a:gd name="T23" fmla="*/ 58 h 204"/>
                <a:gd name="T24" fmla="*/ 136 w 137"/>
                <a:gd name="T25" fmla="*/ 152 h 204"/>
                <a:gd name="T26" fmla="*/ 136 w 137"/>
                <a:gd name="T27" fmla="*/ 169 h 204"/>
                <a:gd name="T28" fmla="*/ 136 w 137"/>
                <a:gd name="T29" fmla="*/ 187 h 204"/>
                <a:gd name="T30" fmla="*/ 137 w 137"/>
                <a:gd name="T31" fmla="*/ 204 h 204"/>
                <a:gd name="T32" fmla="*/ 99 w 137"/>
                <a:gd name="T33" fmla="*/ 204 h 204"/>
                <a:gd name="T34" fmla="*/ 100 w 137"/>
                <a:gd name="T35" fmla="*/ 189 h 204"/>
                <a:gd name="T36" fmla="*/ 100 w 137"/>
                <a:gd name="T37" fmla="*/ 172 h 204"/>
                <a:gd name="T38" fmla="*/ 100 w 137"/>
                <a:gd name="T39" fmla="*/ 152 h 204"/>
                <a:gd name="T40" fmla="*/ 100 w 137"/>
                <a:gd name="T41" fmla="*/ 111 h 204"/>
                <a:gd name="T42" fmla="*/ 39 w 137"/>
                <a:gd name="T43" fmla="*/ 111 h 204"/>
                <a:gd name="T44" fmla="*/ 39 w 137"/>
                <a:gd name="T45" fmla="*/ 152 h 204"/>
                <a:gd name="T46" fmla="*/ 39 w 137"/>
                <a:gd name="T47" fmla="*/ 169 h 204"/>
                <a:gd name="T48" fmla="*/ 40 w 137"/>
                <a:gd name="T49" fmla="*/ 187 h 204"/>
                <a:gd name="T50" fmla="*/ 40 w 137"/>
                <a:gd name="T51" fmla="*/ 204 h 204"/>
                <a:gd name="T52" fmla="*/ 4 w 137"/>
                <a:gd name="T53" fmla="*/ 204 h 204"/>
                <a:gd name="T54" fmla="*/ 4 w 137"/>
                <a:gd name="T55" fmla="*/ 189 h 204"/>
                <a:gd name="T56" fmla="*/ 5 w 137"/>
                <a:gd name="T57" fmla="*/ 172 h 204"/>
                <a:gd name="T58" fmla="*/ 5 w 137"/>
                <a:gd name="T59" fmla="*/ 152 h 204"/>
                <a:gd name="T60" fmla="*/ 5 w 137"/>
                <a:gd name="T61" fmla="*/ 58 h 204"/>
                <a:gd name="T62" fmla="*/ 4 w 137"/>
                <a:gd name="T63" fmla="*/ 26 h 204"/>
                <a:gd name="T64" fmla="*/ 0 w 137"/>
                <a:gd name="T6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04">
                  <a:moveTo>
                    <a:pt x="0" y="0"/>
                  </a:moveTo>
                  <a:lnTo>
                    <a:pt x="40" y="0"/>
                  </a:lnTo>
                  <a:lnTo>
                    <a:pt x="39" y="25"/>
                  </a:lnTo>
                  <a:lnTo>
                    <a:pt x="39" y="58"/>
                  </a:lnTo>
                  <a:lnTo>
                    <a:pt x="39" y="79"/>
                  </a:lnTo>
                  <a:lnTo>
                    <a:pt x="100" y="79"/>
                  </a:lnTo>
                  <a:lnTo>
                    <a:pt x="100" y="58"/>
                  </a:lnTo>
                  <a:lnTo>
                    <a:pt x="99" y="26"/>
                  </a:lnTo>
                  <a:lnTo>
                    <a:pt x="97" y="0"/>
                  </a:lnTo>
                  <a:lnTo>
                    <a:pt x="137" y="0"/>
                  </a:lnTo>
                  <a:lnTo>
                    <a:pt x="136" y="25"/>
                  </a:lnTo>
                  <a:lnTo>
                    <a:pt x="136" y="58"/>
                  </a:lnTo>
                  <a:lnTo>
                    <a:pt x="136" y="152"/>
                  </a:lnTo>
                  <a:lnTo>
                    <a:pt x="136" y="169"/>
                  </a:lnTo>
                  <a:lnTo>
                    <a:pt x="136" y="187"/>
                  </a:lnTo>
                  <a:lnTo>
                    <a:pt x="137" y="204"/>
                  </a:lnTo>
                  <a:lnTo>
                    <a:pt x="99" y="204"/>
                  </a:lnTo>
                  <a:lnTo>
                    <a:pt x="100" y="189"/>
                  </a:lnTo>
                  <a:lnTo>
                    <a:pt x="100" y="172"/>
                  </a:lnTo>
                  <a:lnTo>
                    <a:pt x="100" y="152"/>
                  </a:lnTo>
                  <a:lnTo>
                    <a:pt x="100" y="111"/>
                  </a:lnTo>
                  <a:lnTo>
                    <a:pt x="39" y="111"/>
                  </a:lnTo>
                  <a:lnTo>
                    <a:pt x="39" y="152"/>
                  </a:lnTo>
                  <a:lnTo>
                    <a:pt x="39" y="169"/>
                  </a:lnTo>
                  <a:lnTo>
                    <a:pt x="40" y="187"/>
                  </a:lnTo>
                  <a:lnTo>
                    <a:pt x="40" y="204"/>
                  </a:lnTo>
                  <a:lnTo>
                    <a:pt x="4" y="204"/>
                  </a:lnTo>
                  <a:lnTo>
                    <a:pt x="4" y="189"/>
                  </a:lnTo>
                  <a:lnTo>
                    <a:pt x="5" y="172"/>
                  </a:lnTo>
                  <a:lnTo>
                    <a:pt x="5" y="152"/>
                  </a:lnTo>
                  <a:lnTo>
                    <a:pt x="5" y="58"/>
                  </a:lnTo>
                  <a:lnTo>
                    <a:pt x="4"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5" name="Freeform 28"/>
            <p:cNvSpPr>
              <a:spLocks noEditPoints="1"/>
            </p:cNvSpPr>
            <p:nvPr/>
          </p:nvSpPr>
          <p:spPr bwMode="auto">
            <a:xfrm>
              <a:off x="4152" y="1191"/>
              <a:ext cx="37" cy="52"/>
            </a:xfrm>
            <a:custGeom>
              <a:avLst/>
              <a:gdLst>
                <a:gd name="T0" fmla="*/ 57 w 112"/>
                <a:gd name="T1" fmla="*/ 31 h 156"/>
                <a:gd name="T2" fmla="*/ 47 w 112"/>
                <a:gd name="T3" fmla="*/ 33 h 156"/>
                <a:gd name="T4" fmla="*/ 40 w 112"/>
                <a:gd name="T5" fmla="*/ 38 h 156"/>
                <a:gd name="T6" fmla="*/ 35 w 112"/>
                <a:gd name="T7" fmla="*/ 44 h 156"/>
                <a:gd name="T8" fmla="*/ 31 w 112"/>
                <a:gd name="T9" fmla="*/ 52 h 156"/>
                <a:gd name="T10" fmla="*/ 30 w 112"/>
                <a:gd name="T11" fmla="*/ 60 h 156"/>
                <a:gd name="T12" fmla="*/ 81 w 112"/>
                <a:gd name="T13" fmla="*/ 60 h 156"/>
                <a:gd name="T14" fmla="*/ 79 w 112"/>
                <a:gd name="T15" fmla="*/ 50 h 156"/>
                <a:gd name="T16" fmla="*/ 74 w 112"/>
                <a:gd name="T17" fmla="*/ 40 h 156"/>
                <a:gd name="T18" fmla="*/ 68 w 112"/>
                <a:gd name="T19" fmla="*/ 34 h 156"/>
                <a:gd name="T20" fmla="*/ 57 w 112"/>
                <a:gd name="T21" fmla="*/ 31 h 156"/>
                <a:gd name="T22" fmla="*/ 56 w 112"/>
                <a:gd name="T23" fmla="*/ 0 h 156"/>
                <a:gd name="T24" fmla="*/ 73 w 112"/>
                <a:gd name="T25" fmla="*/ 2 h 156"/>
                <a:gd name="T26" fmla="*/ 86 w 112"/>
                <a:gd name="T27" fmla="*/ 9 h 156"/>
                <a:gd name="T28" fmla="*/ 97 w 112"/>
                <a:gd name="T29" fmla="*/ 18 h 156"/>
                <a:gd name="T30" fmla="*/ 103 w 112"/>
                <a:gd name="T31" fmla="*/ 31 h 156"/>
                <a:gd name="T32" fmla="*/ 108 w 112"/>
                <a:gd name="T33" fmla="*/ 44 h 156"/>
                <a:gd name="T34" fmla="*/ 111 w 112"/>
                <a:gd name="T35" fmla="*/ 60 h 156"/>
                <a:gd name="T36" fmla="*/ 112 w 112"/>
                <a:gd name="T37" fmla="*/ 74 h 156"/>
                <a:gd name="T38" fmla="*/ 112 w 112"/>
                <a:gd name="T39" fmla="*/ 80 h 156"/>
                <a:gd name="T40" fmla="*/ 111 w 112"/>
                <a:gd name="T41" fmla="*/ 84 h 156"/>
                <a:gd name="T42" fmla="*/ 30 w 112"/>
                <a:gd name="T43" fmla="*/ 84 h 156"/>
                <a:gd name="T44" fmla="*/ 31 w 112"/>
                <a:gd name="T45" fmla="*/ 91 h 156"/>
                <a:gd name="T46" fmla="*/ 34 w 112"/>
                <a:gd name="T47" fmla="*/ 101 h 156"/>
                <a:gd name="T48" fmla="*/ 39 w 112"/>
                <a:gd name="T49" fmla="*/ 109 h 156"/>
                <a:gd name="T50" fmla="*/ 48 w 112"/>
                <a:gd name="T51" fmla="*/ 116 h 156"/>
                <a:gd name="T52" fmla="*/ 59 w 112"/>
                <a:gd name="T53" fmla="*/ 122 h 156"/>
                <a:gd name="T54" fmla="*/ 74 w 112"/>
                <a:gd name="T55" fmla="*/ 124 h 156"/>
                <a:gd name="T56" fmla="*/ 87 w 112"/>
                <a:gd name="T57" fmla="*/ 123 h 156"/>
                <a:gd name="T58" fmla="*/ 100 w 112"/>
                <a:gd name="T59" fmla="*/ 119 h 156"/>
                <a:gd name="T60" fmla="*/ 100 w 112"/>
                <a:gd name="T61" fmla="*/ 150 h 156"/>
                <a:gd name="T62" fmla="*/ 86 w 112"/>
                <a:gd name="T63" fmla="*/ 154 h 156"/>
                <a:gd name="T64" fmla="*/ 70 w 112"/>
                <a:gd name="T65" fmla="*/ 156 h 156"/>
                <a:gd name="T66" fmla="*/ 49 w 112"/>
                <a:gd name="T67" fmla="*/ 153 h 156"/>
                <a:gd name="T68" fmla="*/ 32 w 112"/>
                <a:gd name="T69" fmla="*/ 144 h 156"/>
                <a:gd name="T70" fmla="*/ 18 w 112"/>
                <a:gd name="T71" fmla="*/ 131 h 156"/>
                <a:gd name="T72" fmla="*/ 7 w 112"/>
                <a:gd name="T73" fmla="*/ 112 h 156"/>
                <a:gd name="T74" fmla="*/ 1 w 112"/>
                <a:gd name="T75" fmla="*/ 91 h 156"/>
                <a:gd name="T76" fmla="*/ 0 w 112"/>
                <a:gd name="T77" fmla="*/ 68 h 156"/>
                <a:gd name="T78" fmla="*/ 2 w 112"/>
                <a:gd name="T79" fmla="*/ 46 h 156"/>
                <a:gd name="T80" fmla="*/ 10 w 112"/>
                <a:gd name="T81" fmla="*/ 26 h 156"/>
                <a:gd name="T82" fmla="*/ 22 w 112"/>
                <a:gd name="T83" fmla="*/ 12 h 156"/>
                <a:gd name="T84" fmla="*/ 38 w 112"/>
                <a:gd name="T85" fmla="*/ 2 h 156"/>
                <a:gd name="T86" fmla="*/ 56 w 112"/>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56">
                  <a:moveTo>
                    <a:pt x="57" y="31"/>
                  </a:moveTo>
                  <a:lnTo>
                    <a:pt x="47" y="33"/>
                  </a:lnTo>
                  <a:lnTo>
                    <a:pt x="40" y="38"/>
                  </a:lnTo>
                  <a:lnTo>
                    <a:pt x="35" y="44"/>
                  </a:lnTo>
                  <a:lnTo>
                    <a:pt x="31" y="52"/>
                  </a:lnTo>
                  <a:lnTo>
                    <a:pt x="30" y="60"/>
                  </a:lnTo>
                  <a:lnTo>
                    <a:pt x="81" y="60"/>
                  </a:lnTo>
                  <a:lnTo>
                    <a:pt x="79" y="50"/>
                  </a:lnTo>
                  <a:lnTo>
                    <a:pt x="74" y="40"/>
                  </a:lnTo>
                  <a:lnTo>
                    <a:pt x="68" y="34"/>
                  </a:lnTo>
                  <a:lnTo>
                    <a:pt x="57" y="31"/>
                  </a:lnTo>
                  <a:close/>
                  <a:moveTo>
                    <a:pt x="56" y="0"/>
                  </a:moveTo>
                  <a:lnTo>
                    <a:pt x="73" y="2"/>
                  </a:lnTo>
                  <a:lnTo>
                    <a:pt x="86" y="9"/>
                  </a:lnTo>
                  <a:lnTo>
                    <a:pt x="97" y="18"/>
                  </a:lnTo>
                  <a:lnTo>
                    <a:pt x="103" y="31"/>
                  </a:lnTo>
                  <a:lnTo>
                    <a:pt x="108" y="44"/>
                  </a:lnTo>
                  <a:lnTo>
                    <a:pt x="111" y="60"/>
                  </a:lnTo>
                  <a:lnTo>
                    <a:pt x="112" y="74"/>
                  </a:lnTo>
                  <a:lnTo>
                    <a:pt x="112" y="80"/>
                  </a:lnTo>
                  <a:lnTo>
                    <a:pt x="111" y="84"/>
                  </a:lnTo>
                  <a:lnTo>
                    <a:pt x="30" y="84"/>
                  </a:lnTo>
                  <a:lnTo>
                    <a:pt x="31" y="91"/>
                  </a:lnTo>
                  <a:lnTo>
                    <a:pt x="34" y="101"/>
                  </a:lnTo>
                  <a:lnTo>
                    <a:pt x="39" y="109"/>
                  </a:lnTo>
                  <a:lnTo>
                    <a:pt x="48" y="116"/>
                  </a:lnTo>
                  <a:lnTo>
                    <a:pt x="59" y="122"/>
                  </a:lnTo>
                  <a:lnTo>
                    <a:pt x="74" y="124"/>
                  </a:lnTo>
                  <a:lnTo>
                    <a:pt x="87" y="123"/>
                  </a:lnTo>
                  <a:lnTo>
                    <a:pt x="100" y="119"/>
                  </a:lnTo>
                  <a:lnTo>
                    <a:pt x="100" y="150"/>
                  </a:lnTo>
                  <a:lnTo>
                    <a:pt x="86" y="154"/>
                  </a:lnTo>
                  <a:lnTo>
                    <a:pt x="70" y="156"/>
                  </a:lnTo>
                  <a:lnTo>
                    <a:pt x="49" y="153"/>
                  </a:lnTo>
                  <a:lnTo>
                    <a:pt x="32" y="144"/>
                  </a:lnTo>
                  <a:lnTo>
                    <a:pt x="18" y="131"/>
                  </a:lnTo>
                  <a:lnTo>
                    <a:pt x="7" y="112"/>
                  </a:lnTo>
                  <a:lnTo>
                    <a:pt x="1" y="91"/>
                  </a:lnTo>
                  <a:lnTo>
                    <a:pt x="0" y="68"/>
                  </a:lnTo>
                  <a:lnTo>
                    <a:pt x="2" y="46"/>
                  </a:lnTo>
                  <a:lnTo>
                    <a:pt x="10" y="26"/>
                  </a:lnTo>
                  <a:lnTo>
                    <a:pt x="22" y="12"/>
                  </a:lnTo>
                  <a:lnTo>
                    <a:pt x="38" y="2"/>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6" name="Freeform 29"/>
            <p:cNvSpPr>
              <a:spLocks noEditPoints="1"/>
            </p:cNvSpPr>
            <p:nvPr/>
          </p:nvSpPr>
          <p:spPr bwMode="auto">
            <a:xfrm>
              <a:off x="4193" y="1191"/>
              <a:ext cx="37" cy="52"/>
            </a:xfrm>
            <a:custGeom>
              <a:avLst/>
              <a:gdLst>
                <a:gd name="T0" fmla="*/ 66 w 110"/>
                <a:gd name="T1" fmla="*/ 76 h 156"/>
                <a:gd name="T2" fmla="*/ 51 w 110"/>
                <a:gd name="T3" fmla="*/ 78 h 156"/>
                <a:gd name="T4" fmla="*/ 41 w 110"/>
                <a:gd name="T5" fmla="*/ 84 h 156"/>
                <a:gd name="T6" fmla="*/ 34 w 110"/>
                <a:gd name="T7" fmla="*/ 94 h 156"/>
                <a:gd name="T8" fmla="*/ 32 w 110"/>
                <a:gd name="T9" fmla="*/ 106 h 156"/>
                <a:gd name="T10" fmla="*/ 33 w 110"/>
                <a:gd name="T11" fmla="*/ 111 h 156"/>
                <a:gd name="T12" fmla="*/ 36 w 110"/>
                <a:gd name="T13" fmla="*/ 116 h 156"/>
                <a:gd name="T14" fmla="*/ 40 w 110"/>
                <a:gd name="T15" fmla="*/ 120 h 156"/>
                <a:gd name="T16" fmla="*/ 44 w 110"/>
                <a:gd name="T17" fmla="*/ 123 h 156"/>
                <a:gd name="T18" fmla="*/ 50 w 110"/>
                <a:gd name="T19" fmla="*/ 124 h 156"/>
                <a:gd name="T20" fmla="*/ 61 w 110"/>
                <a:gd name="T21" fmla="*/ 122 h 156"/>
                <a:gd name="T22" fmla="*/ 68 w 110"/>
                <a:gd name="T23" fmla="*/ 115 h 156"/>
                <a:gd name="T24" fmla="*/ 74 w 110"/>
                <a:gd name="T25" fmla="*/ 105 h 156"/>
                <a:gd name="T26" fmla="*/ 78 w 110"/>
                <a:gd name="T27" fmla="*/ 94 h 156"/>
                <a:gd name="T28" fmla="*/ 79 w 110"/>
                <a:gd name="T29" fmla="*/ 82 h 156"/>
                <a:gd name="T30" fmla="*/ 79 w 110"/>
                <a:gd name="T31" fmla="*/ 77 h 156"/>
                <a:gd name="T32" fmla="*/ 74 w 110"/>
                <a:gd name="T33" fmla="*/ 77 h 156"/>
                <a:gd name="T34" fmla="*/ 70 w 110"/>
                <a:gd name="T35" fmla="*/ 76 h 156"/>
                <a:gd name="T36" fmla="*/ 66 w 110"/>
                <a:gd name="T37" fmla="*/ 76 h 156"/>
                <a:gd name="T38" fmla="*/ 53 w 110"/>
                <a:gd name="T39" fmla="*/ 0 h 156"/>
                <a:gd name="T40" fmla="*/ 71 w 110"/>
                <a:gd name="T41" fmla="*/ 1 h 156"/>
                <a:gd name="T42" fmla="*/ 84 w 110"/>
                <a:gd name="T43" fmla="*/ 5 h 156"/>
                <a:gd name="T44" fmla="*/ 93 w 110"/>
                <a:gd name="T45" fmla="*/ 13 h 156"/>
                <a:gd name="T46" fmla="*/ 100 w 110"/>
                <a:gd name="T47" fmla="*/ 22 h 156"/>
                <a:gd name="T48" fmla="*/ 104 w 110"/>
                <a:gd name="T49" fmla="*/ 33 h 156"/>
                <a:gd name="T50" fmla="*/ 106 w 110"/>
                <a:gd name="T51" fmla="*/ 44 h 156"/>
                <a:gd name="T52" fmla="*/ 108 w 110"/>
                <a:gd name="T53" fmla="*/ 57 h 156"/>
                <a:gd name="T54" fmla="*/ 108 w 110"/>
                <a:gd name="T55" fmla="*/ 71 h 156"/>
                <a:gd name="T56" fmla="*/ 108 w 110"/>
                <a:gd name="T57" fmla="*/ 101 h 156"/>
                <a:gd name="T58" fmla="*/ 109 w 110"/>
                <a:gd name="T59" fmla="*/ 127 h 156"/>
                <a:gd name="T60" fmla="*/ 110 w 110"/>
                <a:gd name="T61" fmla="*/ 150 h 156"/>
                <a:gd name="T62" fmla="*/ 81 w 110"/>
                <a:gd name="T63" fmla="*/ 150 h 156"/>
                <a:gd name="T64" fmla="*/ 81 w 110"/>
                <a:gd name="T65" fmla="*/ 139 h 156"/>
                <a:gd name="T66" fmla="*/ 80 w 110"/>
                <a:gd name="T67" fmla="*/ 126 h 156"/>
                <a:gd name="T68" fmla="*/ 80 w 110"/>
                <a:gd name="T69" fmla="*/ 126 h 156"/>
                <a:gd name="T70" fmla="*/ 75 w 110"/>
                <a:gd name="T71" fmla="*/ 133 h 156"/>
                <a:gd name="T72" fmla="*/ 68 w 110"/>
                <a:gd name="T73" fmla="*/ 141 h 156"/>
                <a:gd name="T74" fmla="*/ 61 w 110"/>
                <a:gd name="T75" fmla="*/ 149 h 156"/>
                <a:gd name="T76" fmla="*/ 51 w 110"/>
                <a:gd name="T77" fmla="*/ 154 h 156"/>
                <a:gd name="T78" fmla="*/ 38 w 110"/>
                <a:gd name="T79" fmla="*/ 156 h 156"/>
                <a:gd name="T80" fmla="*/ 24 w 110"/>
                <a:gd name="T81" fmla="*/ 152 h 156"/>
                <a:gd name="T82" fmla="*/ 12 w 110"/>
                <a:gd name="T83" fmla="*/ 143 h 156"/>
                <a:gd name="T84" fmla="*/ 3 w 110"/>
                <a:gd name="T85" fmla="*/ 128 h 156"/>
                <a:gd name="T86" fmla="*/ 0 w 110"/>
                <a:gd name="T87" fmla="*/ 110 h 156"/>
                <a:gd name="T88" fmla="*/ 4 w 110"/>
                <a:gd name="T89" fmla="*/ 89 h 156"/>
                <a:gd name="T90" fmla="*/ 12 w 110"/>
                <a:gd name="T91" fmla="*/ 73 h 156"/>
                <a:gd name="T92" fmla="*/ 26 w 110"/>
                <a:gd name="T93" fmla="*/ 61 h 156"/>
                <a:gd name="T94" fmla="*/ 45 w 110"/>
                <a:gd name="T95" fmla="*/ 53 h 156"/>
                <a:gd name="T96" fmla="*/ 66 w 110"/>
                <a:gd name="T97" fmla="*/ 51 h 156"/>
                <a:gd name="T98" fmla="*/ 79 w 110"/>
                <a:gd name="T99" fmla="*/ 52 h 156"/>
                <a:gd name="T100" fmla="*/ 76 w 110"/>
                <a:gd name="T101" fmla="*/ 42 h 156"/>
                <a:gd name="T102" fmla="*/ 71 w 110"/>
                <a:gd name="T103" fmla="*/ 34 h 156"/>
                <a:gd name="T104" fmla="*/ 62 w 110"/>
                <a:gd name="T105" fmla="*/ 29 h 156"/>
                <a:gd name="T106" fmla="*/ 47 w 110"/>
                <a:gd name="T107" fmla="*/ 27 h 156"/>
                <a:gd name="T108" fmla="*/ 36 w 110"/>
                <a:gd name="T109" fmla="*/ 29 h 156"/>
                <a:gd name="T110" fmla="*/ 24 w 110"/>
                <a:gd name="T111" fmla="*/ 30 h 156"/>
                <a:gd name="T112" fmla="*/ 16 w 110"/>
                <a:gd name="T113" fmla="*/ 33 h 156"/>
                <a:gd name="T114" fmla="*/ 16 w 110"/>
                <a:gd name="T115" fmla="*/ 5 h 156"/>
                <a:gd name="T116" fmla="*/ 24 w 110"/>
                <a:gd name="T117" fmla="*/ 2 h 156"/>
                <a:gd name="T118" fmla="*/ 37 w 110"/>
                <a:gd name="T119" fmla="*/ 1 h 156"/>
                <a:gd name="T120" fmla="*/ 53 w 110"/>
                <a:gd name="T1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56">
                  <a:moveTo>
                    <a:pt x="66" y="76"/>
                  </a:moveTo>
                  <a:lnTo>
                    <a:pt x="51" y="78"/>
                  </a:lnTo>
                  <a:lnTo>
                    <a:pt x="41" y="84"/>
                  </a:lnTo>
                  <a:lnTo>
                    <a:pt x="34" y="94"/>
                  </a:lnTo>
                  <a:lnTo>
                    <a:pt x="32" y="106"/>
                  </a:lnTo>
                  <a:lnTo>
                    <a:pt x="33" y="111"/>
                  </a:lnTo>
                  <a:lnTo>
                    <a:pt x="36" y="116"/>
                  </a:lnTo>
                  <a:lnTo>
                    <a:pt x="40" y="120"/>
                  </a:lnTo>
                  <a:lnTo>
                    <a:pt x="44" y="123"/>
                  </a:lnTo>
                  <a:lnTo>
                    <a:pt x="50" y="124"/>
                  </a:lnTo>
                  <a:lnTo>
                    <a:pt x="61" y="122"/>
                  </a:lnTo>
                  <a:lnTo>
                    <a:pt x="68" y="115"/>
                  </a:lnTo>
                  <a:lnTo>
                    <a:pt x="74" y="105"/>
                  </a:lnTo>
                  <a:lnTo>
                    <a:pt x="78" y="94"/>
                  </a:lnTo>
                  <a:lnTo>
                    <a:pt x="79" y="82"/>
                  </a:lnTo>
                  <a:lnTo>
                    <a:pt x="79" y="77"/>
                  </a:lnTo>
                  <a:lnTo>
                    <a:pt x="74" y="77"/>
                  </a:lnTo>
                  <a:lnTo>
                    <a:pt x="70" y="76"/>
                  </a:lnTo>
                  <a:lnTo>
                    <a:pt x="66" y="76"/>
                  </a:lnTo>
                  <a:close/>
                  <a:moveTo>
                    <a:pt x="53" y="0"/>
                  </a:moveTo>
                  <a:lnTo>
                    <a:pt x="71" y="1"/>
                  </a:lnTo>
                  <a:lnTo>
                    <a:pt x="84" y="5"/>
                  </a:lnTo>
                  <a:lnTo>
                    <a:pt x="93" y="13"/>
                  </a:lnTo>
                  <a:lnTo>
                    <a:pt x="100" y="22"/>
                  </a:lnTo>
                  <a:lnTo>
                    <a:pt x="104" y="33"/>
                  </a:lnTo>
                  <a:lnTo>
                    <a:pt x="106" y="44"/>
                  </a:lnTo>
                  <a:lnTo>
                    <a:pt x="108" y="57"/>
                  </a:lnTo>
                  <a:lnTo>
                    <a:pt x="108" y="71"/>
                  </a:lnTo>
                  <a:lnTo>
                    <a:pt x="108" y="101"/>
                  </a:lnTo>
                  <a:lnTo>
                    <a:pt x="109" y="127"/>
                  </a:lnTo>
                  <a:lnTo>
                    <a:pt x="110" y="150"/>
                  </a:lnTo>
                  <a:lnTo>
                    <a:pt x="81" y="150"/>
                  </a:lnTo>
                  <a:lnTo>
                    <a:pt x="81" y="139"/>
                  </a:lnTo>
                  <a:lnTo>
                    <a:pt x="80" y="126"/>
                  </a:lnTo>
                  <a:lnTo>
                    <a:pt x="80" y="126"/>
                  </a:lnTo>
                  <a:lnTo>
                    <a:pt x="75" y="133"/>
                  </a:lnTo>
                  <a:lnTo>
                    <a:pt x="68" y="141"/>
                  </a:lnTo>
                  <a:lnTo>
                    <a:pt x="61" y="149"/>
                  </a:lnTo>
                  <a:lnTo>
                    <a:pt x="51" y="154"/>
                  </a:lnTo>
                  <a:lnTo>
                    <a:pt x="38" y="156"/>
                  </a:lnTo>
                  <a:lnTo>
                    <a:pt x="24" y="152"/>
                  </a:lnTo>
                  <a:lnTo>
                    <a:pt x="12" y="143"/>
                  </a:lnTo>
                  <a:lnTo>
                    <a:pt x="3" y="128"/>
                  </a:lnTo>
                  <a:lnTo>
                    <a:pt x="0" y="110"/>
                  </a:lnTo>
                  <a:lnTo>
                    <a:pt x="4" y="89"/>
                  </a:lnTo>
                  <a:lnTo>
                    <a:pt x="12" y="73"/>
                  </a:lnTo>
                  <a:lnTo>
                    <a:pt x="26" y="61"/>
                  </a:lnTo>
                  <a:lnTo>
                    <a:pt x="45" y="53"/>
                  </a:lnTo>
                  <a:lnTo>
                    <a:pt x="66" y="51"/>
                  </a:lnTo>
                  <a:lnTo>
                    <a:pt x="79" y="52"/>
                  </a:lnTo>
                  <a:lnTo>
                    <a:pt x="76" y="42"/>
                  </a:lnTo>
                  <a:lnTo>
                    <a:pt x="71" y="34"/>
                  </a:lnTo>
                  <a:lnTo>
                    <a:pt x="62" y="29"/>
                  </a:lnTo>
                  <a:lnTo>
                    <a:pt x="47" y="27"/>
                  </a:lnTo>
                  <a:lnTo>
                    <a:pt x="36" y="29"/>
                  </a:lnTo>
                  <a:lnTo>
                    <a:pt x="24" y="30"/>
                  </a:lnTo>
                  <a:lnTo>
                    <a:pt x="16" y="33"/>
                  </a:lnTo>
                  <a:lnTo>
                    <a:pt x="16" y="5"/>
                  </a:lnTo>
                  <a:lnTo>
                    <a:pt x="24" y="2"/>
                  </a:lnTo>
                  <a:lnTo>
                    <a:pt x="37" y="1"/>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7" name="Freeform 30"/>
            <p:cNvSpPr>
              <a:spLocks/>
            </p:cNvSpPr>
            <p:nvPr/>
          </p:nvSpPr>
          <p:spPr bwMode="auto">
            <a:xfrm>
              <a:off x="4237" y="1167"/>
              <a:ext cx="12" cy="74"/>
            </a:xfrm>
            <a:custGeom>
              <a:avLst/>
              <a:gdLst>
                <a:gd name="T0" fmla="*/ 37 w 37"/>
                <a:gd name="T1" fmla="*/ 0 h 222"/>
                <a:gd name="T2" fmla="*/ 37 w 37"/>
                <a:gd name="T3" fmla="*/ 10 h 222"/>
                <a:gd name="T4" fmla="*/ 37 w 37"/>
                <a:gd name="T5" fmla="*/ 26 h 222"/>
                <a:gd name="T6" fmla="*/ 37 w 37"/>
                <a:gd name="T7" fmla="*/ 42 h 222"/>
                <a:gd name="T8" fmla="*/ 36 w 37"/>
                <a:gd name="T9" fmla="*/ 55 h 222"/>
                <a:gd name="T10" fmla="*/ 36 w 37"/>
                <a:gd name="T11" fmla="*/ 162 h 222"/>
                <a:gd name="T12" fmla="*/ 37 w 37"/>
                <a:gd name="T13" fmla="*/ 192 h 222"/>
                <a:gd name="T14" fmla="*/ 37 w 37"/>
                <a:gd name="T15" fmla="*/ 222 h 222"/>
                <a:gd name="T16" fmla="*/ 4 w 37"/>
                <a:gd name="T17" fmla="*/ 222 h 222"/>
                <a:gd name="T18" fmla="*/ 4 w 37"/>
                <a:gd name="T19" fmla="*/ 195 h 222"/>
                <a:gd name="T20" fmla="*/ 5 w 37"/>
                <a:gd name="T21" fmla="*/ 162 h 222"/>
                <a:gd name="T22" fmla="*/ 5 w 37"/>
                <a:gd name="T23" fmla="*/ 82 h 222"/>
                <a:gd name="T24" fmla="*/ 5 w 37"/>
                <a:gd name="T25" fmla="*/ 69 h 222"/>
                <a:gd name="T26" fmla="*/ 4 w 37"/>
                <a:gd name="T27" fmla="*/ 49 h 222"/>
                <a:gd name="T28" fmla="*/ 3 w 37"/>
                <a:gd name="T29" fmla="*/ 27 h 222"/>
                <a:gd name="T30" fmla="*/ 0 w 37"/>
                <a:gd name="T31" fmla="*/ 2 h 222"/>
                <a:gd name="T32" fmla="*/ 37 w 37"/>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22">
                  <a:moveTo>
                    <a:pt x="37" y="0"/>
                  </a:moveTo>
                  <a:lnTo>
                    <a:pt x="37" y="10"/>
                  </a:lnTo>
                  <a:lnTo>
                    <a:pt x="37" y="26"/>
                  </a:lnTo>
                  <a:lnTo>
                    <a:pt x="37" y="42"/>
                  </a:lnTo>
                  <a:lnTo>
                    <a:pt x="36" y="55"/>
                  </a:lnTo>
                  <a:lnTo>
                    <a:pt x="36" y="162"/>
                  </a:lnTo>
                  <a:lnTo>
                    <a:pt x="37" y="192"/>
                  </a:lnTo>
                  <a:lnTo>
                    <a:pt x="37" y="222"/>
                  </a:lnTo>
                  <a:lnTo>
                    <a:pt x="4" y="222"/>
                  </a:lnTo>
                  <a:lnTo>
                    <a:pt x="4" y="195"/>
                  </a:lnTo>
                  <a:lnTo>
                    <a:pt x="5" y="162"/>
                  </a:lnTo>
                  <a:lnTo>
                    <a:pt x="5" y="82"/>
                  </a:lnTo>
                  <a:lnTo>
                    <a:pt x="5" y="69"/>
                  </a:lnTo>
                  <a:lnTo>
                    <a:pt x="4" y="49"/>
                  </a:lnTo>
                  <a:lnTo>
                    <a:pt x="3" y="27"/>
                  </a:lnTo>
                  <a:lnTo>
                    <a:pt x="0"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8" name="Freeform 31"/>
            <p:cNvSpPr>
              <a:spLocks/>
            </p:cNvSpPr>
            <p:nvPr/>
          </p:nvSpPr>
          <p:spPr bwMode="auto">
            <a:xfrm>
              <a:off x="4254" y="1178"/>
              <a:ext cx="26" cy="65"/>
            </a:xfrm>
            <a:custGeom>
              <a:avLst/>
              <a:gdLst>
                <a:gd name="T0" fmla="*/ 55 w 78"/>
                <a:gd name="T1" fmla="*/ 0 h 194"/>
                <a:gd name="T2" fmla="*/ 54 w 78"/>
                <a:gd name="T3" fmla="*/ 13 h 194"/>
                <a:gd name="T4" fmla="*/ 53 w 78"/>
                <a:gd name="T5" fmla="*/ 27 h 194"/>
                <a:gd name="T6" fmla="*/ 53 w 78"/>
                <a:gd name="T7" fmla="*/ 38 h 194"/>
                <a:gd name="T8" fmla="*/ 53 w 78"/>
                <a:gd name="T9" fmla="*/ 43 h 194"/>
                <a:gd name="T10" fmla="*/ 64 w 78"/>
                <a:gd name="T11" fmla="*/ 42 h 194"/>
                <a:gd name="T12" fmla="*/ 78 w 78"/>
                <a:gd name="T13" fmla="*/ 40 h 194"/>
                <a:gd name="T14" fmla="*/ 76 w 78"/>
                <a:gd name="T15" fmla="*/ 69 h 194"/>
                <a:gd name="T16" fmla="*/ 53 w 78"/>
                <a:gd name="T17" fmla="*/ 69 h 194"/>
                <a:gd name="T18" fmla="*/ 53 w 78"/>
                <a:gd name="T19" fmla="*/ 128 h 194"/>
                <a:gd name="T20" fmla="*/ 53 w 78"/>
                <a:gd name="T21" fmla="*/ 140 h 194"/>
                <a:gd name="T22" fmla="*/ 54 w 78"/>
                <a:gd name="T23" fmla="*/ 149 h 194"/>
                <a:gd name="T24" fmla="*/ 57 w 78"/>
                <a:gd name="T25" fmla="*/ 156 h 194"/>
                <a:gd name="T26" fmla="*/ 62 w 78"/>
                <a:gd name="T27" fmla="*/ 161 h 194"/>
                <a:gd name="T28" fmla="*/ 70 w 78"/>
                <a:gd name="T29" fmla="*/ 162 h 194"/>
                <a:gd name="T30" fmla="*/ 78 w 78"/>
                <a:gd name="T31" fmla="*/ 161 h 194"/>
                <a:gd name="T32" fmla="*/ 76 w 78"/>
                <a:gd name="T33" fmla="*/ 192 h 194"/>
                <a:gd name="T34" fmla="*/ 71 w 78"/>
                <a:gd name="T35" fmla="*/ 192 h 194"/>
                <a:gd name="T36" fmla="*/ 67 w 78"/>
                <a:gd name="T37" fmla="*/ 194 h 194"/>
                <a:gd name="T38" fmla="*/ 62 w 78"/>
                <a:gd name="T39" fmla="*/ 194 h 194"/>
                <a:gd name="T40" fmla="*/ 54 w 78"/>
                <a:gd name="T41" fmla="*/ 192 h 194"/>
                <a:gd name="T42" fmla="*/ 45 w 78"/>
                <a:gd name="T43" fmla="*/ 190 h 194"/>
                <a:gd name="T44" fmla="*/ 36 w 78"/>
                <a:gd name="T45" fmla="*/ 185 h 194"/>
                <a:gd name="T46" fmla="*/ 29 w 78"/>
                <a:gd name="T47" fmla="*/ 175 h 194"/>
                <a:gd name="T48" fmla="*/ 24 w 78"/>
                <a:gd name="T49" fmla="*/ 161 h 194"/>
                <a:gd name="T50" fmla="*/ 21 w 78"/>
                <a:gd name="T51" fmla="*/ 143 h 194"/>
                <a:gd name="T52" fmla="*/ 21 w 78"/>
                <a:gd name="T53" fmla="*/ 69 h 194"/>
                <a:gd name="T54" fmla="*/ 12 w 78"/>
                <a:gd name="T55" fmla="*/ 71 h 194"/>
                <a:gd name="T56" fmla="*/ 0 w 78"/>
                <a:gd name="T57" fmla="*/ 71 h 194"/>
                <a:gd name="T58" fmla="*/ 2 w 78"/>
                <a:gd name="T59" fmla="*/ 43 h 194"/>
                <a:gd name="T60" fmla="*/ 21 w 78"/>
                <a:gd name="T61" fmla="*/ 43 h 194"/>
                <a:gd name="T62" fmla="*/ 21 w 78"/>
                <a:gd name="T63" fmla="*/ 14 h 194"/>
                <a:gd name="T64" fmla="*/ 55 w 78"/>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194">
                  <a:moveTo>
                    <a:pt x="55" y="0"/>
                  </a:moveTo>
                  <a:lnTo>
                    <a:pt x="54" y="13"/>
                  </a:lnTo>
                  <a:lnTo>
                    <a:pt x="53" y="27"/>
                  </a:lnTo>
                  <a:lnTo>
                    <a:pt x="53" y="38"/>
                  </a:lnTo>
                  <a:lnTo>
                    <a:pt x="53" y="43"/>
                  </a:lnTo>
                  <a:lnTo>
                    <a:pt x="64" y="42"/>
                  </a:lnTo>
                  <a:lnTo>
                    <a:pt x="78" y="40"/>
                  </a:lnTo>
                  <a:lnTo>
                    <a:pt x="76" y="69"/>
                  </a:lnTo>
                  <a:lnTo>
                    <a:pt x="53" y="69"/>
                  </a:lnTo>
                  <a:lnTo>
                    <a:pt x="53" y="128"/>
                  </a:lnTo>
                  <a:lnTo>
                    <a:pt x="53" y="140"/>
                  </a:lnTo>
                  <a:lnTo>
                    <a:pt x="54" y="149"/>
                  </a:lnTo>
                  <a:lnTo>
                    <a:pt x="57" y="156"/>
                  </a:lnTo>
                  <a:lnTo>
                    <a:pt x="62" y="161"/>
                  </a:lnTo>
                  <a:lnTo>
                    <a:pt x="70" y="162"/>
                  </a:lnTo>
                  <a:lnTo>
                    <a:pt x="78" y="161"/>
                  </a:lnTo>
                  <a:lnTo>
                    <a:pt x="76" y="192"/>
                  </a:lnTo>
                  <a:lnTo>
                    <a:pt x="71" y="192"/>
                  </a:lnTo>
                  <a:lnTo>
                    <a:pt x="67" y="194"/>
                  </a:lnTo>
                  <a:lnTo>
                    <a:pt x="62" y="194"/>
                  </a:lnTo>
                  <a:lnTo>
                    <a:pt x="54" y="192"/>
                  </a:lnTo>
                  <a:lnTo>
                    <a:pt x="45" y="190"/>
                  </a:lnTo>
                  <a:lnTo>
                    <a:pt x="36" y="185"/>
                  </a:lnTo>
                  <a:lnTo>
                    <a:pt x="29" y="175"/>
                  </a:lnTo>
                  <a:lnTo>
                    <a:pt x="24" y="161"/>
                  </a:lnTo>
                  <a:lnTo>
                    <a:pt x="21" y="143"/>
                  </a:lnTo>
                  <a:lnTo>
                    <a:pt x="21" y="69"/>
                  </a:lnTo>
                  <a:lnTo>
                    <a:pt x="12" y="71"/>
                  </a:lnTo>
                  <a:lnTo>
                    <a:pt x="0" y="71"/>
                  </a:lnTo>
                  <a:lnTo>
                    <a:pt x="2" y="43"/>
                  </a:lnTo>
                  <a:lnTo>
                    <a:pt x="21" y="43"/>
                  </a:lnTo>
                  <a:lnTo>
                    <a:pt x="21" y="14"/>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9" name="Freeform 32"/>
            <p:cNvSpPr>
              <a:spLocks/>
            </p:cNvSpPr>
            <p:nvPr/>
          </p:nvSpPr>
          <p:spPr bwMode="auto">
            <a:xfrm>
              <a:off x="4286" y="1167"/>
              <a:ext cx="38" cy="74"/>
            </a:xfrm>
            <a:custGeom>
              <a:avLst/>
              <a:gdLst>
                <a:gd name="T0" fmla="*/ 37 w 114"/>
                <a:gd name="T1" fmla="*/ 0 h 222"/>
                <a:gd name="T2" fmla="*/ 37 w 114"/>
                <a:gd name="T3" fmla="*/ 13 h 222"/>
                <a:gd name="T4" fmla="*/ 37 w 114"/>
                <a:gd name="T5" fmla="*/ 30 h 222"/>
                <a:gd name="T6" fmla="*/ 35 w 114"/>
                <a:gd name="T7" fmla="*/ 48 h 222"/>
                <a:gd name="T8" fmla="*/ 35 w 114"/>
                <a:gd name="T9" fmla="*/ 65 h 222"/>
                <a:gd name="T10" fmla="*/ 35 w 114"/>
                <a:gd name="T11" fmla="*/ 91 h 222"/>
                <a:gd name="T12" fmla="*/ 42 w 114"/>
                <a:gd name="T13" fmla="*/ 84 h 222"/>
                <a:gd name="T14" fmla="*/ 50 w 114"/>
                <a:gd name="T15" fmla="*/ 78 h 222"/>
                <a:gd name="T16" fmla="*/ 59 w 114"/>
                <a:gd name="T17" fmla="*/ 73 h 222"/>
                <a:gd name="T18" fmla="*/ 72 w 114"/>
                <a:gd name="T19" fmla="*/ 72 h 222"/>
                <a:gd name="T20" fmla="*/ 85 w 114"/>
                <a:gd name="T21" fmla="*/ 74 h 222"/>
                <a:gd name="T22" fmla="*/ 96 w 114"/>
                <a:gd name="T23" fmla="*/ 81 h 222"/>
                <a:gd name="T24" fmla="*/ 104 w 114"/>
                <a:gd name="T25" fmla="*/ 91 h 222"/>
                <a:gd name="T26" fmla="*/ 109 w 114"/>
                <a:gd name="T27" fmla="*/ 103 h 222"/>
                <a:gd name="T28" fmla="*/ 111 w 114"/>
                <a:gd name="T29" fmla="*/ 118 h 222"/>
                <a:gd name="T30" fmla="*/ 113 w 114"/>
                <a:gd name="T31" fmla="*/ 132 h 222"/>
                <a:gd name="T32" fmla="*/ 113 w 114"/>
                <a:gd name="T33" fmla="*/ 174 h 222"/>
                <a:gd name="T34" fmla="*/ 113 w 114"/>
                <a:gd name="T35" fmla="*/ 199 h 222"/>
                <a:gd name="T36" fmla="*/ 114 w 114"/>
                <a:gd name="T37" fmla="*/ 222 h 222"/>
                <a:gd name="T38" fmla="*/ 83 w 114"/>
                <a:gd name="T39" fmla="*/ 222 h 222"/>
                <a:gd name="T40" fmla="*/ 81 w 114"/>
                <a:gd name="T41" fmla="*/ 208 h 222"/>
                <a:gd name="T42" fmla="*/ 81 w 114"/>
                <a:gd name="T43" fmla="*/ 192 h 222"/>
                <a:gd name="T44" fmla="*/ 81 w 114"/>
                <a:gd name="T45" fmla="*/ 174 h 222"/>
                <a:gd name="T46" fmla="*/ 81 w 114"/>
                <a:gd name="T47" fmla="*/ 149 h 222"/>
                <a:gd name="T48" fmla="*/ 81 w 114"/>
                <a:gd name="T49" fmla="*/ 140 h 222"/>
                <a:gd name="T50" fmla="*/ 80 w 114"/>
                <a:gd name="T51" fmla="*/ 131 h 222"/>
                <a:gd name="T52" fmla="*/ 79 w 114"/>
                <a:gd name="T53" fmla="*/ 120 h 222"/>
                <a:gd name="T54" fmla="*/ 75 w 114"/>
                <a:gd name="T55" fmla="*/ 111 h 222"/>
                <a:gd name="T56" fmla="*/ 68 w 114"/>
                <a:gd name="T57" fmla="*/ 106 h 222"/>
                <a:gd name="T58" fmla="*/ 59 w 114"/>
                <a:gd name="T59" fmla="*/ 103 h 222"/>
                <a:gd name="T60" fmla="*/ 49 w 114"/>
                <a:gd name="T61" fmla="*/ 106 h 222"/>
                <a:gd name="T62" fmla="*/ 42 w 114"/>
                <a:gd name="T63" fmla="*/ 112 h 222"/>
                <a:gd name="T64" fmla="*/ 38 w 114"/>
                <a:gd name="T65" fmla="*/ 123 h 222"/>
                <a:gd name="T66" fmla="*/ 37 w 114"/>
                <a:gd name="T67" fmla="*/ 136 h 222"/>
                <a:gd name="T68" fmla="*/ 35 w 114"/>
                <a:gd name="T69" fmla="*/ 149 h 222"/>
                <a:gd name="T70" fmla="*/ 35 w 114"/>
                <a:gd name="T71" fmla="*/ 174 h 222"/>
                <a:gd name="T72" fmla="*/ 35 w 114"/>
                <a:gd name="T73" fmla="*/ 192 h 222"/>
                <a:gd name="T74" fmla="*/ 37 w 114"/>
                <a:gd name="T75" fmla="*/ 209 h 222"/>
                <a:gd name="T76" fmla="*/ 37 w 114"/>
                <a:gd name="T77" fmla="*/ 222 h 222"/>
                <a:gd name="T78" fmla="*/ 4 w 114"/>
                <a:gd name="T79" fmla="*/ 222 h 222"/>
                <a:gd name="T80" fmla="*/ 4 w 114"/>
                <a:gd name="T81" fmla="*/ 200 h 222"/>
                <a:gd name="T82" fmla="*/ 4 w 114"/>
                <a:gd name="T83" fmla="*/ 174 h 222"/>
                <a:gd name="T84" fmla="*/ 4 w 114"/>
                <a:gd name="T85" fmla="*/ 82 h 222"/>
                <a:gd name="T86" fmla="*/ 4 w 114"/>
                <a:gd name="T87" fmla="*/ 69 h 222"/>
                <a:gd name="T88" fmla="*/ 4 w 114"/>
                <a:gd name="T89" fmla="*/ 49 h 222"/>
                <a:gd name="T90" fmla="*/ 3 w 114"/>
                <a:gd name="T91" fmla="*/ 27 h 222"/>
                <a:gd name="T92" fmla="*/ 0 w 114"/>
                <a:gd name="T93" fmla="*/ 2 h 222"/>
                <a:gd name="T94" fmla="*/ 37 w 114"/>
                <a:gd name="T9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22">
                  <a:moveTo>
                    <a:pt x="37" y="0"/>
                  </a:moveTo>
                  <a:lnTo>
                    <a:pt x="37" y="13"/>
                  </a:lnTo>
                  <a:lnTo>
                    <a:pt x="37" y="30"/>
                  </a:lnTo>
                  <a:lnTo>
                    <a:pt x="35" y="48"/>
                  </a:lnTo>
                  <a:lnTo>
                    <a:pt x="35" y="65"/>
                  </a:lnTo>
                  <a:lnTo>
                    <a:pt x="35" y="91"/>
                  </a:lnTo>
                  <a:lnTo>
                    <a:pt x="42" y="84"/>
                  </a:lnTo>
                  <a:lnTo>
                    <a:pt x="50" y="78"/>
                  </a:lnTo>
                  <a:lnTo>
                    <a:pt x="59" y="73"/>
                  </a:lnTo>
                  <a:lnTo>
                    <a:pt x="72" y="72"/>
                  </a:lnTo>
                  <a:lnTo>
                    <a:pt x="85" y="74"/>
                  </a:lnTo>
                  <a:lnTo>
                    <a:pt x="96" y="81"/>
                  </a:lnTo>
                  <a:lnTo>
                    <a:pt x="104" y="91"/>
                  </a:lnTo>
                  <a:lnTo>
                    <a:pt x="109" y="103"/>
                  </a:lnTo>
                  <a:lnTo>
                    <a:pt x="111" y="118"/>
                  </a:lnTo>
                  <a:lnTo>
                    <a:pt x="113" y="132"/>
                  </a:lnTo>
                  <a:lnTo>
                    <a:pt x="113" y="174"/>
                  </a:lnTo>
                  <a:lnTo>
                    <a:pt x="113" y="199"/>
                  </a:lnTo>
                  <a:lnTo>
                    <a:pt x="114" y="222"/>
                  </a:lnTo>
                  <a:lnTo>
                    <a:pt x="83" y="222"/>
                  </a:lnTo>
                  <a:lnTo>
                    <a:pt x="81" y="208"/>
                  </a:lnTo>
                  <a:lnTo>
                    <a:pt x="81" y="192"/>
                  </a:lnTo>
                  <a:lnTo>
                    <a:pt x="81" y="174"/>
                  </a:lnTo>
                  <a:lnTo>
                    <a:pt x="81" y="149"/>
                  </a:lnTo>
                  <a:lnTo>
                    <a:pt x="81" y="140"/>
                  </a:lnTo>
                  <a:lnTo>
                    <a:pt x="80" y="131"/>
                  </a:lnTo>
                  <a:lnTo>
                    <a:pt x="79" y="120"/>
                  </a:lnTo>
                  <a:lnTo>
                    <a:pt x="75" y="111"/>
                  </a:lnTo>
                  <a:lnTo>
                    <a:pt x="68" y="106"/>
                  </a:lnTo>
                  <a:lnTo>
                    <a:pt x="59" y="103"/>
                  </a:lnTo>
                  <a:lnTo>
                    <a:pt x="49" y="106"/>
                  </a:lnTo>
                  <a:lnTo>
                    <a:pt x="42" y="112"/>
                  </a:lnTo>
                  <a:lnTo>
                    <a:pt x="38" y="123"/>
                  </a:lnTo>
                  <a:lnTo>
                    <a:pt x="37" y="136"/>
                  </a:lnTo>
                  <a:lnTo>
                    <a:pt x="35" y="149"/>
                  </a:lnTo>
                  <a:lnTo>
                    <a:pt x="35" y="174"/>
                  </a:lnTo>
                  <a:lnTo>
                    <a:pt x="35" y="192"/>
                  </a:lnTo>
                  <a:lnTo>
                    <a:pt x="37" y="209"/>
                  </a:lnTo>
                  <a:lnTo>
                    <a:pt x="37" y="222"/>
                  </a:lnTo>
                  <a:lnTo>
                    <a:pt x="4" y="222"/>
                  </a:lnTo>
                  <a:lnTo>
                    <a:pt x="4" y="200"/>
                  </a:lnTo>
                  <a:lnTo>
                    <a:pt x="4" y="174"/>
                  </a:lnTo>
                  <a:lnTo>
                    <a:pt x="4" y="82"/>
                  </a:lnTo>
                  <a:lnTo>
                    <a:pt x="4" y="69"/>
                  </a:lnTo>
                  <a:lnTo>
                    <a:pt x="4" y="49"/>
                  </a:lnTo>
                  <a:lnTo>
                    <a:pt x="3" y="27"/>
                  </a:lnTo>
                  <a:lnTo>
                    <a:pt x="0"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0" name="Freeform 33"/>
            <p:cNvSpPr>
              <a:spLocks/>
            </p:cNvSpPr>
            <p:nvPr/>
          </p:nvSpPr>
          <p:spPr bwMode="auto">
            <a:xfrm>
              <a:off x="4331" y="1191"/>
              <a:ext cx="30" cy="52"/>
            </a:xfrm>
            <a:custGeom>
              <a:avLst/>
              <a:gdLst>
                <a:gd name="T0" fmla="*/ 65 w 89"/>
                <a:gd name="T1" fmla="*/ 0 h 156"/>
                <a:gd name="T2" fmla="*/ 78 w 89"/>
                <a:gd name="T3" fmla="*/ 0 h 156"/>
                <a:gd name="T4" fmla="*/ 89 w 89"/>
                <a:gd name="T5" fmla="*/ 2 h 156"/>
                <a:gd name="T6" fmla="*/ 89 w 89"/>
                <a:gd name="T7" fmla="*/ 34 h 156"/>
                <a:gd name="T8" fmla="*/ 66 w 89"/>
                <a:gd name="T9" fmla="*/ 31 h 156"/>
                <a:gd name="T10" fmla="*/ 52 w 89"/>
                <a:gd name="T11" fmla="*/ 34 h 156"/>
                <a:gd name="T12" fmla="*/ 40 w 89"/>
                <a:gd name="T13" fmla="*/ 42 h 156"/>
                <a:gd name="T14" fmla="*/ 34 w 89"/>
                <a:gd name="T15" fmla="*/ 53 h 156"/>
                <a:gd name="T16" fmla="*/ 31 w 89"/>
                <a:gd name="T17" fmla="*/ 72 h 156"/>
                <a:gd name="T18" fmla="*/ 32 w 89"/>
                <a:gd name="T19" fmla="*/ 89 h 156"/>
                <a:gd name="T20" fmla="*/ 38 w 89"/>
                <a:gd name="T21" fmla="*/ 103 h 156"/>
                <a:gd name="T22" fmla="*/ 47 w 89"/>
                <a:gd name="T23" fmla="*/ 114 h 156"/>
                <a:gd name="T24" fmla="*/ 59 w 89"/>
                <a:gd name="T25" fmla="*/ 122 h 156"/>
                <a:gd name="T26" fmla="*/ 74 w 89"/>
                <a:gd name="T27" fmla="*/ 124 h 156"/>
                <a:gd name="T28" fmla="*/ 81 w 89"/>
                <a:gd name="T29" fmla="*/ 123 h 156"/>
                <a:gd name="T30" fmla="*/ 89 w 89"/>
                <a:gd name="T31" fmla="*/ 123 h 156"/>
                <a:gd name="T32" fmla="*/ 89 w 89"/>
                <a:gd name="T33" fmla="*/ 153 h 156"/>
                <a:gd name="T34" fmla="*/ 78 w 89"/>
                <a:gd name="T35" fmla="*/ 154 h 156"/>
                <a:gd name="T36" fmla="*/ 68 w 89"/>
                <a:gd name="T37" fmla="*/ 156 h 156"/>
                <a:gd name="T38" fmla="*/ 53 w 89"/>
                <a:gd name="T39" fmla="*/ 154 h 156"/>
                <a:gd name="T40" fmla="*/ 39 w 89"/>
                <a:gd name="T41" fmla="*/ 149 h 156"/>
                <a:gd name="T42" fmla="*/ 27 w 89"/>
                <a:gd name="T43" fmla="*/ 141 h 156"/>
                <a:gd name="T44" fmla="*/ 15 w 89"/>
                <a:gd name="T45" fmla="*/ 130 h 156"/>
                <a:gd name="T46" fmla="*/ 8 w 89"/>
                <a:gd name="T47" fmla="*/ 114 h 156"/>
                <a:gd name="T48" fmla="*/ 2 w 89"/>
                <a:gd name="T49" fmla="*/ 94 h 156"/>
                <a:gd name="T50" fmla="*/ 0 w 89"/>
                <a:gd name="T51" fmla="*/ 72 h 156"/>
                <a:gd name="T52" fmla="*/ 2 w 89"/>
                <a:gd name="T53" fmla="*/ 50 h 156"/>
                <a:gd name="T54" fmla="*/ 8 w 89"/>
                <a:gd name="T55" fmla="*/ 33 h 156"/>
                <a:gd name="T56" fmla="*/ 17 w 89"/>
                <a:gd name="T57" fmla="*/ 19 h 156"/>
                <a:gd name="T58" fmla="*/ 27 w 89"/>
                <a:gd name="T59" fmla="*/ 10 h 156"/>
                <a:gd name="T60" fmla="*/ 39 w 89"/>
                <a:gd name="T61" fmla="*/ 4 h 156"/>
                <a:gd name="T62" fmla="*/ 52 w 89"/>
                <a:gd name="T63" fmla="*/ 1 h 156"/>
                <a:gd name="T64" fmla="*/ 65 w 89"/>
                <a:gd name="T6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156">
                  <a:moveTo>
                    <a:pt x="65" y="0"/>
                  </a:moveTo>
                  <a:lnTo>
                    <a:pt x="78" y="0"/>
                  </a:lnTo>
                  <a:lnTo>
                    <a:pt x="89" y="2"/>
                  </a:lnTo>
                  <a:lnTo>
                    <a:pt x="89" y="34"/>
                  </a:lnTo>
                  <a:lnTo>
                    <a:pt x="66" y="31"/>
                  </a:lnTo>
                  <a:lnTo>
                    <a:pt x="52" y="34"/>
                  </a:lnTo>
                  <a:lnTo>
                    <a:pt x="40" y="42"/>
                  </a:lnTo>
                  <a:lnTo>
                    <a:pt x="34" y="53"/>
                  </a:lnTo>
                  <a:lnTo>
                    <a:pt x="31" y="72"/>
                  </a:lnTo>
                  <a:lnTo>
                    <a:pt x="32" y="89"/>
                  </a:lnTo>
                  <a:lnTo>
                    <a:pt x="38" y="103"/>
                  </a:lnTo>
                  <a:lnTo>
                    <a:pt x="47" y="114"/>
                  </a:lnTo>
                  <a:lnTo>
                    <a:pt x="59" y="122"/>
                  </a:lnTo>
                  <a:lnTo>
                    <a:pt x="74" y="124"/>
                  </a:lnTo>
                  <a:lnTo>
                    <a:pt x="81" y="123"/>
                  </a:lnTo>
                  <a:lnTo>
                    <a:pt x="89" y="123"/>
                  </a:lnTo>
                  <a:lnTo>
                    <a:pt x="89" y="153"/>
                  </a:lnTo>
                  <a:lnTo>
                    <a:pt x="78" y="154"/>
                  </a:lnTo>
                  <a:lnTo>
                    <a:pt x="68" y="156"/>
                  </a:lnTo>
                  <a:lnTo>
                    <a:pt x="53" y="154"/>
                  </a:lnTo>
                  <a:lnTo>
                    <a:pt x="39" y="149"/>
                  </a:lnTo>
                  <a:lnTo>
                    <a:pt x="27" y="141"/>
                  </a:lnTo>
                  <a:lnTo>
                    <a:pt x="15" y="130"/>
                  </a:lnTo>
                  <a:lnTo>
                    <a:pt x="8" y="114"/>
                  </a:lnTo>
                  <a:lnTo>
                    <a:pt x="2" y="94"/>
                  </a:lnTo>
                  <a:lnTo>
                    <a:pt x="0" y="72"/>
                  </a:lnTo>
                  <a:lnTo>
                    <a:pt x="2" y="50"/>
                  </a:lnTo>
                  <a:lnTo>
                    <a:pt x="8" y="33"/>
                  </a:lnTo>
                  <a:lnTo>
                    <a:pt x="17" y="19"/>
                  </a:lnTo>
                  <a:lnTo>
                    <a:pt x="27" y="10"/>
                  </a:lnTo>
                  <a:lnTo>
                    <a:pt x="39" y="4"/>
                  </a:lnTo>
                  <a:lnTo>
                    <a:pt x="52" y="1"/>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1" name="Freeform 34"/>
            <p:cNvSpPr>
              <a:spLocks noEditPoints="1"/>
            </p:cNvSpPr>
            <p:nvPr/>
          </p:nvSpPr>
          <p:spPr bwMode="auto">
            <a:xfrm>
              <a:off x="4364" y="1191"/>
              <a:ext cx="37" cy="52"/>
            </a:xfrm>
            <a:custGeom>
              <a:avLst/>
              <a:gdLst>
                <a:gd name="T0" fmla="*/ 66 w 110"/>
                <a:gd name="T1" fmla="*/ 76 h 156"/>
                <a:gd name="T2" fmla="*/ 52 w 110"/>
                <a:gd name="T3" fmla="*/ 78 h 156"/>
                <a:gd name="T4" fmla="*/ 41 w 110"/>
                <a:gd name="T5" fmla="*/ 84 h 156"/>
                <a:gd name="T6" fmla="*/ 35 w 110"/>
                <a:gd name="T7" fmla="*/ 94 h 156"/>
                <a:gd name="T8" fmla="*/ 32 w 110"/>
                <a:gd name="T9" fmla="*/ 106 h 156"/>
                <a:gd name="T10" fmla="*/ 32 w 110"/>
                <a:gd name="T11" fmla="*/ 111 h 156"/>
                <a:gd name="T12" fmla="*/ 35 w 110"/>
                <a:gd name="T13" fmla="*/ 116 h 156"/>
                <a:gd name="T14" fmla="*/ 38 w 110"/>
                <a:gd name="T15" fmla="*/ 120 h 156"/>
                <a:gd name="T16" fmla="*/ 44 w 110"/>
                <a:gd name="T17" fmla="*/ 123 h 156"/>
                <a:gd name="T18" fmla="*/ 50 w 110"/>
                <a:gd name="T19" fmla="*/ 124 h 156"/>
                <a:gd name="T20" fmla="*/ 59 w 110"/>
                <a:gd name="T21" fmla="*/ 122 h 156"/>
                <a:gd name="T22" fmla="*/ 69 w 110"/>
                <a:gd name="T23" fmla="*/ 115 h 156"/>
                <a:gd name="T24" fmla="*/ 74 w 110"/>
                <a:gd name="T25" fmla="*/ 105 h 156"/>
                <a:gd name="T26" fmla="*/ 78 w 110"/>
                <a:gd name="T27" fmla="*/ 94 h 156"/>
                <a:gd name="T28" fmla="*/ 78 w 110"/>
                <a:gd name="T29" fmla="*/ 82 h 156"/>
                <a:gd name="T30" fmla="*/ 78 w 110"/>
                <a:gd name="T31" fmla="*/ 77 h 156"/>
                <a:gd name="T32" fmla="*/ 74 w 110"/>
                <a:gd name="T33" fmla="*/ 77 h 156"/>
                <a:gd name="T34" fmla="*/ 70 w 110"/>
                <a:gd name="T35" fmla="*/ 76 h 156"/>
                <a:gd name="T36" fmla="*/ 66 w 110"/>
                <a:gd name="T37" fmla="*/ 76 h 156"/>
                <a:gd name="T38" fmla="*/ 53 w 110"/>
                <a:gd name="T39" fmla="*/ 0 h 156"/>
                <a:gd name="T40" fmla="*/ 70 w 110"/>
                <a:gd name="T41" fmla="*/ 1 h 156"/>
                <a:gd name="T42" fmla="*/ 84 w 110"/>
                <a:gd name="T43" fmla="*/ 5 h 156"/>
                <a:gd name="T44" fmla="*/ 93 w 110"/>
                <a:gd name="T45" fmla="*/ 13 h 156"/>
                <a:gd name="T46" fmla="*/ 100 w 110"/>
                <a:gd name="T47" fmla="*/ 22 h 156"/>
                <a:gd name="T48" fmla="*/ 104 w 110"/>
                <a:gd name="T49" fmla="*/ 33 h 156"/>
                <a:gd name="T50" fmla="*/ 107 w 110"/>
                <a:gd name="T51" fmla="*/ 44 h 156"/>
                <a:gd name="T52" fmla="*/ 107 w 110"/>
                <a:gd name="T53" fmla="*/ 57 h 156"/>
                <a:gd name="T54" fmla="*/ 107 w 110"/>
                <a:gd name="T55" fmla="*/ 71 h 156"/>
                <a:gd name="T56" fmla="*/ 107 w 110"/>
                <a:gd name="T57" fmla="*/ 101 h 156"/>
                <a:gd name="T58" fmla="*/ 108 w 110"/>
                <a:gd name="T59" fmla="*/ 127 h 156"/>
                <a:gd name="T60" fmla="*/ 110 w 110"/>
                <a:gd name="T61" fmla="*/ 150 h 156"/>
                <a:gd name="T62" fmla="*/ 82 w 110"/>
                <a:gd name="T63" fmla="*/ 150 h 156"/>
                <a:gd name="T64" fmla="*/ 80 w 110"/>
                <a:gd name="T65" fmla="*/ 139 h 156"/>
                <a:gd name="T66" fmla="*/ 80 w 110"/>
                <a:gd name="T67" fmla="*/ 126 h 156"/>
                <a:gd name="T68" fmla="*/ 80 w 110"/>
                <a:gd name="T69" fmla="*/ 126 h 156"/>
                <a:gd name="T70" fmla="*/ 75 w 110"/>
                <a:gd name="T71" fmla="*/ 133 h 156"/>
                <a:gd name="T72" fmla="*/ 69 w 110"/>
                <a:gd name="T73" fmla="*/ 141 h 156"/>
                <a:gd name="T74" fmla="*/ 61 w 110"/>
                <a:gd name="T75" fmla="*/ 149 h 156"/>
                <a:gd name="T76" fmla="*/ 52 w 110"/>
                <a:gd name="T77" fmla="*/ 154 h 156"/>
                <a:gd name="T78" fmla="*/ 38 w 110"/>
                <a:gd name="T79" fmla="*/ 156 h 156"/>
                <a:gd name="T80" fmla="*/ 24 w 110"/>
                <a:gd name="T81" fmla="*/ 152 h 156"/>
                <a:gd name="T82" fmla="*/ 11 w 110"/>
                <a:gd name="T83" fmla="*/ 143 h 156"/>
                <a:gd name="T84" fmla="*/ 3 w 110"/>
                <a:gd name="T85" fmla="*/ 128 h 156"/>
                <a:gd name="T86" fmla="*/ 0 w 110"/>
                <a:gd name="T87" fmla="*/ 110 h 156"/>
                <a:gd name="T88" fmla="*/ 3 w 110"/>
                <a:gd name="T89" fmla="*/ 89 h 156"/>
                <a:gd name="T90" fmla="*/ 12 w 110"/>
                <a:gd name="T91" fmla="*/ 73 h 156"/>
                <a:gd name="T92" fmla="*/ 27 w 110"/>
                <a:gd name="T93" fmla="*/ 61 h 156"/>
                <a:gd name="T94" fmla="*/ 44 w 110"/>
                <a:gd name="T95" fmla="*/ 53 h 156"/>
                <a:gd name="T96" fmla="*/ 66 w 110"/>
                <a:gd name="T97" fmla="*/ 51 h 156"/>
                <a:gd name="T98" fmla="*/ 78 w 110"/>
                <a:gd name="T99" fmla="*/ 52 h 156"/>
                <a:gd name="T100" fmla="*/ 76 w 110"/>
                <a:gd name="T101" fmla="*/ 42 h 156"/>
                <a:gd name="T102" fmla="*/ 71 w 110"/>
                <a:gd name="T103" fmla="*/ 34 h 156"/>
                <a:gd name="T104" fmla="*/ 62 w 110"/>
                <a:gd name="T105" fmla="*/ 29 h 156"/>
                <a:gd name="T106" fmla="*/ 48 w 110"/>
                <a:gd name="T107" fmla="*/ 27 h 156"/>
                <a:gd name="T108" fmla="*/ 35 w 110"/>
                <a:gd name="T109" fmla="*/ 29 h 156"/>
                <a:gd name="T110" fmla="*/ 24 w 110"/>
                <a:gd name="T111" fmla="*/ 30 h 156"/>
                <a:gd name="T112" fmla="*/ 16 w 110"/>
                <a:gd name="T113" fmla="*/ 33 h 156"/>
                <a:gd name="T114" fmla="*/ 16 w 110"/>
                <a:gd name="T115" fmla="*/ 5 h 156"/>
                <a:gd name="T116" fmla="*/ 24 w 110"/>
                <a:gd name="T117" fmla="*/ 2 h 156"/>
                <a:gd name="T118" fmla="*/ 37 w 110"/>
                <a:gd name="T119" fmla="*/ 1 h 156"/>
                <a:gd name="T120" fmla="*/ 53 w 110"/>
                <a:gd name="T1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56">
                  <a:moveTo>
                    <a:pt x="66" y="76"/>
                  </a:moveTo>
                  <a:lnTo>
                    <a:pt x="52" y="78"/>
                  </a:lnTo>
                  <a:lnTo>
                    <a:pt x="41" y="84"/>
                  </a:lnTo>
                  <a:lnTo>
                    <a:pt x="35" y="94"/>
                  </a:lnTo>
                  <a:lnTo>
                    <a:pt x="32" y="106"/>
                  </a:lnTo>
                  <a:lnTo>
                    <a:pt x="32" y="111"/>
                  </a:lnTo>
                  <a:lnTo>
                    <a:pt x="35" y="116"/>
                  </a:lnTo>
                  <a:lnTo>
                    <a:pt x="38" y="120"/>
                  </a:lnTo>
                  <a:lnTo>
                    <a:pt x="44" y="123"/>
                  </a:lnTo>
                  <a:lnTo>
                    <a:pt x="50" y="124"/>
                  </a:lnTo>
                  <a:lnTo>
                    <a:pt x="59" y="122"/>
                  </a:lnTo>
                  <a:lnTo>
                    <a:pt x="69" y="115"/>
                  </a:lnTo>
                  <a:lnTo>
                    <a:pt x="74" y="105"/>
                  </a:lnTo>
                  <a:lnTo>
                    <a:pt x="78" y="94"/>
                  </a:lnTo>
                  <a:lnTo>
                    <a:pt x="78" y="82"/>
                  </a:lnTo>
                  <a:lnTo>
                    <a:pt x="78" y="77"/>
                  </a:lnTo>
                  <a:lnTo>
                    <a:pt x="74" y="77"/>
                  </a:lnTo>
                  <a:lnTo>
                    <a:pt x="70" y="76"/>
                  </a:lnTo>
                  <a:lnTo>
                    <a:pt x="66" y="76"/>
                  </a:lnTo>
                  <a:close/>
                  <a:moveTo>
                    <a:pt x="53" y="0"/>
                  </a:moveTo>
                  <a:lnTo>
                    <a:pt x="70" y="1"/>
                  </a:lnTo>
                  <a:lnTo>
                    <a:pt x="84" y="5"/>
                  </a:lnTo>
                  <a:lnTo>
                    <a:pt x="93" y="13"/>
                  </a:lnTo>
                  <a:lnTo>
                    <a:pt x="100" y="22"/>
                  </a:lnTo>
                  <a:lnTo>
                    <a:pt x="104" y="33"/>
                  </a:lnTo>
                  <a:lnTo>
                    <a:pt x="107" y="44"/>
                  </a:lnTo>
                  <a:lnTo>
                    <a:pt x="107" y="57"/>
                  </a:lnTo>
                  <a:lnTo>
                    <a:pt x="107" y="71"/>
                  </a:lnTo>
                  <a:lnTo>
                    <a:pt x="107" y="101"/>
                  </a:lnTo>
                  <a:lnTo>
                    <a:pt x="108" y="127"/>
                  </a:lnTo>
                  <a:lnTo>
                    <a:pt x="110" y="150"/>
                  </a:lnTo>
                  <a:lnTo>
                    <a:pt x="82" y="150"/>
                  </a:lnTo>
                  <a:lnTo>
                    <a:pt x="80" y="139"/>
                  </a:lnTo>
                  <a:lnTo>
                    <a:pt x="80" y="126"/>
                  </a:lnTo>
                  <a:lnTo>
                    <a:pt x="80" y="126"/>
                  </a:lnTo>
                  <a:lnTo>
                    <a:pt x="75" y="133"/>
                  </a:lnTo>
                  <a:lnTo>
                    <a:pt x="69" y="141"/>
                  </a:lnTo>
                  <a:lnTo>
                    <a:pt x="61" y="149"/>
                  </a:lnTo>
                  <a:lnTo>
                    <a:pt x="52" y="154"/>
                  </a:lnTo>
                  <a:lnTo>
                    <a:pt x="38" y="156"/>
                  </a:lnTo>
                  <a:lnTo>
                    <a:pt x="24" y="152"/>
                  </a:lnTo>
                  <a:lnTo>
                    <a:pt x="11" y="143"/>
                  </a:lnTo>
                  <a:lnTo>
                    <a:pt x="3" y="128"/>
                  </a:lnTo>
                  <a:lnTo>
                    <a:pt x="0" y="110"/>
                  </a:lnTo>
                  <a:lnTo>
                    <a:pt x="3" y="89"/>
                  </a:lnTo>
                  <a:lnTo>
                    <a:pt x="12" y="73"/>
                  </a:lnTo>
                  <a:lnTo>
                    <a:pt x="27" y="61"/>
                  </a:lnTo>
                  <a:lnTo>
                    <a:pt x="44" y="53"/>
                  </a:lnTo>
                  <a:lnTo>
                    <a:pt x="66" y="51"/>
                  </a:lnTo>
                  <a:lnTo>
                    <a:pt x="78" y="52"/>
                  </a:lnTo>
                  <a:lnTo>
                    <a:pt x="76" y="42"/>
                  </a:lnTo>
                  <a:lnTo>
                    <a:pt x="71" y="34"/>
                  </a:lnTo>
                  <a:lnTo>
                    <a:pt x="62" y="29"/>
                  </a:lnTo>
                  <a:lnTo>
                    <a:pt x="48" y="27"/>
                  </a:lnTo>
                  <a:lnTo>
                    <a:pt x="35" y="29"/>
                  </a:lnTo>
                  <a:lnTo>
                    <a:pt x="24" y="30"/>
                  </a:lnTo>
                  <a:lnTo>
                    <a:pt x="16" y="33"/>
                  </a:lnTo>
                  <a:lnTo>
                    <a:pt x="16" y="5"/>
                  </a:lnTo>
                  <a:lnTo>
                    <a:pt x="24" y="2"/>
                  </a:lnTo>
                  <a:lnTo>
                    <a:pt x="37" y="1"/>
                  </a:lnTo>
                  <a:lnTo>
                    <a:pt x="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2" name="Freeform 35"/>
            <p:cNvSpPr>
              <a:spLocks/>
            </p:cNvSpPr>
            <p:nvPr/>
          </p:nvSpPr>
          <p:spPr bwMode="auto">
            <a:xfrm>
              <a:off x="4408" y="1191"/>
              <a:ext cx="24" cy="50"/>
            </a:xfrm>
            <a:custGeom>
              <a:avLst/>
              <a:gdLst>
                <a:gd name="T0" fmla="*/ 67 w 73"/>
                <a:gd name="T1" fmla="*/ 0 h 150"/>
                <a:gd name="T2" fmla="*/ 72 w 73"/>
                <a:gd name="T3" fmla="*/ 0 h 150"/>
                <a:gd name="T4" fmla="*/ 73 w 73"/>
                <a:gd name="T5" fmla="*/ 33 h 150"/>
                <a:gd name="T6" fmla="*/ 68 w 73"/>
                <a:gd name="T7" fmla="*/ 31 h 150"/>
                <a:gd name="T8" fmla="*/ 64 w 73"/>
                <a:gd name="T9" fmla="*/ 31 h 150"/>
                <a:gd name="T10" fmla="*/ 52 w 73"/>
                <a:gd name="T11" fmla="*/ 33 h 150"/>
                <a:gd name="T12" fmla="*/ 46 w 73"/>
                <a:gd name="T13" fmla="*/ 38 h 150"/>
                <a:gd name="T14" fmla="*/ 41 w 73"/>
                <a:gd name="T15" fmla="*/ 46 h 150"/>
                <a:gd name="T16" fmla="*/ 39 w 73"/>
                <a:gd name="T17" fmla="*/ 56 h 150"/>
                <a:gd name="T18" fmla="*/ 38 w 73"/>
                <a:gd name="T19" fmla="*/ 69 h 150"/>
                <a:gd name="T20" fmla="*/ 38 w 73"/>
                <a:gd name="T21" fmla="*/ 84 h 150"/>
                <a:gd name="T22" fmla="*/ 38 w 73"/>
                <a:gd name="T23" fmla="*/ 102 h 150"/>
                <a:gd name="T24" fmla="*/ 38 w 73"/>
                <a:gd name="T25" fmla="*/ 116 h 150"/>
                <a:gd name="T26" fmla="*/ 38 w 73"/>
                <a:gd name="T27" fmla="*/ 133 h 150"/>
                <a:gd name="T28" fmla="*/ 39 w 73"/>
                <a:gd name="T29" fmla="*/ 150 h 150"/>
                <a:gd name="T30" fmla="*/ 5 w 73"/>
                <a:gd name="T31" fmla="*/ 150 h 150"/>
                <a:gd name="T32" fmla="*/ 7 w 73"/>
                <a:gd name="T33" fmla="*/ 102 h 150"/>
                <a:gd name="T34" fmla="*/ 7 w 73"/>
                <a:gd name="T35" fmla="*/ 67 h 150"/>
                <a:gd name="T36" fmla="*/ 5 w 73"/>
                <a:gd name="T37" fmla="*/ 36 h 150"/>
                <a:gd name="T38" fmla="*/ 0 w 73"/>
                <a:gd name="T39" fmla="*/ 6 h 150"/>
                <a:gd name="T40" fmla="*/ 30 w 73"/>
                <a:gd name="T41" fmla="*/ 2 h 150"/>
                <a:gd name="T42" fmla="*/ 34 w 73"/>
                <a:gd name="T43" fmla="*/ 25 h 150"/>
                <a:gd name="T44" fmla="*/ 34 w 73"/>
                <a:gd name="T45" fmla="*/ 25 h 150"/>
                <a:gd name="T46" fmla="*/ 42 w 73"/>
                <a:gd name="T47" fmla="*/ 13 h 150"/>
                <a:gd name="T48" fmla="*/ 54 w 73"/>
                <a:gd name="T49" fmla="*/ 2 h 150"/>
                <a:gd name="T50" fmla="*/ 67 w 73"/>
                <a:gd name="T5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50">
                  <a:moveTo>
                    <a:pt x="67" y="0"/>
                  </a:moveTo>
                  <a:lnTo>
                    <a:pt x="72" y="0"/>
                  </a:lnTo>
                  <a:lnTo>
                    <a:pt x="73" y="33"/>
                  </a:lnTo>
                  <a:lnTo>
                    <a:pt x="68" y="31"/>
                  </a:lnTo>
                  <a:lnTo>
                    <a:pt x="64" y="31"/>
                  </a:lnTo>
                  <a:lnTo>
                    <a:pt x="52" y="33"/>
                  </a:lnTo>
                  <a:lnTo>
                    <a:pt x="46" y="38"/>
                  </a:lnTo>
                  <a:lnTo>
                    <a:pt x="41" y="46"/>
                  </a:lnTo>
                  <a:lnTo>
                    <a:pt x="39" y="56"/>
                  </a:lnTo>
                  <a:lnTo>
                    <a:pt x="38" y="69"/>
                  </a:lnTo>
                  <a:lnTo>
                    <a:pt x="38" y="84"/>
                  </a:lnTo>
                  <a:lnTo>
                    <a:pt x="38" y="102"/>
                  </a:lnTo>
                  <a:lnTo>
                    <a:pt x="38" y="116"/>
                  </a:lnTo>
                  <a:lnTo>
                    <a:pt x="38" y="133"/>
                  </a:lnTo>
                  <a:lnTo>
                    <a:pt x="39" y="150"/>
                  </a:lnTo>
                  <a:lnTo>
                    <a:pt x="5" y="150"/>
                  </a:lnTo>
                  <a:lnTo>
                    <a:pt x="7" y="102"/>
                  </a:lnTo>
                  <a:lnTo>
                    <a:pt x="7" y="67"/>
                  </a:lnTo>
                  <a:lnTo>
                    <a:pt x="5" y="36"/>
                  </a:lnTo>
                  <a:lnTo>
                    <a:pt x="0" y="6"/>
                  </a:lnTo>
                  <a:lnTo>
                    <a:pt x="30" y="2"/>
                  </a:lnTo>
                  <a:lnTo>
                    <a:pt x="34" y="25"/>
                  </a:lnTo>
                  <a:lnTo>
                    <a:pt x="34" y="25"/>
                  </a:lnTo>
                  <a:lnTo>
                    <a:pt x="42" y="13"/>
                  </a:lnTo>
                  <a:lnTo>
                    <a:pt x="54" y="2"/>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3" name="Freeform 36"/>
            <p:cNvSpPr>
              <a:spLocks noEditPoints="1"/>
            </p:cNvSpPr>
            <p:nvPr/>
          </p:nvSpPr>
          <p:spPr bwMode="auto">
            <a:xfrm>
              <a:off x="4434" y="1191"/>
              <a:ext cx="37" cy="52"/>
            </a:xfrm>
            <a:custGeom>
              <a:avLst/>
              <a:gdLst>
                <a:gd name="T0" fmla="*/ 59 w 112"/>
                <a:gd name="T1" fmla="*/ 31 h 156"/>
                <a:gd name="T2" fmla="*/ 48 w 112"/>
                <a:gd name="T3" fmla="*/ 33 h 156"/>
                <a:gd name="T4" fmla="*/ 40 w 112"/>
                <a:gd name="T5" fmla="*/ 38 h 156"/>
                <a:gd name="T6" fmla="*/ 35 w 112"/>
                <a:gd name="T7" fmla="*/ 44 h 156"/>
                <a:gd name="T8" fmla="*/ 32 w 112"/>
                <a:gd name="T9" fmla="*/ 52 h 156"/>
                <a:gd name="T10" fmla="*/ 31 w 112"/>
                <a:gd name="T11" fmla="*/ 60 h 156"/>
                <a:gd name="T12" fmla="*/ 82 w 112"/>
                <a:gd name="T13" fmla="*/ 60 h 156"/>
                <a:gd name="T14" fmla="*/ 79 w 112"/>
                <a:gd name="T15" fmla="*/ 50 h 156"/>
                <a:gd name="T16" fmla="*/ 76 w 112"/>
                <a:gd name="T17" fmla="*/ 40 h 156"/>
                <a:gd name="T18" fmla="*/ 68 w 112"/>
                <a:gd name="T19" fmla="*/ 34 h 156"/>
                <a:gd name="T20" fmla="*/ 59 w 112"/>
                <a:gd name="T21" fmla="*/ 31 h 156"/>
                <a:gd name="T22" fmla="*/ 57 w 112"/>
                <a:gd name="T23" fmla="*/ 0 h 156"/>
                <a:gd name="T24" fmla="*/ 74 w 112"/>
                <a:gd name="T25" fmla="*/ 2 h 156"/>
                <a:gd name="T26" fmla="*/ 87 w 112"/>
                <a:gd name="T27" fmla="*/ 9 h 156"/>
                <a:gd name="T28" fmla="*/ 96 w 112"/>
                <a:gd name="T29" fmla="*/ 18 h 156"/>
                <a:gd name="T30" fmla="*/ 104 w 112"/>
                <a:gd name="T31" fmla="*/ 31 h 156"/>
                <a:gd name="T32" fmla="*/ 110 w 112"/>
                <a:gd name="T33" fmla="*/ 44 h 156"/>
                <a:gd name="T34" fmla="*/ 112 w 112"/>
                <a:gd name="T35" fmla="*/ 60 h 156"/>
                <a:gd name="T36" fmla="*/ 112 w 112"/>
                <a:gd name="T37" fmla="*/ 74 h 156"/>
                <a:gd name="T38" fmla="*/ 112 w 112"/>
                <a:gd name="T39" fmla="*/ 80 h 156"/>
                <a:gd name="T40" fmla="*/ 112 w 112"/>
                <a:gd name="T41" fmla="*/ 84 h 156"/>
                <a:gd name="T42" fmla="*/ 31 w 112"/>
                <a:gd name="T43" fmla="*/ 84 h 156"/>
                <a:gd name="T44" fmla="*/ 32 w 112"/>
                <a:gd name="T45" fmla="*/ 91 h 156"/>
                <a:gd name="T46" fmla="*/ 35 w 112"/>
                <a:gd name="T47" fmla="*/ 101 h 156"/>
                <a:gd name="T48" fmla="*/ 40 w 112"/>
                <a:gd name="T49" fmla="*/ 109 h 156"/>
                <a:gd name="T50" fmla="*/ 48 w 112"/>
                <a:gd name="T51" fmla="*/ 116 h 156"/>
                <a:gd name="T52" fmla="*/ 60 w 112"/>
                <a:gd name="T53" fmla="*/ 122 h 156"/>
                <a:gd name="T54" fmla="*/ 76 w 112"/>
                <a:gd name="T55" fmla="*/ 124 h 156"/>
                <a:gd name="T56" fmla="*/ 89 w 112"/>
                <a:gd name="T57" fmla="*/ 123 h 156"/>
                <a:gd name="T58" fmla="*/ 102 w 112"/>
                <a:gd name="T59" fmla="*/ 119 h 156"/>
                <a:gd name="T60" fmla="*/ 102 w 112"/>
                <a:gd name="T61" fmla="*/ 150 h 156"/>
                <a:gd name="T62" fmla="*/ 86 w 112"/>
                <a:gd name="T63" fmla="*/ 154 h 156"/>
                <a:gd name="T64" fmla="*/ 72 w 112"/>
                <a:gd name="T65" fmla="*/ 156 h 156"/>
                <a:gd name="T66" fmla="*/ 51 w 112"/>
                <a:gd name="T67" fmla="*/ 153 h 156"/>
                <a:gd name="T68" fmla="*/ 34 w 112"/>
                <a:gd name="T69" fmla="*/ 144 h 156"/>
                <a:gd name="T70" fmla="*/ 19 w 112"/>
                <a:gd name="T71" fmla="*/ 131 h 156"/>
                <a:gd name="T72" fmla="*/ 9 w 112"/>
                <a:gd name="T73" fmla="*/ 112 h 156"/>
                <a:gd name="T74" fmla="*/ 2 w 112"/>
                <a:gd name="T75" fmla="*/ 91 h 156"/>
                <a:gd name="T76" fmla="*/ 0 w 112"/>
                <a:gd name="T77" fmla="*/ 68 h 156"/>
                <a:gd name="T78" fmla="*/ 2 w 112"/>
                <a:gd name="T79" fmla="*/ 46 h 156"/>
                <a:gd name="T80" fmla="*/ 10 w 112"/>
                <a:gd name="T81" fmla="*/ 26 h 156"/>
                <a:gd name="T82" fmla="*/ 23 w 112"/>
                <a:gd name="T83" fmla="*/ 12 h 156"/>
                <a:gd name="T84" fmla="*/ 39 w 112"/>
                <a:gd name="T85" fmla="*/ 2 h 156"/>
                <a:gd name="T86" fmla="*/ 57 w 112"/>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56">
                  <a:moveTo>
                    <a:pt x="59" y="31"/>
                  </a:moveTo>
                  <a:lnTo>
                    <a:pt x="48" y="33"/>
                  </a:lnTo>
                  <a:lnTo>
                    <a:pt x="40" y="38"/>
                  </a:lnTo>
                  <a:lnTo>
                    <a:pt x="35" y="44"/>
                  </a:lnTo>
                  <a:lnTo>
                    <a:pt x="32" y="52"/>
                  </a:lnTo>
                  <a:lnTo>
                    <a:pt x="31" y="60"/>
                  </a:lnTo>
                  <a:lnTo>
                    <a:pt x="82" y="60"/>
                  </a:lnTo>
                  <a:lnTo>
                    <a:pt x="79" y="50"/>
                  </a:lnTo>
                  <a:lnTo>
                    <a:pt x="76" y="40"/>
                  </a:lnTo>
                  <a:lnTo>
                    <a:pt x="68" y="34"/>
                  </a:lnTo>
                  <a:lnTo>
                    <a:pt x="59" y="31"/>
                  </a:lnTo>
                  <a:close/>
                  <a:moveTo>
                    <a:pt x="57" y="0"/>
                  </a:moveTo>
                  <a:lnTo>
                    <a:pt x="74" y="2"/>
                  </a:lnTo>
                  <a:lnTo>
                    <a:pt x="87" y="9"/>
                  </a:lnTo>
                  <a:lnTo>
                    <a:pt x="96" y="18"/>
                  </a:lnTo>
                  <a:lnTo>
                    <a:pt x="104" y="31"/>
                  </a:lnTo>
                  <a:lnTo>
                    <a:pt x="110" y="44"/>
                  </a:lnTo>
                  <a:lnTo>
                    <a:pt x="112" y="60"/>
                  </a:lnTo>
                  <a:lnTo>
                    <a:pt x="112" y="74"/>
                  </a:lnTo>
                  <a:lnTo>
                    <a:pt x="112" y="80"/>
                  </a:lnTo>
                  <a:lnTo>
                    <a:pt x="112" y="84"/>
                  </a:lnTo>
                  <a:lnTo>
                    <a:pt x="31" y="84"/>
                  </a:lnTo>
                  <a:lnTo>
                    <a:pt x="32" y="91"/>
                  </a:lnTo>
                  <a:lnTo>
                    <a:pt x="35" y="101"/>
                  </a:lnTo>
                  <a:lnTo>
                    <a:pt x="40" y="109"/>
                  </a:lnTo>
                  <a:lnTo>
                    <a:pt x="48" y="116"/>
                  </a:lnTo>
                  <a:lnTo>
                    <a:pt x="60" y="122"/>
                  </a:lnTo>
                  <a:lnTo>
                    <a:pt x="76" y="124"/>
                  </a:lnTo>
                  <a:lnTo>
                    <a:pt x="89" y="123"/>
                  </a:lnTo>
                  <a:lnTo>
                    <a:pt x="102" y="119"/>
                  </a:lnTo>
                  <a:lnTo>
                    <a:pt x="102" y="150"/>
                  </a:lnTo>
                  <a:lnTo>
                    <a:pt x="86" y="154"/>
                  </a:lnTo>
                  <a:lnTo>
                    <a:pt x="72" y="156"/>
                  </a:lnTo>
                  <a:lnTo>
                    <a:pt x="51" y="153"/>
                  </a:lnTo>
                  <a:lnTo>
                    <a:pt x="34" y="144"/>
                  </a:lnTo>
                  <a:lnTo>
                    <a:pt x="19" y="131"/>
                  </a:lnTo>
                  <a:lnTo>
                    <a:pt x="9" y="112"/>
                  </a:lnTo>
                  <a:lnTo>
                    <a:pt x="2" y="91"/>
                  </a:lnTo>
                  <a:lnTo>
                    <a:pt x="0" y="68"/>
                  </a:lnTo>
                  <a:lnTo>
                    <a:pt x="2" y="46"/>
                  </a:lnTo>
                  <a:lnTo>
                    <a:pt x="10" y="26"/>
                  </a:lnTo>
                  <a:lnTo>
                    <a:pt x="23" y="12"/>
                  </a:lnTo>
                  <a:lnTo>
                    <a:pt x="39" y="2"/>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4" name="Freeform 37"/>
            <p:cNvSpPr>
              <a:spLocks noEditPoints="1"/>
            </p:cNvSpPr>
            <p:nvPr/>
          </p:nvSpPr>
          <p:spPr bwMode="auto">
            <a:xfrm>
              <a:off x="4507" y="1172"/>
              <a:ext cx="45" cy="69"/>
            </a:xfrm>
            <a:custGeom>
              <a:avLst/>
              <a:gdLst>
                <a:gd name="T0" fmla="*/ 58 w 135"/>
                <a:gd name="T1" fmla="*/ 33 h 208"/>
                <a:gd name="T2" fmla="*/ 51 w 135"/>
                <a:gd name="T3" fmla="*/ 33 h 208"/>
                <a:gd name="T4" fmla="*/ 45 w 135"/>
                <a:gd name="T5" fmla="*/ 33 h 208"/>
                <a:gd name="T6" fmla="*/ 40 w 135"/>
                <a:gd name="T7" fmla="*/ 34 h 208"/>
                <a:gd name="T8" fmla="*/ 40 w 135"/>
                <a:gd name="T9" fmla="*/ 93 h 208"/>
                <a:gd name="T10" fmla="*/ 43 w 135"/>
                <a:gd name="T11" fmla="*/ 93 h 208"/>
                <a:gd name="T12" fmla="*/ 46 w 135"/>
                <a:gd name="T13" fmla="*/ 93 h 208"/>
                <a:gd name="T14" fmla="*/ 62 w 135"/>
                <a:gd name="T15" fmla="*/ 91 h 208"/>
                <a:gd name="T16" fmla="*/ 74 w 135"/>
                <a:gd name="T17" fmla="*/ 84 h 208"/>
                <a:gd name="T18" fmla="*/ 81 w 135"/>
                <a:gd name="T19" fmla="*/ 73 h 208"/>
                <a:gd name="T20" fmla="*/ 84 w 135"/>
                <a:gd name="T21" fmla="*/ 60 h 208"/>
                <a:gd name="T22" fmla="*/ 83 w 135"/>
                <a:gd name="T23" fmla="*/ 49 h 208"/>
                <a:gd name="T24" fmla="*/ 76 w 135"/>
                <a:gd name="T25" fmla="*/ 39 h 208"/>
                <a:gd name="T26" fmla="*/ 68 w 135"/>
                <a:gd name="T27" fmla="*/ 34 h 208"/>
                <a:gd name="T28" fmla="*/ 58 w 135"/>
                <a:gd name="T29" fmla="*/ 33 h 208"/>
                <a:gd name="T30" fmla="*/ 62 w 135"/>
                <a:gd name="T31" fmla="*/ 0 h 208"/>
                <a:gd name="T32" fmla="*/ 81 w 135"/>
                <a:gd name="T33" fmla="*/ 3 h 208"/>
                <a:gd name="T34" fmla="*/ 97 w 135"/>
                <a:gd name="T35" fmla="*/ 11 h 208"/>
                <a:gd name="T36" fmla="*/ 109 w 135"/>
                <a:gd name="T37" fmla="*/ 22 h 208"/>
                <a:gd name="T38" fmla="*/ 115 w 135"/>
                <a:gd name="T39" fmla="*/ 39 h 208"/>
                <a:gd name="T40" fmla="*/ 118 w 135"/>
                <a:gd name="T41" fmla="*/ 60 h 208"/>
                <a:gd name="T42" fmla="*/ 117 w 135"/>
                <a:gd name="T43" fmla="*/ 76 h 208"/>
                <a:gd name="T44" fmla="*/ 112 w 135"/>
                <a:gd name="T45" fmla="*/ 89 h 208"/>
                <a:gd name="T46" fmla="*/ 105 w 135"/>
                <a:gd name="T47" fmla="*/ 100 h 208"/>
                <a:gd name="T48" fmla="*/ 96 w 135"/>
                <a:gd name="T49" fmla="*/ 106 h 208"/>
                <a:gd name="T50" fmla="*/ 88 w 135"/>
                <a:gd name="T51" fmla="*/ 111 h 208"/>
                <a:gd name="T52" fmla="*/ 81 w 135"/>
                <a:gd name="T53" fmla="*/ 115 h 208"/>
                <a:gd name="T54" fmla="*/ 93 w 135"/>
                <a:gd name="T55" fmla="*/ 139 h 208"/>
                <a:gd name="T56" fmla="*/ 102 w 135"/>
                <a:gd name="T57" fmla="*/ 159 h 208"/>
                <a:gd name="T58" fmla="*/ 112 w 135"/>
                <a:gd name="T59" fmla="*/ 176 h 208"/>
                <a:gd name="T60" fmla="*/ 122 w 135"/>
                <a:gd name="T61" fmla="*/ 191 h 208"/>
                <a:gd name="T62" fmla="*/ 135 w 135"/>
                <a:gd name="T63" fmla="*/ 208 h 208"/>
                <a:gd name="T64" fmla="*/ 92 w 135"/>
                <a:gd name="T65" fmla="*/ 208 h 208"/>
                <a:gd name="T66" fmla="*/ 76 w 135"/>
                <a:gd name="T67" fmla="*/ 182 h 208"/>
                <a:gd name="T68" fmla="*/ 62 w 135"/>
                <a:gd name="T69" fmla="*/ 152 h 208"/>
                <a:gd name="T70" fmla="*/ 47 w 135"/>
                <a:gd name="T71" fmla="*/ 121 h 208"/>
                <a:gd name="T72" fmla="*/ 40 w 135"/>
                <a:gd name="T73" fmla="*/ 122 h 208"/>
                <a:gd name="T74" fmla="*/ 40 w 135"/>
                <a:gd name="T75" fmla="*/ 156 h 208"/>
                <a:gd name="T76" fmla="*/ 40 w 135"/>
                <a:gd name="T77" fmla="*/ 173 h 208"/>
                <a:gd name="T78" fmla="*/ 40 w 135"/>
                <a:gd name="T79" fmla="*/ 191 h 208"/>
                <a:gd name="T80" fmla="*/ 41 w 135"/>
                <a:gd name="T81" fmla="*/ 208 h 208"/>
                <a:gd name="T82" fmla="*/ 3 w 135"/>
                <a:gd name="T83" fmla="*/ 208 h 208"/>
                <a:gd name="T84" fmla="*/ 4 w 135"/>
                <a:gd name="T85" fmla="*/ 193 h 208"/>
                <a:gd name="T86" fmla="*/ 4 w 135"/>
                <a:gd name="T87" fmla="*/ 176 h 208"/>
                <a:gd name="T88" fmla="*/ 4 w 135"/>
                <a:gd name="T89" fmla="*/ 156 h 208"/>
                <a:gd name="T90" fmla="*/ 4 w 135"/>
                <a:gd name="T91" fmla="*/ 62 h 208"/>
                <a:gd name="T92" fmla="*/ 3 w 135"/>
                <a:gd name="T93" fmla="*/ 30 h 208"/>
                <a:gd name="T94" fmla="*/ 0 w 135"/>
                <a:gd name="T95" fmla="*/ 4 h 208"/>
                <a:gd name="T96" fmla="*/ 13 w 135"/>
                <a:gd name="T97" fmla="*/ 4 h 208"/>
                <a:gd name="T98" fmla="*/ 38 w 135"/>
                <a:gd name="T99" fmla="*/ 3 h 208"/>
                <a:gd name="T100" fmla="*/ 62 w 135"/>
                <a:gd name="T10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208">
                  <a:moveTo>
                    <a:pt x="58" y="33"/>
                  </a:moveTo>
                  <a:lnTo>
                    <a:pt x="51" y="33"/>
                  </a:lnTo>
                  <a:lnTo>
                    <a:pt x="45" y="33"/>
                  </a:lnTo>
                  <a:lnTo>
                    <a:pt x="40" y="34"/>
                  </a:lnTo>
                  <a:lnTo>
                    <a:pt x="40" y="93"/>
                  </a:lnTo>
                  <a:lnTo>
                    <a:pt x="43" y="93"/>
                  </a:lnTo>
                  <a:lnTo>
                    <a:pt x="46" y="93"/>
                  </a:lnTo>
                  <a:lnTo>
                    <a:pt x="62" y="91"/>
                  </a:lnTo>
                  <a:lnTo>
                    <a:pt x="74" y="84"/>
                  </a:lnTo>
                  <a:lnTo>
                    <a:pt x="81" y="73"/>
                  </a:lnTo>
                  <a:lnTo>
                    <a:pt x="84" y="60"/>
                  </a:lnTo>
                  <a:lnTo>
                    <a:pt x="83" y="49"/>
                  </a:lnTo>
                  <a:lnTo>
                    <a:pt x="76" y="39"/>
                  </a:lnTo>
                  <a:lnTo>
                    <a:pt x="68" y="34"/>
                  </a:lnTo>
                  <a:lnTo>
                    <a:pt x="58" y="33"/>
                  </a:lnTo>
                  <a:close/>
                  <a:moveTo>
                    <a:pt x="62" y="0"/>
                  </a:moveTo>
                  <a:lnTo>
                    <a:pt x="81" y="3"/>
                  </a:lnTo>
                  <a:lnTo>
                    <a:pt x="97" y="11"/>
                  </a:lnTo>
                  <a:lnTo>
                    <a:pt x="109" y="22"/>
                  </a:lnTo>
                  <a:lnTo>
                    <a:pt x="115" y="39"/>
                  </a:lnTo>
                  <a:lnTo>
                    <a:pt x="118" y="60"/>
                  </a:lnTo>
                  <a:lnTo>
                    <a:pt x="117" y="76"/>
                  </a:lnTo>
                  <a:lnTo>
                    <a:pt x="112" y="89"/>
                  </a:lnTo>
                  <a:lnTo>
                    <a:pt x="105" y="100"/>
                  </a:lnTo>
                  <a:lnTo>
                    <a:pt x="96" y="106"/>
                  </a:lnTo>
                  <a:lnTo>
                    <a:pt x="88" y="111"/>
                  </a:lnTo>
                  <a:lnTo>
                    <a:pt x="81" y="115"/>
                  </a:lnTo>
                  <a:lnTo>
                    <a:pt x="93" y="139"/>
                  </a:lnTo>
                  <a:lnTo>
                    <a:pt x="102" y="159"/>
                  </a:lnTo>
                  <a:lnTo>
                    <a:pt x="112" y="176"/>
                  </a:lnTo>
                  <a:lnTo>
                    <a:pt x="122" y="191"/>
                  </a:lnTo>
                  <a:lnTo>
                    <a:pt x="135" y="208"/>
                  </a:lnTo>
                  <a:lnTo>
                    <a:pt x="92" y="208"/>
                  </a:lnTo>
                  <a:lnTo>
                    <a:pt x="76" y="182"/>
                  </a:lnTo>
                  <a:lnTo>
                    <a:pt x="62" y="152"/>
                  </a:lnTo>
                  <a:lnTo>
                    <a:pt x="47" y="121"/>
                  </a:lnTo>
                  <a:lnTo>
                    <a:pt x="40" y="122"/>
                  </a:lnTo>
                  <a:lnTo>
                    <a:pt x="40" y="156"/>
                  </a:lnTo>
                  <a:lnTo>
                    <a:pt x="40" y="173"/>
                  </a:lnTo>
                  <a:lnTo>
                    <a:pt x="40" y="191"/>
                  </a:lnTo>
                  <a:lnTo>
                    <a:pt x="41" y="208"/>
                  </a:lnTo>
                  <a:lnTo>
                    <a:pt x="3" y="208"/>
                  </a:lnTo>
                  <a:lnTo>
                    <a:pt x="4" y="193"/>
                  </a:lnTo>
                  <a:lnTo>
                    <a:pt x="4" y="176"/>
                  </a:lnTo>
                  <a:lnTo>
                    <a:pt x="4" y="156"/>
                  </a:lnTo>
                  <a:lnTo>
                    <a:pt x="4" y="62"/>
                  </a:lnTo>
                  <a:lnTo>
                    <a:pt x="3" y="30"/>
                  </a:lnTo>
                  <a:lnTo>
                    <a:pt x="0" y="4"/>
                  </a:lnTo>
                  <a:lnTo>
                    <a:pt x="13" y="4"/>
                  </a:lnTo>
                  <a:lnTo>
                    <a:pt x="38" y="3"/>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5" name="Freeform 38"/>
            <p:cNvSpPr>
              <a:spLocks noEditPoints="1"/>
            </p:cNvSpPr>
            <p:nvPr/>
          </p:nvSpPr>
          <p:spPr bwMode="auto">
            <a:xfrm>
              <a:off x="4553" y="1191"/>
              <a:ext cx="38" cy="52"/>
            </a:xfrm>
            <a:custGeom>
              <a:avLst/>
              <a:gdLst>
                <a:gd name="T0" fmla="*/ 58 w 113"/>
                <a:gd name="T1" fmla="*/ 31 h 156"/>
                <a:gd name="T2" fmla="*/ 47 w 113"/>
                <a:gd name="T3" fmla="*/ 33 h 156"/>
                <a:gd name="T4" fmla="*/ 41 w 113"/>
                <a:gd name="T5" fmla="*/ 38 h 156"/>
                <a:gd name="T6" fmla="*/ 35 w 113"/>
                <a:gd name="T7" fmla="*/ 44 h 156"/>
                <a:gd name="T8" fmla="*/ 31 w 113"/>
                <a:gd name="T9" fmla="*/ 52 h 156"/>
                <a:gd name="T10" fmla="*/ 30 w 113"/>
                <a:gd name="T11" fmla="*/ 60 h 156"/>
                <a:gd name="T12" fmla="*/ 81 w 113"/>
                <a:gd name="T13" fmla="*/ 60 h 156"/>
                <a:gd name="T14" fmla="*/ 80 w 113"/>
                <a:gd name="T15" fmla="*/ 50 h 156"/>
                <a:gd name="T16" fmla="*/ 75 w 113"/>
                <a:gd name="T17" fmla="*/ 40 h 156"/>
                <a:gd name="T18" fmla="*/ 68 w 113"/>
                <a:gd name="T19" fmla="*/ 34 h 156"/>
                <a:gd name="T20" fmla="*/ 58 w 113"/>
                <a:gd name="T21" fmla="*/ 31 h 156"/>
                <a:gd name="T22" fmla="*/ 56 w 113"/>
                <a:gd name="T23" fmla="*/ 0 h 156"/>
                <a:gd name="T24" fmla="*/ 73 w 113"/>
                <a:gd name="T25" fmla="*/ 2 h 156"/>
                <a:gd name="T26" fmla="*/ 86 w 113"/>
                <a:gd name="T27" fmla="*/ 9 h 156"/>
                <a:gd name="T28" fmla="*/ 97 w 113"/>
                <a:gd name="T29" fmla="*/ 18 h 156"/>
                <a:gd name="T30" fmla="*/ 103 w 113"/>
                <a:gd name="T31" fmla="*/ 31 h 156"/>
                <a:gd name="T32" fmla="*/ 109 w 113"/>
                <a:gd name="T33" fmla="*/ 44 h 156"/>
                <a:gd name="T34" fmla="*/ 111 w 113"/>
                <a:gd name="T35" fmla="*/ 60 h 156"/>
                <a:gd name="T36" fmla="*/ 113 w 113"/>
                <a:gd name="T37" fmla="*/ 74 h 156"/>
                <a:gd name="T38" fmla="*/ 113 w 113"/>
                <a:gd name="T39" fmla="*/ 80 h 156"/>
                <a:gd name="T40" fmla="*/ 111 w 113"/>
                <a:gd name="T41" fmla="*/ 84 h 156"/>
                <a:gd name="T42" fmla="*/ 30 w 113"/>
                <a:gd name="T43" fmla="*/ 84 h 156"/>
                <a:gd name="T44" fmla="*/ 31 w 113"/>
                <a:gd name="T45" fmla="*/ 91 h 156"/>
                <a:gd name="T46" fmla="*/ 34 w 113"/>
                <a:gd name="T47" fmla="*/ 101 h 156"/>
                <a:gd name="T48" fmla="*/ 39 w 113"/>
                <a:gd name="T49" fmla="*/ 109 h 156"/>
                <a:gd name="T50" fmla="*/ 48 w 113"/>
                <a:gd name="T51" fmla="*/ 116 h 156"/>
                <a:gd name="T52" fmla="*/ 59 w 113"/>
                <a:gd name="T53" fmla="*/ 122 h 156"/>
                <a:gd name="T54" fmla="*/ 75 w 113"/>
                <a:gd name="T55" fmla="*/ 124 h 156"/>
                <a:gd name="T56" fmla="*/ 88 w 113"/>
                <a:gd name="T57" fmla="*/ 123 h 156"/>
                <a:gd name="T58" fmla="*/ 101 w 113"/>
                <a:gd name="T59" fmla="*/ 119 h 156"/>
                <a:gd name="T60" fmla="*/ 101 w 113"/>
                <a:gd name="T61" fmla="*/ 150 h 156"/>
                <a:gd name="T62" fmla="*/ 86 w 113"/>
                <a:gd name="T63" fmla="*/ 154 h 156"/>
                <a:gd name="T64" fmla="*/ 71 w 113"/>
                <a:gd name="T65" fmla="*/ 156 h 156"/>
                <a:gd name="T66" fmla="*/ 50 w 113"/>
                <a:gd name="T67" fmla="*/ 153 h 156"/>
                <a:gd name="T68" fmla="*/ 33 w 113"/>
                <a:gd name="T69" fmla="*/ 144 h 156"/>
                <a:gd name="T70" fmla="*/ 18 w 113"/>
                <a:gd name="T71" fmla="*/ 131 h 156"/>
                <a:gd name="T72" fmla="*/ 8 w 113"/>
                <a:gd name="T73" fmla="*/ 112 h 156"/>
                <a:gd name="T74" fmla="*/ 1 w 113"/>
                <a:gd name="T75" fmla="*/ 91 h 156"/>
                <a:gd name="T76" fmla="*/ 0 w 113"/>
                <a:gd name="T77" fmla="*/ 68 h 156"/>
                <a:gd name="T78" fmla="*/ 3 w 113"/>
                <a:gd name="T79" fmla="*/ 46 h 156"/>
                <a:gd name="T80" fmla="*/ 10 w 113"/>
                <a:gd name="T81" fmla="*/ 26 h 156"/>
                <a:gd name="T82" fmla="*/ 22 w 113"/>
                <a:gd name="T83" fmla="*/ 12 h 156"/>
                <a:gd name="T84" fmla="*/ 38 w 113"/>
                <a:gd name="T85" fmla="*/ 2 h 156"/>
                <a:gd name="T86" fmla="*/ 56 w 113"/>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56">
                  <a:moveTo>
                    <a:pt x="58" y="31"/>
                  </a:moveTo>
                  <a:lnTo>
                    <a:pt x="47" y="33"/>
                  </a:lnTo>
                  <a:lnTo>
                    <a:pt x="41" y="38"/>
                  </a:lnTo>
                  <a:lnTo>
                    <a:pt x="35" y="44"/>
                  </a:lnTo>
                  <a:lnTo>
                    <a:pt x="31" y="52"/>
                  </a:lnTo>
                  <a:lnTo>
                    <a:pt x="30" y="60"/>
                  </a:lnTo>
                  <a:lnTo>
                    <a:pt x="81" y="60"/>
                  </a:lnTo>
                  <a:lnTo>
                    <a:pt x="80" y="50"/>
                  </a:lnTo>
                  <a:lnTo>
                    <a:pt x="75" y="40"/>
                  </a:lnTo>
                  <a:lnTo>
                    <a:pt x="68" y="34"/>
                  </a:lnTo>
                  <a:lnTo>
                    <a:pt x="58" y="31"/>
                  </a:lnTo>
                  <a:close/>
                  <a:moveTo>
                    <a:pt x="56" y="0"/>
                  </a:moveTo>
                  <a:lnTo>
                    <a:pt x="73" y="2"/>
                  </a:lnTo>
                  <a:lnTo>
                    <a:pt x="86" y="9"/>
                  </a:lnTo>
                  <a:lnTo>
                    <a:pt x="97" y="18"/>
                  </a:lnTo>
                  <a:lnTo>
                    <a:pt x="103" y="31"/>
                  </a:lnTo>
                  <a:lnTo>
                    <a:pt x="109" y="44"/>
                  </a:lnTo>
                  <a:lnTo>
                    <a:pt x="111" y="60"/>
                  </a:lnTo>
                  <a:lnTo>
                    <a:pt x="113" y="74"/>
                  </a:lnTo>
                  <a:lnTo>
                    <a:pt x="113" y="80"/>
                  </a:lnTo>
                  <a:lnTo>
                    <a:pt x="111" y="84"/>
                  </a:lnTo>
                  <a:lnTo>
                    <a:pt x="30" y="84"/>
                  </a:lnTo>
                  <a:lnTo>
                    <a:pt x="31" y="91"/>
                  </a:lnTo>
                  <a:lnTo>
                    <a:pt x="34" y="101"/>
                  </a:lnTo>
                  <a:lnTo>
                    <a:pt x="39" y="109"/>
                  </a:lnTo>
                  <a:lnTo>
                    <a:pt x="48" y="116"/>
                  </a:lnTo>
                  <a:lnTo>
                    <a:pt x="59" y="122"/>
                  </a:lnTo>
                  <a:lnTo>
                    <a:pt x="75" y="124"/>
                  </a:lnTo>
                  <a:lnTo>
                    <a:pt x="88" y="123"/>
                  </a:lnTo>
                  <a:lnTo>
                    <a:pt x="101" y="119"/>
                  </a:lnTo>
                  <a:lnTo>
                    <a:pt x="101" y="150"/>
                  </a:lnTo>
                  <a:lnTo>
                    <a:pt x="86" y="154"/>
                  </a:lnTo>
                  <a:lnTo>
                    <a:pt x="71" y="156"/>
                  </a:lnTo>
                  <a:lnTo>
                    <a:pt x="50" y="153"/>
                  </a:lnTo>
                  <a:lnTo>
                    <a:pt x="33" y="144"/>
                  </a:lnTo>
                  <a:lnTo>
                    <a:pt x="18" y="131"/>
                  </a:lnTo>
                  <a:lnTo>
                    <a:pt x="8" y="112"/>
                  </a:lnTo>
                  <a:lnTo>
                    <a:pt x="1" y="91"/>
                  </a:lnTo>
                  <a:lnTo>
                    <a:pt x="0" y="68"/>
                  </a:lnTo>
                  <a:lnTo>
                    <a:pt x="3" y="46"/>
                  </a:lnTo>
                  <a:lnTo>
                    <a:pt x="10" y="26"/>
                  </a:lnTo>
                  <a:lnTo>
                    <a:pt x="22" y="12"/>
                  </a:lnTo>
                  <a:lnTo>
                    <a:pt x="38" y="2"/>
                  </a:lnTo>
                  <a:lnTo>
                    <a:pt x="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6" name="Freeform 39"/>
            <p:cNvSpPr>
              <a:spLocks/>
            </p:cNvSpPr>
            <p:nvPr/>
          </p:nvSpPr>
          <p:spPr bwMode="auto">
            <a:xfrm>
              <a:off x="4596" y="1191"/>
              <a:ext cx="28" cy="52"/>
            </a:xfrm>
            <a:custGeom>
              <a:avLst/>
              <a:gdLst>
                <a:gd name="T0" fmla="*/ 46 w 84"/>
                <a:gd name="T1" fmla="*/ 0 h 156"/>
                <a:gd name="T2" fmla="*/ 72 w 84"/>
                <a:gd name="T3" fmla="*/ 2 h 156"/>
                <a:gd name="T4" fmla="*/ 72 w 84"/>
                <a:gd name="T5" fmla="*/ 31 h 156"/>
                <a:gd name="T6" fmla="*/ 66 w 84"/>
                <a:gd name="T7" fmla="*/ 30 h 156"/>
                <a:gd name="T8" fmla="*/ 59 w 84"/>
                <a:gd name="T9" fmla="*/ 29 h 156"/>
                <a:gd name="T10" fmla="*/ 51 w 84"/>
                <a:gd name="T11" fmla="*/ 29 h 156"/>
                <a:gd name="T12" fmla="*/ 46 w 84"/>
                <a:gd name="T13" fmla="*/ 29 h 156"/>
                <a:gd name="T14" fmla="*/ 41 w 84"/>
                <a:gd name="T15" fmla="*/ 30 h 156"/>
                <a:gd name="T16" fmla="*/ 37 w 84"/>
                <a:gd name="T17" fmla="*/ 31 h 156"/>
                <a:gd name="T18" fmla="*/ 34 w 84"/>
                <a:gd name="T19" fmla="*/ 34 h 156"/>
                <a:gd name="T20" fmla="*/ 32 w 84"/>
                <a:gd name="T21" fmla="*/ 36 h 156"/>
                <a:gd name="T22" fmla="*/ 32 w 84"/>
                <a:gd name="T23" fmla="*/ 40 h 156"/>
                <a:gd name="T24" fmla="*/ 34 w 84"/>
                <a:gd name="T25" fmla="*/ 48 h 156"/>
                <a:gd name="T26" fmla="*/ 43 w 84"/>
                <a:gd name="T27" fmla="*/ 56 h 156"/>
                <a:gd name="T28" fmla="*/ 55 w 84"/>
                <a:gd name="T29" fmla="*/ 65 h 156"/>
                <a:gd name="T30" fmla="*/ 63 w 84"/>
                <a:gd name="T31" fmla="*/ 71 h 156"/>
                <a:gd name="T32" fmla="*/ 71 w 84"/>
                <a:gd name="T33" fmla="*/ 77 h 156"/>
                <a:gd name="T34" fmla="*/ 78 w 84"/>
                <a:gd name="T35" fmla="*/ 86 h 156"/>
                <a:gd name="T36" fmla="*/ 83 w 84"/>
                <a:gd name="T37" fmla="*/ 97 h 156"/>
                <a:gd name="T38" fmla="*/ 84 w 84"/>
                <a:gd name="T39" fmla="*/ 111 h 156"/>
                <a:gd name="T40" fmla="*/ 83 w 84"/>
                <a:gd name="T41" fmla="*/ 127 h 156"/>
                <a:gd name="T42" fmla="*/ 76 w 84"/>
                <a:gd name="T43" fmla="*/ 139 h 156"/>
                <a:gd name="T44" fmla="*/ 66 w 84"/>
                <a:gd name="T45" fmla="*/ 148 h 156"/>
                <a:gd name="T46" fmla="*/ 53 w 84"/>
                <a:gd name="T47" fmla="*/ 153 h 156"/>
                <a:gd name="T48" fmla="*/ 36 w 84"/>
                <a:gd name="T49" fmla="*/ 156 h 156"/>
                <a:gd name="T50" fmla="*/ 24 w 84"/>
                <a:gd name="T51" fmla="*/ 154 h 156"/>
                <a:gd name="T52" fmla="*/ 12 w 84"/>
                <a:gd name="T53" fmla="*/ 152 h 156"/>
                <a:gd name="T54" fmla="*/ 2 w 84"/>
                <a:gd name="T55" fmla="*/ 149 h 156"/>
                <a:gd name="T56" fmla="*/ 2 w 84"/>
                <a:gd name="T57" fmla="*/ 118 h 156"/>
                <a:gd name="T58" fmla="*/ 12 w 84"/>
                <a:gd name="T59" fmla="*/ 122 h 156"/>
                <a:gd name="T60" fmla="*/ 24 w 84"/>
                <a:gd name="T61" fmla="*/ 126 h 156"/>
                <a:gd name="T62" fmla="*/ 37 w 84"/>
                <a:gd name="T63" fmla="*/ 127 h 156"/>
                <a:gd name="T64" fmla="*/ 41 w 84"/>
                <a:gd name="T65" fmla="*/ 127 h 156"/>
                <a:gd name="T66" fmla="*/ 45 w 84"/>
                <a:gd name="T67" fmla="*/ 126 h 156"/>
                <a:gd name="T68" fmla="*/ 49 w 84"/>
                <a:gd name="T69" fmla="*/ 123 h 156"/>
                <a:gd name="T70" fmla="*/ 51 w 84"/>
                <a:gd name="T71" fmla="*/ 120 h 156"/>
                <a:gd name="T72" fmla="*/ 53 w 84"/>
                <a:gd name="T73" fmla="*/ 116 h 156"/>
                <a:gd name="T74" fmla="*/ 54 w 84"/>
                <a:gd name="T75" fmla="*/ 112 h 156"/>
                <a:gd name="T76" fmla="*/ 50 w 84"/>
                <a:gd name="T77" fmla="*/ 105 h 156"/>
                <a:gd name="T78" fmla="*/ 42 w 84"/>
                <a:gd name="T79" fmla="*/ 97 h 156"/>
                <a:gd name="T80" fmla="*/ 29 w 84"/>
                <a:gd name="T81" fmla="*/ 88 h 156"/>
                <a:gd name="T82" fmla="*/ 19 w 84"/>
                <a:gd name="T83" fmla="*/ 80 h 156"/>
                <a:gd name="T84" fmla="*/ 9 w 84"/>
                <a:gd name="T85" fmla="*/ 69 h 156"/>
                <a:gd name="T86" fmla="*/ 3 w 84"/>
                <a:gd name="T87" fmla="*/ 55 h 156"/>
                <a:gd name="T88" fmla="*/ 0 w 84"/>
                <a:gd name="T89" fmla="*/ 40 h 156"/>
                <a:gd name="T90" fmla="*/ 3 w 84"/>
                <a:gd name="T91" fmla="*/ 26 h 156"/>
                <a:gd name="T92" fmla="*/ 8 w 84"/>
                <a:gd name="T93" fmla="*/ 14 h 156"/>
                <a:gd name="T94" fmla="*/ 19 w 84"/>
                <a:gd name="T95" fmla="*/ 6 h 156"/>
                <a:gd name="T96" fmla="*/ 32 w 84"/>
                <a:gd name="T97" fmla="*/ 1 h 156"/>
                <a:gd name="T98" fmla="*/ 46 w 84"/>
                <a:gd name="T9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 h="156">
                  <a:moveTo>
                    <a:pt x="46" y="0"/>
                  </a:moveTo>
                  <a:lnTo>
                    <a:pt x="72" y="2"/>
                  </a:lnTo>
                  <a:lnTo>
                    <a:pt x="72" y="31"/>
                  </a:lnTo>
                  <a:lnTo>
                    <a:pt x="66" y="30"/>
                  </a:lnTo>
                  <a:lnTo>
                    <a:pt x="59" y="29"/>
                  </a:lnTo>
                  <a:lnTo>
                    <a:pt x="51" y="29"/>
                  </a:lnTo>
                  <a:lnTo>
                    <a:pt x="46" y="29"/>
                  </a:lnTo>
                  <a:lnTo>
                    <a:pt x="41" y="30"/>
                  </a:lnTo>
                  <a:lnTo>
                    <a:pt x="37" y="31"/>
                  </a:lnTo>
                  <a:lnTo>
                    <a:pt x="34" y="34"/>
                  </a:lnTo>
                  <a:lnTo>
                    <a:pt x="32" y="36"/>
                  </a:lnTo>
                  <a:lnTo>
                    <a:pt x="32" y="40"/>
                  </a:lnTo>
                  <a:lnTo>
                    <a:pt x="34" y="48"/>
                  </a:lnTo>
                  <a:lnTo>
                    <a:pt x="43" y="56"/>
                  </a:lnTo>
                  <a:lnTo>
                    <a:pt x="55" y="65"/>
                  </a:lnTo>
                  <a:lnTo>
                    <a:pt x="63" y="71"/>
                  </a:lnTo>
                  <a:lnTo>
                    <a:pt x="71" y="77"/>
                  </a:lnTo>
                  <a:lnTo>
                    <a:pt x="78" y="86"/>
                  </a:lnTo>
                  <a:lnTo>
                    <a:pt x="83" y="97"/>
                  </a:lnTo>
                  <a:lnTo>
                    <a:pt x="84" y="111"/>
                  </a:lnTo>
                  <a:lnTo>
                    <a:pt x="83" y="127"/>
                  </a:lnTo>
                  <a:lnTo>
                    <a:pt x="76" y="139"/>
                  </a:lnTo>
                  <a:lnTo>
                    <a:pt x="66" y="148"/>
                  </a:lnTo>
                  <a:lnTo>
                    <a:pt x="53" y="153"/>
                  </a:lnTo>
                  <a:lnTo>
                    <a:pt x="36" y="156"/>
                  </a:lnTo>
                  <a:lnTo>
                    <a:pt x="24" y="154"/>
                  </a:lnTo>
                  <a:lnTo>
                    <a:pt x="12" y="152"/>
                  </a:lnTo>
                  <a:lnTo>
                    <a:pt x="2" y="149"/>
                  </a:lnTo>
                  <a:lnTo>
                    <a:pt x="2" y="118"/>
                  </a:lnTo>
                  <a:lnTo>
                    <a:pt x="12" y="122"/>
                  </a:lnTo>
                  <a:lnTo>
                    <a:pt x="24" y="126"/>
                  </a:lnTo>
                  <a:lnTo>
                    <a:pt x="37" y="127"/>
                  </a:lnTo>
                  <a:lnTo>
                    <a:pt x="41" y="127"/>
                  </a:lnTo>
                  <a:lnTo>
                    <a:pt x="45" y="126"/>
                  </a:lnTo>
                  <a:lnTo>
                    <a:pt x="49" y="123"/>
                  </a:lnTo>
                  <a:lnTo>
                    <a:pt x="51" y="120"/>
                  </a:lnTo>
                  <a:lnTo>
                    <a:pt x="53" y="116"/>
                  </a:lnTo>
                  <a:lnTo>
                    <a:pt x="54" y="112"/>
                  </a:lnTo>
                  <a:lnTo>
                    <a:pt x="50" y="105"/>
                  </a:lnTo>
                  <a:lnTo>
                    <a:pt x="42" y="97"/>
                  </a:lnTo>
                  <a:lnTo>
                    <a:pt x="29" y="88"/>
                  </a:lnTo>
                  <a:lnTo>
                    <a:pt x="19" y="80"/>
                  </a:lnTo>
                  <a:lnTo>
                    <a:pt x="9" y="69"/>
                  </a:lnTo>
                  <a:lnTo>
                    <a:pt x="3" y="55"/>
                  </a:lnTo>
                  <a:lnTo>
                    <a:pt x="0" y="40"/>
                  </a:lnTo>
                  <a:lnTo>
                    <a:pt x="3" y="26"/>
                  </a:lnTo>
                  <a:lnTo>
                    <a:pt x="8" y="14"/>
                  </a:lnTo>
                  <a:lnTo>
                    <a:pt x="19" y="6"/>
                  </a:lnTo>
                  <a:lnTo>
                    <a:pt x="32" y="1"/>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7" name="Freeform 40"/>
            <p:cNvSpPr>
              <a:spLocks noEditPoints="1"/>
            </p:cNvSpPr>
            <p:nvPr/>
          </p:nvSpPr>
          <p:spPr bwMode="auto">
            <a:xfrm>
              <a:off x="4628" y="1191"/>
              <a:ext cx="37" cy="52"/>
            </a:xfrm>
            <a:custGeom>
              <a:avLst/>
              <a:gdLst>
                <a:gd name="T0" fmla="*/ 59 w 112"/>
                <a:gd name="T1" fmla="*/ 31 h 156"/>
                <a:gd name="T2" fmla="*/ 48 w 112"/>
                <a:gd name="T3" fmla="*/ 33 h 156"/>
                <a:gd name="T4" fmla="*/ 40 w 112"/>
                <a:gd name="T5" fmla="*/ 38 h 156"/>
                <a:gd name="T6" fmla="*/ 35 w 112"/>
                <a:gd name="T7" fmla="*/ 44 h 156"/>
                <a:gd name="T8" fmla="*/ 33 w 112"/>
                <a:gd name="T9" fmla="*/ 52 h 156"/>
                <a:gd name="T10" fmla="*/ 31 w 112"/>
                <a:gd name="T11" fmla="*/ 60 h 156"/>
                <a:gd name="T12" fmla="*/ 82 w 112"/>
                <a:gd name="T13" fmla="*/ 60 h 156"/>
                <a:gd name="T14" fmla="*/ 80 w 112"/>
                <a:gd name="T15" fmla="*/ 50 h 156"/>
                <a:gd name="T16" fmla="*/ 76 w 112"/>
                <a:gd name="T17" fmla="*/ 40 h 156"/>
                <a:gd name="T18" fmla="*/ 68 w 112"/>
                <a:gd name="T19" fmla="*/ 34 h 156"/>
                <a:gd name="T20" fmla="*/ 59 w 112"/>
                <a:gd name="T21" fmla="*/ 31 h 156"/>
                <a:gd name="T22" fmla="*/ 57 w 112"/>
                <a:gd name="T23" fmla="*/ 0 h 156"/>
                <a:gd name="T24" fmla="*/ 74 w 112"/>
                <a:gd name="T25" fmla="*/ 2 h 156"/>
                <a:gd name="T26" fmla="*/ 88 w 112"/>
                <a:gd name="T27" fmla="*/ 9 h 156"/>
                <a:gd name="T28" fmla="*/ 97 w 112"/>
                <a:gd name="T29" fmla="*/ 18 h 156"/>
                <a:gd name="T30" fmla="*/ 105 w 112"/>
                <a:gd name="T31" fmla="*/ 31 h 156"/>
                <a:gd name="T32" fmla="*/ 110 w 112"/>
                <a:gd name="T33" fmla="*/ 44 h 156"/>
                <a:gd name="T34" fmla="*/ 112 w 112"/>
                <a:gd name="T35" fmla="*/ 60 h 156"/>
                <a:gd name="T36" fmla="*/ 112 w 112"/>
                <a:gd name="T37" fmla="*/ 74 h 156"/>
                <a:gd name="T38" fmla="*/ 112 w 112"/>
                <a:gd name="T39" fmla="*/ 80 h 156"/>
                <a:gd name="T40" fmla="*/ 112 w 112"/>
                <a:gd name="T41" fmla="*/ 84 h 156"/>
                <a:gd name="T42" fmla="*/ 31 w 112"/>
                <a:gd name="T43" fmla="*/ 84 h 156"/>
                <a:gd name="T44" fmla="*/ 33 w 112"/>
                <a:gd name="T45" fmla="*/ 91 h 156"/>
                <a:gd name="T46" fmla="*/ 35 w 112"/>
                <a:gd name="T47" fmla="*/ 101 h 156"/>
                <a:gd name="T48" fmla="*/ 40 w 112"/>
                <a:gd name="T49" fmla="*/ 109 h 156"/>
                <a:gd name="T50" fmla="*/ 48 w 112"/>
                <a:gd name="T51" fmla="*/ 116 h 156"/>
                <a:gd name="T52" fmla="*/ 60 w 112"/>
                <a:gd name="T53" fmla="*/ 122 h 156"/>
                <a:gd name="T54" fmla="*/ 76 w 112"/>
                <a:gd name="T55" fmla="*/ 124 h 156"/>
                <a:gd name="T56" fmla="*/ 89 w 112"/>
                <a:gd name="T57" fmla="*/ 123 h 156"/>
                <a:gd name="T58" fmla="*/ 102 w 112"/>
                <a:gd name="T59" fmla="*/ 119 h 156"/>
                <a:gd name="T60" fmla="*/ 102 w 112"/>
                <a:gd name="T61" fmla="*/ 150 h 156"/>
                <a:gd name="T62" fmla="*/ 86 w 112"/>
                <a:gd name="T63" fmla="*/ 154 h 156"/>
                <a:gd name="T64" fmla="*/ 72 w 112"/>
                <a:gd name="T65" fmla="*/ 156 h 156"/>
                <a:gd name="T66" fmla="*/ 51 w 112"/>
                <a:gd name="T67" fmla="*/ 153 h 156"/>
                <a:gd name="T68" fmla="*/ 34 w 112"/>
                <a:gd name="T69" fmla="*/ 144 h 156"/>
                <a:gd name="T70" fmla="*/ 19 w 112"/>
                <a:gd name="T71" fmla="*/ 131 h 156"/>
                <a:gd name="T72" fmla="*/ 9 w 112"/>
                <a:gd name="T73" fmla="*/ 112 h 156"/>
                <a:gd name="T74" fmla="*/ 2 w 112"/>
                <a:gd name="T75" fmla="*/ 91 h 156"/>
                <a:gd name="T76" fmla="*/ 0 w 112"/>
                <a:gd name="T77" fmla="*/ 68 h 156"/>
                <a:gd name="T78" fmla="*/ 2 w 112"/>
                <a:gd name="T79" fmla="*/ 46 h 156"/>
                <a:gd name="T80" fmla="*/ 10 w 112"/>
                <a:gd name="T81" fmla="*/ 26 h 156"/>
                <a:gd name="T82" fmla="*/ 23 w 112"/>
                <a:gd name="T83" fmla="*/ 12 h 156"/>
                <a:gd name="T84" fmla="*/ 39 w 112"/>
                <a:gd name="T85" fmla="*/ 2 h 156"/>
                <a:gd name="T86" fmla="*/ 57 w 112"/>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156">
                  <a:moveTo>
                    <a:pt x="59" y="31"/>
                  </a:moveTo>
                  <a:lnTo>
                    <a:pt x="48" y="33"/>
                  </a:lnTo>
                  <a:lnTo>
                    <a:pt x="40" y="38"/>
                  </a:lnTo>
                  <a:lnTo>
                    <a:pt x="35" y="44"/>
                  </a:lnTo>
                  <a:lnTo>
                    <a:pt x="33" y="52"/>
                  </a:lnTo>
                  <a:lnTo>
                    <a:pt x="31" y="60"/>
                  </a:lnTo>
                  <a:lnTo>
                    <a:pt x="82" y="60"/>
                  </a:lnTo>
                  <a:lnTo>
                    <a:pt x="80" y="50"/>
                  </a:lnTo>
                  <a:lnTo>
                    <a:pt x="76" y="40"/>
                  </a:lnTo>
                  <a:lnTo>
                    <a:pt x="68" y="34"/>
                  </a:lnTo>
                  <a:lnTo>
                    <a:pt x="59" y="31"/>
                  </a:lnTo>
                  <a:close/>
                  <a:moveTo>
                    <a:pt x="57" y="0"/>
                  </a:moveTo>
                  <a:lnTo>
                    <a:pt x="74" y="2"/>
                  </a:lnTo>
                  <a:lnTo>
                    <a:pt x="88" y="9"/>
                  </a:lnTo>
                  <a:lnTo>
                    <a:pt x="97" y="18"/>
                  </a:lnTo>
                  <a:lnTo>
                    <a:pt x="105" y="31"/>
                  </a:lnTo>
                  <a:lnTo>
                    <a:pt x="110" y="44"/>
                  </a:lnTo>
                  <a:lnTo>
                    <a:pt x="112" y="60"/>
                  </a:lnTo>
                  <a:lnTo>
                    <a:pt x="112" y="74"/>
                  </a:lnTo>
                  <a:lnTo>
                    <a:pt x="112" y="80"/>
                  </a:lnTo>
                  <a:lnTo>
                    <a:pt x="112" y="84"/>
                  </a:lnTo>
                  <a:lnTo>
                    <a:pt x="31" y="84"/>
                  </a:lnTo>
                  <a:lnTo>
                    <a:pt x="33" y="91"/>
                  </a:lnTo>
                  <a:lnTo>
                    <a:pt x="35" y="101"/>
                  </a:lnTo>
                  <a:lnTo>
                    <a:pt x="40" y="109"/>
                  </a:lnTo>
                  <a:lnTo>
                    <a:pt x="48" y="116"/>
                  </a:lnTo>
                  <a:lnTo>
                    <a:pt x="60" y="122"/>
                  </a:lnTo>
                  <a:lnTo>
                    <a:pt x="76" y="124"/>
                  </a:lnTo>
                  <a:lnTo>
                    <a:pt x="89" y="123"/>
                  </a:lnTo>
                  <a:lnTo>
                    <a:pt x="102" y="119"/>
                  </a:lnTo>
                  <a:lnTo>
                    <a:pt x="102" y="150"/>
                  </a:lnTo>
                  <a:lnTo>
                    <a:pt x="86" y="154"/>
                  </a:lnTo>
                  <a:lnTo>
                    <a:pt x="72" y="156"/>
                  </a:lnTo>
                  <a:lnTo>
                    <a:pt x="51" y="153"/>
                  </a:lnTo>
                  <a:lnTo>
                    <a:pt x="34" y="144"/>
                  </a:lnTo>
                  <a:lnTo>
                    <a:pt x="19" y="131"/>
                  </a:lnTo>
                  <a:lnTo>
                    <a:pt x="9" y="112"/>
                  </a:lnTo>
                  <a:lnTo>
                    <a:pt x="2" y="91"/>
                  </a:lnTo>
                  <a:lnTo>
                    <a:pt x="0" y="68"/>
                  </a:lnTo>
                  <a:lnTo>
                    <a:pt x="2" y="46"/>
                  </a:lnTo>
                  <a:lnTo>
                    <a:pt x="10" y="26"/>
                  </a:lnTo>
                  <a:lnTo>
                    <a:pt x="23" y="12"/>
                  </a:lnTo>
                  <a:lnTo>
                    <a:pt x="39" y="2"/>
                  </a:lnTo>
                  <a:lnTo>
                    <a:pt x="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8" name="Freeform 41"/>
            <p:cNvSpPr>
              <a:spLocks noEditPoints="1"/>
            </p:cNvSpPr>
            <p:nvPr/>
          </p:nvSpPr>
          <p:spPr bwMode="auto">
            <a:xfrm>
              <a:off x="4670" y="1191"/>
              <a:ext cx="37" cy="52"/>
            </a:xfrm>
            <a:custGeom>
              <a:avLst/>
              <a:gdLst>
                <a:gd name="T0" fmla="*/ 65 w 110"/>
                <a:gd name="T1" fmla="*/ 76 h 156"/>
                <a:gd name="T2" fmla="*/ 51 w 110"/>
                <a:gd name="T3" fmla="*/ 78 h 156"/>
                <a:gd name="T4" fmla="*/ 40 w 110"/>
                <a:gd name="T5" fmla="*/ 84 h 156"/>
                <a:gd name="T6" fmla="*/ 34 w 110"/>
                <a:gd name="T7" fmla="*/ 94 h 156"/>
                <a:gd name="T8" fmla="*/ 31 w 110"/>
                <a:gd name="T9" fmla="*/ 106 h 156"/>
                <a:gd name="T10" fmla="*/ 31 w 110"/>
                <a:gd name="T11" fmla="*/ 111 h 156"/>
                <a:gd name="T12" fmla="*/ 34 w 110"/>
                <a:gd name="T13" fmla="*/ 116 h 156"/>
                <a:gd name="T14" fmla="*/ 38 w 110"/>
                <a:gd name="T15" fmla="*/ 120 h 156"/>
                <a:gd name="T16" fmla="*/ 43 w 110"/>
                <a:gd name="T17" fmla="*/ 123 h 156"/>
                <a:gd name="T18" fmla="*/ 50 w 110"/>
                <a:gd name="T19" fmla="*/ 124 h 156"/>
                <a:gd name="T20" fmla="*/ 59 w 110"/>
                <a:gd name="T21" fmla="*/ 122 h 156"/>
                <a:gd name="T22" fmla="*/ 68 w 110"/>
                <a:gd name="T23" fmla="*/ 115 h 156"/>
                <a:gd name="T24" fmla="*/ 73 w 110"/>
                <a:gd name="T25" fmla="*/ 105 h 156"/>
                <a:gd name="T26" fmla="*/ 77 w 110"/>
                <a:gd name="T27" fmla="*/ 94 h 156"/>
                <a:gd name="T28" fmla="*/ 77 w 110"/>
                <a:gd name="T29" fmla="*/ 82 h 156"/>
                <a:gd name="T30" fmla="*/ 77 w 110"/>
                <a:gd name="T31" fmla="*/ 77 h 156"/>
                <a:gd name="T32" fmla="*/ 73 w 110"/>
                <a:gd name="T33" fmla="*/ 77 h 156"/>
                <a:gd name="T34" fmla="*/ 69 w 110"/>
                <a:gd name="T35" fmla="*/ 76 h 156"/>
                <a:gd name="T36" fmla="*/ 65 w 110"/>
                <a:gd name="T37" fmla="*/ 76 h 156"/>
                <a:gd name="T38" fmla="*/ 52 w 110"/>
                <a:gd name="T39" fmla="*/ 0 h 156"/>
                <a:gd name="T40" fmla="*/ 69 w 110"/>
                <a:gd name="T41" fmla="*/ 1 h 156"/>
                <a:gd name="T42" fmla="*/ 84 w 110"/>
                <a:gd name="T43" fmla="*/ 5 h 156"/>
                <a:gd name="T44" fmla="*/ 93 w 110"/>
                <a:gd name="T45" fmla="*/ 13 h 156"/>
                <a:gd name="T46" fmla="*/ 99 w 110"/>
                <a:gd name="T47" fmla="*/ 22 h 156"/>
                <a:gd name="T48" fmla="*/ 103 w 110"/>
                <a:gd name="T49" fmla="*/ 33 h 156"/>
                <a:gd name="T50" fmla="*/ 106 w 110"/>
                <a:gd name="T51" fmla="*/ 44 h 156"/>
                <a:gd name="T52" fmla="*/ 106 w 110"/>
                <a:gd name="T53" fmla="*/ 57 h 156"/>
                <a:gd name="T54" fmla="*/ 106 w 110"/>
                <a:gd name="T55" fmla="*/ 71 h 156"/>
                <a:gd name="T56" fmla="*/ 106 w 110"/>
                <a:gd name="T57" fmla="*/ 101 h 156"/>
                <a:gd name="T58" fmla="*/ 107 w 110"/>
                <a:gd name="T59" fmla="*/ 127 h 156"/>
                <a:gd name="T60" fmla="*/ 110 w 110"/>
                <a:gd name="T61" fmla="*/ 150 h 156"/>
                <a:gd name="T62" fmla="*/ 81 w 110"/>
                <a:gd name="T63" fmla="*/ 150 h 156"/>
                <a:gd name="T64" fmla="*/ 80 w 110"/>
                <a:gd name="T65" fmla="*/ 139 h 156"/>
                <a:gd name="T66" fmla="*/ 80 w 110"/>
                <a:gd name="T67" fmla="*/ 126 h 156"/>
                <a:gd name="T68" fmla="*/ 80 w 110"/>
                <a:gd name="T69" fmla="*/ 126 h 156"/>
                <a:gd name="T70" fmla="*/ 74 w 110"/>
                <a:gd name="T71" fmla="*/ 133 h 156"/>
                <a:gd name="T72" fmla="*/ 68 w 110"/>
                <a:gd name="T73" fmla="*/ 141 h 156"/>
                <a:gd name="T74" fmla="*/ 60 w 110"/>
                <a:gd name="T75" fmla="*/ 149 h 156"/>
                <a:gd name="T76" fmla="*/ 51 w 110"/>
                <a:gd name="T77" fmla="*/ 154 h 156"/>
                <a:gd name="T78" fmla="*/ 38 w 110"/>
                <a:gd name="T79" fmla="*/ 156 h 156"/>
                <a:gd name="T80" fmla="*/ 23 w 110"/>
                <a:gd name="T81" fmla="*/ 152 h 156"/>
                <a:gd name="T82" fmla="*/ 10 w 110"/>
                <a:gd name="T83" fmla="*/ 143 h 156"/>
                <a:gd name="T84" fmla="*/ 2 w 110"/>
                <a:gd name="T85" fmla="*/ 128 h 156"/>
                <a:gd name="T86" fmla="*/ 0 w 110"/>
                <a:gd name="T87" fmla="*/ 110 h 156"/>
                <a:gd name="T88" fmla="*/ 2 w 110"/>
                <a:gd name="T89" fmla="*/ 89 h 156"/>
                <a:gd name="T90" fmla="*/ 12 w 110"/>
                <a:gd name="T91" fmla="*/ 73 h 156"/>
                <a:gd name="T92" fmla="*/ 26 w 110"/>
                <a:gd name="T93" fmla="*/ 61 h 156"/>
                <a:gd name="T94" fmla="*/ 44 w 110"/>
                <a:gd name="T95" fmla="*/ 53 h 156"/>
                <a:gd name="T96" fmla="*/ 65 w 110"/>
                <a:gd name="T97" fmla="*/ 51 h 156"/>
                <a:gd name="T98" fmla="*/ 77 w 110"/>
                <a:gd name="T99" fmla="*/ 52 h 156"/>
                <a:gd name="T100" fmla="*/ 76 w 110"/>
                <a:gd name="T101" fmla="*/ 42 h 156"/>
                <a:gd name="T102" fmla="*/ 71 w 110"/>
                <a:gd name="T103" fmla="*/ 34 h 156"/>
                <a:gd name="T104" fmla="*/ 61 w 110"/>
                <a:gd name="T105" fmla="*/ 29 h 156"/>
                <a:gd name="T106" fmla="*/ 47 w 110"/>
                <a:gd name="T107" fmla="*/ 27 h 156"/>
                <a:gd name="T108" fmla="*/ 34 w 110"/>
                <a:gd name="T109" fmla="*/ 29 h 156"/>
                <a:gd name="T110" fmla="*/ 23 w 110"/>
                <a:gd name="T111" fmla="*/ 30 h 156"/>
                <a:gd name="T112" fmla="*/ 16 w 110"/>
                <a:gd name="T113" fmla="*/ 33 h 156"/>
                <a:gd name="T114" fmla="*/ 16 w 110"/>
                <a:gd name="T115" fmla="*/ 5 h 156"/>
                <a:gd name="T116" fmla="*/ 23 w 110"/>
                <a:gd name="T117" fmla="*/ 2 h 156"/>
                <a:gd name="T118" fmla="*/ 36 w 110"/>
                <a:gd name="T119" fmla="*/ 1 h 156"/>
                <a:gd name="T120" fmla="*/ 52 w 110"/>
                <a:gd name="T1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56">
                  <a:moveTo>
                    <a:pt x="65" y="76"/>
                  </a:moveTo>
                  <a:lnTo>
                    <a:pt x="51" y="78"/>
                  </a:lnTo>
                  <a:lnTo>
                    <a:pt x="40" y="84"/>
                  </a:lnTo>
                  <a:lnTo>
                    <a:pt x="34" y="94"/>
                  </a:lnTo>
                  <a:lnTo>
                    <a:pt x="31" y="106"/>
                  </a:lnTo>
                  <a:lnTo>
                    <a:pt x="31" y="111"/>
                  </a:lnTo>
                  <a:lnTo>
                    <a:pt x="34" y="116"/>
                  </a:lnTo>
                  <a:lnTo>
                    <a:pt x="38" y="120"/>
                  </a:lnTo>
                  <a:lnTo>
                    <a:pt x="43" y="123"/>
                  </a:lnTo>
                  <a:lnTo>
                    <a:pt x="50" y="124"/>
                  </a:lnTo>
                  <a:lnTo>
                    <a:pt x="59" y="122"/>
                  </a:lnTo>
                  <a:lnTo>
                    <a:pt x="68" y="115"/>
                  </a:lnTo>
                  <a:lnTo>
                    <a:pt x="73" y="105"/>
                  </a:lnTo>
                  <a:lnTo>
                    <a:pt x="77" y="94"/>
                  </a:lnTo>
                  <a:lnTo>
                    <a:pt x="77" y="82"/>
                  </a:lnTo>
                  <a:lnTo>
                    <a:pt x="77" y="77"/>
                  </a:lnTo>
                  <a:lnTo>
                    <a:pt x="73" y="77"/>
                  </a:lnTo>
                  <a:lnTo>
                    <a:pt x="69" y="76"/>
                  </a:lnTo>
                  <a:lnTo>
                    <a:pt x="65" y="76"/>
                  </a:lnTo>
                  <a:close/>
                  <a:moveTo>
                    <a:pt x="52" y="0"/>
                  </a:moveTo>
                  <a:lnTo>
                    <a:pt x="69" y="1"/>
                  </a:lnTo>
                  <a:lnTo>
                    <a:pt x="84" y="5"/>
                  </a:lnTo>
                  <a:lnTo>
                    <a:pt x="93" y="13"/>
                  </a:lnTo>
                  <a:lnTo>
                    <a:pt x="99" y="22"/>
                  </a:lnTo>
                  <a:lnTo>
                    <a:pt x="103" y="33"/>
                  </a:lnTo>
                  <a:lnTo>
                    <a:pt x="106" y="44"/>
                  </a:lnTo>
                  <a:lnTo>
                    <a:pt x="106" y="57"/>
                  </a:lnTo>
                  <a:lnTo>
                    <a:pt x="106" y="71"/>
                  </a:lnTo>
                  <a:lnTo>
                    <a:pt x="106" y="101"/>
                  </a:lnTo>
                  <a:lnTo>
                    <a:pt x="107" y="127"/>
                  </a:lnTo>
                  <a:lnTo>
                    <a:pt x="110" y="150"/>
                  </a:lnTo>
                  <a:lnTo>
                    <a:pt x="81" y="150"/>
                  </a:lnTo>
                  <a:lnTo>
                    <a:pt x="80" y="139"/>
                  </a:lnTo>
                  <a:lnTo>
                    <a:pt x="80" y="126"/>
                  </a:lnTo>
                  <a:lnTo>
                    <a:pt x="80" y="126"/>
                  </a:lnTo>
                  <a:lnTo>
                    <a:pt x="74" y="133"/>
                  </a:lnTo>
                  <a:lnTo>
                    <a:pt x="68" y="141"/>
                  </a:lnTo>
                  <a:lnTo>
                    <a:pt x="60" y="149"/>
                  </a:lnTo>
                  <a:lnTo>
                    <a:pt x="51" y="154"/>
                  </a:lnTo>
                  <a:lnTo>
                    <a:pt x="38" y="156"/>
                  </a:lnTo>
                  <a:lnTo>
                    <a:pt x="23" y="152"/>
                  </a:lnTo>
                  <a:lnTo>
                    <a:pt x="10" y="143"/>
                  </a:lnTo>
                  <a:lnTo>
                    <a:pt x="2" y="128"/>
                  </a:lnTo>
                  <a:lnTo>
                    <a:pt x="0" y="110"/>
                  </a:lnTo>
                  <a:lnTo>
                    <a:pt x="2" y="89"/>
                  </a:lnTo>
                  <a:lnTo>
                    <a:pt x="12" y="73"/>
                  </a:lnTo>
                  <a:lnTo>
                    <a:pt x="26" y="61"/>
                  </a:lnTo>
                  <a:lnTo>
                    <a:pt x="44" y="53"/>
                  </a:lnTo>
                  <a:lnTo>
                    <a:pt x="65" y="51"/>
                  </a:lnTo>
                  <a:lnTo>
                    <a:pt x="77" y="52"/>
                  </a:lnTo>
                  <a:lnTo>
                    <a:pt x="76" y="42"/>
                  </a:lnTo>
                  <a:lnTo>
                    <a:pt x="71" y="34"/>
                  </a:lnTo>
                  <a:lnTo>
                    <a:pt x="61" y="29"/>
                  </a:lnTo>
                  <a:lnTo>
                    <a:pt x="47" y="27"/>
                  </a:lnTo>
                  <a:lnTo>
                    <a:pt x="34" y="29"/>
                  </a:lnTo>
                  <a:lnTo>
                    <a:pt x="23" y="30"/>
                  </a:lnTo>
                  <a:lnTo>
                    <a:pt x="16" y="33"/>
                  </a:lnTo>
                  <a:lnTo>
                    <a:pt x="16" y="5"/>
                  </a:lnTo>
                  <a:lnTo>
                    <a:pt x="23" y="2"/>
                  </a:lnTo>
                  <a:lnTo>
                    <a:pt x="36" y="1"/>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9" name="Freeform 42"/>
            <p:cNvSpPr>
              <a:spLocks/>
            </p:cNvSpPr>
            <p:nvPr/>
          </p:nvSpPr>
          <p:spPr bwMode="auto">
            <a:xfrm>
              <a:off x="4713" y="1191"/>
              <a:ext cx="25" cy="50"/>
            </a:xfrm>
            <a:custGeom>
              <a:avLst/>
              <a:gdLst>
                <a:gd name="T0" fmla="*/ 67 w 74"/>
                <a:gd name="T1" fmla="*/ 0 h 150"/>
                <a:gd name="T2" fmla="*/ 72 w 74"/>
                <a:gd name="T3" fmla="*/ 0 h 150"/>
                <a:gd name="T4" fmla="*/ 74 w 74"/>
                <a:gd name="T5" fmla="*/ 33 h 150"/>
                <a:gd name="T6" fmla="*/ 69 w 74"/>
                <a:gd name="T7" fmla="*/ 31 h 150"/>
                <a:gd name="T8" fmla="*/ 65 w 74"/>
                <a:gd name="T9" fmla="*/ 31 h 150"/>
                <a:gd name="T10" fmla="*/ 53 w 74"/>
                <a:gd name="T11" fmla="*/ 33 h 150"/>
                <a:gd name="T12" fmla="*/ 46 w 74"/>
                <a:gd name="T13" fmla="*/ 38 h 150"/>
                <a:gd name="T14" fmla="*/ 41 w 74"/>
                <a:gd name="T15" fmla="*/ 46 h 150"/>
                <a:gd name="T16" fmla="*/ 40 w 74"/>
                <a:gd name="T17" fmla="*/ 56 h 150"/>
                <a:gd name="T18" fmla="*/ 38 w 74"/>
                <a:gd name="T19" fmla="*/ 69 h 150"/>
                <a:gd name="T20" fmla="*/ 38 w 74"/>
                <a:gd name="T21" fmla="*/ 84 h 150"/>
                <a:gd name="T22" fmla="*/ 38 w 74"/>
                <a:gd name="T23" fmla="*/ 102 h 150"/>
                <a:gd name="T24" fmla="*/ 38 w 74"/>
                <a:gd name="T25" fmla="*/ 116 h 150"/>
                <a:gd name="T26" fmla="*/ 38 w 74"/>
                <a:gd name="T27" fmla="*/ 133 h 150"/>
                <a:gd name="T28" fmla="*/ 40 w 74"/>
                <a:gd name="T29" fmla="*/ 150 h 150"/>
                <a:gd name="T30" fmla="*/ 6 w 74"/>
                <a:gd name="T31" fmla="*/ 150 h 150"/>
                <a:gd name="T32" fmla="*/ 7 w 74"/>
                <a:gd name="T33" fmla="*/ 102 h 150"/>
                <a:gd name="T34" fmla="*/ 7 w 74"/>
                <a:gd name="T35" fmla="*/ 67 h 150"/>
                <a:gd name="T36" fmla="*/ 6 w 74"/>
                <a:gd name="T37" fmla="*/ 36 h 150"/>
                <a:gd name="T38" fmla="*/ 0 w 74"/>
                <a:gd name="T39" fmla="*/ 6 h 150"/>
                <a:gd name="T40" fmla="*/ 31 w 74"/>
                <a:gd name="T41" fmla="*/ 2 h 150"/>
                <a:gd name="T42" fmla="*/ 34 w 74"/>
                <a:gd name="T43" fmla="*/ 25 h 150"/>
                <a:gd name="T44" fmla="*/ 34 w 74"/>
                <a:gd name="T45" fmla="*/ 25 h 150"/>
                <a:gd name="T46" fmla="*/ 42 w 74"/>
                <a:gd name="T47" fmla="*/ 13 h 150"/>
                <a:gd name="T48" fmla="*/ 54 w 74"/>
                <a:gd name="T49" fmla="*/ 2 h 150"/>
                <a:gd name="T50" fmla="*/ 67 w 74"/>
                <a:gd name="T5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0">
                  <a:moveTo>
                    <a:pt x="67" y="0"/>
                  </a:moveTo>
                  <a:lnTo>
                    <a:pt x="72" y="0"/>
                  </a:lnTo>
                  <a:lnTo>
                    <a:pt x="74" y="33"/>
                  </a:lnTo>
                  <a:lnTo>
                    <a:pt x="69" y="31"/>
                  </a:lnTo>
                  <a:lnTo>
                    <a:pt x="65" y="31"/>
                  </a:lnTo>
                  <a:lnTo>
                    <a:pt x="53" y="33"/>
                  </a:lnTo>
                  <a:lnTo>
                    <a:pt x="46" y="38"/>
                  </a:lnTo>
                  <a:lnTo>
                    <a:pt x="41" y="46"/>
                  </a:lnTo>
                  <a:lnTo>
                    <a:pt x="40" y="56"/>
                  </a:lnTo>
                  <a:lnTo>
                    <a:pt x="38" y="69"/>
                  </a:lnTo>
                  <a:lnTo>
                    <a:pt x="38" y="84"/>
                  </a:lnTo>
                  <a:lnTo>
                    <a:pt x="38" y="102"/>
                  </a:lnTo>
                  <a:lnTo>
                    <a:pt x="38" y="116"/>
                  </a:lnTo>
                  <a:lnTo>
                    <a:pt x="38" y="133"/>
                  </a:lnTo>
                  <a:lnTo>
                    <a:pt x="40" y="150"/>
                  </a:lnTo>
                  <a:lnTo>
                    <a:pt x="6" y="150"/>
                  </a:lnTo>
                  <a:lnTo>
                    <a:pt x="7" y="102"/>
                  </a:lnTo>
                  <a:lnTo>
                    <a:pt x="7" y="67"/>
                  </a:lnTo>
                  <a:lnTo>
                    <a:pt x="6" y="36"/>
                  </a:lnTo>
                  <a:lnTo>
                    <a:pt x="0" y="6"/>
                  </a:lnTo>
                  <a:lnTo>
                    <a:pt x="31" y="2"/>
                  </a:lnTo>
                  <a:lnTo>
                    <a:pt x="34" y="25"/>
                  </a:lnTo>
                  <a:lnTo>
                    <a:pt x="34" y="25"/>
                  </a:lnTo>
                  <a:lnTo>
                    <a:pt x="42" y="13"/>
                  </a:lnTo>
                  <a:lnTo>
                    <a:pt x="54" y="2"/>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0" name="Freeform 43"/>
            <p:cNvSpPr>
              <a:spLocks/>
            </p:cNvSpPr>
            <p:nvPr/>
          </p:nvSpPr>
          <p:spPr bwMode="auto">
            <a:xfrm>
              <a:off x="4739" y="1191"/>
              <a:ext cx="30" cy="52"/>
            </a:xfrm>
            <a:custGeom>
              <a:avLst/>
              <a:gdLst>
                <a:gd name="T0" fmla="*/ 65 w 89"/>
                <a:gd name="T1" fmla="*/ 0 h 156"/>
                <a:gd name="T2" fmla="*/ 79 w 89"/>
                <a:gd name="T3" fmla="*/ 0 h 156"/>
                <a:gd name="T4" fmla="*/ 89 w 89"/>
                <a:gd name="T5" fmla="*/ 2 h 156"/>
                <a:gd name="T6" fmla="*/ 89 w 89"/>
                <a:gd name="T7" fmla="*/ 34 h 156"/>
                <a:gd name="T8" fmla="*/ 68 w 89"/>
                <a:gd name="T9" fmla="*/ 31 h 156"/>
                <a:gd name="T10" fmla="*/ 52 w 89"/>
                <a:gd name="T11" fmla="*/ 34 h 156"/>
                <a:gd name="T12" fmla="*/ 41 w 89"/>
                <a:gd name="T13" fmla="*/ 42 h 156"/>
                <a:gd name="T14" fmla="*/ 34 w 89"/>
                <a:gd name="T15" fmla="*/ 53 h 156"/>
                <a:gd name="T16" fmla="*/ 31 w 89"/>
                <a:gd name="T17" fmla="*/ 72 h 156"/>
                <a:gd name="T18" fmla="*/ 33 w 89"/>
                <a:gd name="T19" fmla="*/ 89 h 156"/>
                <a:gd name="T20" fmla="*/ 38 w 89"/>
                <a:gd name="T21" fmla="*/ 103 h 156"/>
                <a:gd name="T22" fmla="*/ 47 w 89"/>
                <a:gd name="T23" fmla="*/ 114 h 156"/>
                <a:gd name="T24" fmla="*/ 59 w 89"/>
                <a:gd name="T25" fmla="*/ 122 h 156"/>
                <a:gd name="T26" fmla="*/ 75 w 89"/>
                <a:gd name="T27" fmla="*/ 124 h 156"/>
                <a:gd name="T28" fmla="*/ 81 w 89"/>
                <a:gd name="T29" fmla="*/ 123 h 156"/>
                <a:gd name="T30" fmla="*/ 89 w 89"/>
                <a:gd name="T31" fmla="*/ 123 h 156"/>
                <a:gd name="T32" fmla="*/ 89 w 89"/>
                <a:gd name="T33" fmla="*/ 153 h 156"/>
                <a:gd name="T34" fmla="*/ 79 w 89"/>
                <a:gd name="T35" fmla="*/ 154 h 156"/>
                <a:gd name="T36" fmla="*/ 69 w 89"/>
                <a:gd name="T37" fmla="*/ 156 h 156"/>
                <a:gd name="T38" fmla="*/ 54 w 89"/>
                <a:gd name="T39" fmla="*/ 154 h 156"/>
                <a:gd name="T40" fmla="*/ 41 w 89"/>
                <a:gd name="T41" fmla="*/ 149 h 156"/>
                <a:gd name="T42" fmla="*/ 27 w 89"/>
                <a:gd name="T43" fmla="*/ 141 h 156"/>
                <a:gd name="T44" fmla="*/ 16 w 89"/>
                <a:gd name="T45" fmla="*/ 130 h 156"/>
                <a:gd name="T46" fmla="*/ 8 w 89"/>
                <a:gd name="T47" fmla="*/ 114 h 156"/>
                <a:gd name="T48" fmla="*/ 3 w 89"/>
                <a:gd name="T49" fmla="*/ 94 h 156"/>
                <a:gd name="T50" fmla="*/ 0 w 89"/>
                <a:gd name="T51" fmla="*/ 72 h 156"/>
                <a:gd name="T52" fmla="*/ 3 w 89"/>
                <a:gd name="T53" fmla="*/ 50 h 156"/>
                <a:gd name="T54" fmla="*/ 8 w 89"/>
                <a:gd name="T55" fmla="*/ 33 h 156"/>
                <a:gd name="T56" fmla="*/ 17 w 89"/>
                <a:gd name="T57" fmla="*/ 19 h 156"/>
                <a:gd name="T58" fmla="*/ 27 w 89"/>
                <a:gd name="T59" fmla="*/ 10 h 156"/>
                <a:gd name="T60" fmla="*/ 41 w 89"/>
                <a:gd name="T61" fmla="*/ 4 h 156"/>
                <a:gd name="T62" fmla="*/ 54 w 89"/>
                <a:gd name="T63" fmla="*/ 1 h 156"/>
                <a:gd name="T64" fmla="*/ 65 w 89"/>
                <a:gd name="T6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156">
                  <a:moveTo>
                    <a:pt x="65" y="0"/>
                  </a:moveTo>
                  <a:lnTo>
                    <a:pt x="79" y="0"/>
                  </a:lnTo>
                  <a:lnTo>
                    <a:pt x="89" y="2"/>
                  </a:lnTo>
                  <a:lnTo>
                    <a:pt x="89" y="34"/>
                  </a:lnTo>
                  <a:lnTo>
                    <a:pt x="68" y="31"/>
                  </a:lnTo>
                  <a:lnTo>
                    <a:pt x="52" y="34"/>
                  </a:lnTo>
                  <a:lnTo>
                    <a:pt x="41" y="42"/>
                  </a:lnTo>
                  <a:lnTo>
                    <a:pt x="34" y="53"/>
                  </a:lnTo>
                  <a:lnTo>
                    <a:pt x="31" y="72"/>
                  </a:lnTo>
                  <a:lnTo>
                    <a:pt x="33" y="89"/>
                  </a:lnTo>
                  <a:lnTo>
                    <a:pt x="38" y="103"/>
                  </a:lnTo>
                  <a:lnTo>
                    <a:pt x="47" y="114"/>
                  </a:lnTo>
                  <a:lnTo>
                    <a:pt x="59" y="122"/>
                  </a:lnTo>
                  <a:lnTo>
                    <a:pt x="75" y="124"/>
                  </a:lnTo>
                  <a:lnTo>
                    <a:pt x="81" y="123"/>
                  </a:lnTo>
                  <a:lnTo>
                    <a:pt x="89" y="123"/>
                  </a:lnTo>
                  <a:lnTo>
                    <a:pt x="89" y="153"/>
                  </a:lnTo>
                  <a:lnTo>
                    <a:pt x="79" y="154"/>
                  </a:lnTo>
                  <a:lnTo>
                    <a:pt x="69" y="156"/>
                  </a:lnTo>
                  <a:lnTo>
                    <a:pt x="54" y="154"/>
                  </a:lnTo>
                  <a:lnTo>
                    <a:pt x="41" y="149"/>
                  </a:lnTo>
                  <a:lnTo>
                    <a:pt x="27" y="141"/>
                  </a:lnTo>
                  <a:lnTo>
                    <a:pt x="16" y="130"/>
                  </a:lnTo>
                  <a:lnTo>
                    <a:pt x="8" y="114"/>
                  </a:lnTo>
                  <a:lnTo>
                    <a:pt x="3" y="94"/>
                  </a:lnTo>
                  <a:lnTo>
                    <a:pt x="0" y="72"/>
                  </a:lnTo>
                  <a:lnTo>
                    <a:pt x="3" y="50"/>
                  </a:lnTo>
                  <a:lnTo>
                    <a:pt x="8" y="33"/>
                  </a:lnTo>
                  <a:lnTo>
                    <a:pt x="17" y="19"/>
                  </a:lnTo>
                  <a:lnTo>
                    <a:pt x="27" y="10"/>
                  </a:lnTo>
                  <a:lnTo>
                    <a:pt x="41" y="4"/>
                  </a:lnTo>
                  <a:lnTo>
                    <a:pt x="54" y="1"/>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1" name="Freeform 44"/>
            <p:cNvSpPr>
              <a:spLocks/>
            </p:cNvSpPr>
            <p:nvPr/>
          </p:nvSpPr>
          <p:spPr bwMode="auto">
            <a:xfrm>
              <a:off x="4774" y="1167"/>
              <a:ext cx="38" cy="74"/>
            </a:xfrm>
            <a:custGeom>
              <a:avLst/>
              <a:gdLst>
                <a:gd name="T0" fmla="*/ 36 w 114"/>
                <a:gd name="T1" fmla="*/ 0 h 222"/>
                <a:gd name="T2" fmla="*/ 36 w 114"/>
                <a:gd name="T3" fmla="*/ 13 h 222"/>
                <a:gd name="T4" fmla="*/ 35 w 114"/>
                <a:gd name="T5" fmla="*/ 30 h 222"/>
                <a:gd name="T6" fmla="*/ 35 w 114"/>
                <a:gd name="T7" fmla="*/ 48 h 222"/>
                <a:gd name="T8" fmla="*/ 35 w 114"/>
                <a:gd name="T9" fmla="*/ 65 h 222"/>
                <a:gd name="T10" fmla="*/ 35 w 114"/>
                <a:gd name="T11" fmla="*/ 91 h 222"/>
                <a:gd name="T12" fmla="*/ 42 w 114"/>
                <a:gd name="T13" fmla="*/ 84 h 222"/>
                <a:gd name="T14" fmla="*/ 49 w 114"/>
                <a:gd name="T15" fmla="*/ 78 h 222"/>
                <a:gd name="T16" fmla="*/ 59 w 114"/>
                <a:gd name="T17" fmla="*/ 73 h 222"/>
                <a:gd name="T18" fmla="*/ 72 w 114"/>
                <a:gd name="T19" fmla="*/ 72 h 222"/>
                <a:gd name="T20" fmla="*/ 85 w 114"/>
                <a:gd name="T21" fmla="*/ 74 h 222"/>
                <a:gd name="T22" fmla="*/ 95 w 114"/>
                <a:gd name="T23" fmla="*/ 81 h 222"/>
                <a:gd name="T24" fmla="*/ 103 w 114"/>
                <a:gd name="T25" fmla="*/ 91 h 222"/>
                <a:gd name="T26" fmla="*/ 108 w 114"/>
                <a:gd name="T27" fmla="*/ 103 h 222"/>
                <a:gd name="T28" fmla="*/ 111 w 114"/>
                <a:gd name="T29" fmla="*/ 118 h 222"/>
                <a:gd name="T30" fmla="*/ 111 w 114"/>
                <a:gd name="T31" fmla="*/ 132 h 222"/>
                <a:gd name="T32" fmla="*/ 111 w 114"/>
                <a:gd name="T33" fmla="*/ 174 h 222"/>
                <a:gd name="T34" fmla="*/ 112 w 114"/>
                <a:gd name="T35" fmla="*/ 199 h 222"/>
                <a:gd name="T36" fmla="*/ 114 w 114"/>
                <a:gd name="T37" fmla="*/ 222 h 222"/>
                <a:gd name="T38" fmla="*/ 81 w 114"/>
                <a:gd name="T39" fmla="*/ 222 h 222"/>
                <a:gd name="T40" fmla="*/ 81 w 114"/>
                <a:gd name="T41" fmla="*/ 208 h 222"/>
                <a:gd name="T42" fmla="*/ 81 w 114"/>
                <a:gd name="T43" fmla="*/ 192 h 222"/>
                <a:gd name="T44" fmla="*/ 81 w 114"/>
                <a:gd name="T45" fmla="*/ 174 h 222"/>
                <a:gd name="T46" fmla="*/ 81 w 114"/>
                <a:gd name="T47" fmla="*/ 149 h 222"/>
                <a:gd name="T48" fmla="*/ 81 w 114"/>
                <a:gd name="T49" fmla="*/ 140 h 222"/>
                <a:gd name="T50" fmla="*/ 80 w 114"/>
                <a:gd name="T51" fmla="*/ 131 h 222"/>
                <a:gd name="T52" fmla="*/ 77 w 114"/>
                <a:gd name="T53" fmla="*/ 120 h 222"/>
                <a:gd name="T54" fmla="*/ 74 w 114"/>
                <a:gd name="T55" fmla="*/ 111 h 222"/>
                <a:gd name="T56" fmla="*/ 68 w 114"/>
                <a:gd name="T57" fmla="*/ 106 h 222"/>
                <a:gd name="T58" fmla="*/ 59 w 114"/>
                <a:gd name="T59" fmla="*/ 103 h 222"/>
                <a:gd name="T60" fmla="*/ 48 w 114"/>
                <a:gd name="T61" fmla="*/ 106 h 222"/>
                <a:gd name="T62" fmla="*/ 40 w 114"/>
                <a:gd name="T63" fmla="*/ 112 h 222"/>
                <a:gd name="T64" fmla="*/ 38 w 114"/>
                <a:gd name="T65" fmla="*/ 123 h 222"/>
                <a:gd name="T66" fmla="*/ 35 w 114"/>
                <a:gd name="T67" fmla="*/ 136 h 222"/>
                <a:gd name="T68" fmla="*/ 35 w 114"/>
                <a:gd name="T69" fmla="*/ 149 h 222"/>
                <a:gd name="T70" fmla="*/ 35 w 114"/>
                <a:gd name="T71" fmla="*/ 174 h 222"/>
                <a:gd name="T72" fmla="*/ 35 w 114"/>
                <a:gd name="T73" fmla="*/ 192 h 222"/>
                <a:gd name="T74" fmla="*/ 35 w 114"/>
                <a:gd name="T75" fmla="*/ 209 h 222"/>
                <a:gd name="T76" fmla="*/ 36 w 114"/>
                <a:gd name="T77" fmla="*/ 222 h 222"/>
                <a:gd name="T78" fmla="*/ 2 w 114"/>
                <a:gd name="T79" fmla="*/ 222 h 222"/>
                <a:gd name="T80" fmla="*/ 4 w 114"/>
                <a:gd name="T81" fmla="*/ 200 h 222"/>
                <a:gd name="T82" fmla="*/ 4 w 114"/>
                <a:gd name="T83" fmla="*/ 174 h 222"/>
                <a:gd name="T84" fmla="*/ 4 w 114"/>
                <a:gd name="T85" fmla="*/ 82 h 222"/>
                <a:gd name="T86" fmla="*/ 4 w 114"/>
                <a:gd name="T87" fmla="*/ 69 h 222"/>
                <a:gd name="T88" fmla="*/ 4 w 114"/>
                <a:gd name="T89" fmla="*/ 49 h 222"/>
                <a:gd name="T90" fmla="*/ 2 w 114"/>
                <a:gd name="T91" fmla="*/ 27 h 222"/>
                <a:gd name="T92" fmla="*/ 0 w 114"/>
                <a:gd name="T93" fmla="*/ 2 h 222"/>
                <a:gd name="T94" fmla="*/ 36 w 114"/>
                <a:gd name="T9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22">
                  <a:moveTo>
                    <a:pt x="36" y="0"/>
                  </a:moveTo>
                  <a:lnTo>
                    <a:pt x="36" y="13"/>
                  </a:lnTo>
                  <a:lnTo>
                    <a:pt x="35" y="30"/>
                  </a:lnTo>
                  <a:lnTo>
                    <a:pt x="35" y="48"/>
                  </a:lnTo>
                  <a:lnTo>
                    <a:pt x="35" y="65"/>
                  </a:lnTo>
                  <a:lnTo>
                    <a:pt x="35" y="91"/>
                  </a:lnTo>
                  <a:lnTo>
                    <a:pt x="42" y="84"/>
                  </a:lnTo>
                  <a:lnTo>
                    <a:pt x="49" y="78"/>
                  </a:lnTo>
                  <a:lnTo>
                    <a:pt x="59" y="73"/>
                  </a:lnTo>
                  <a:lnTo>
                    <a:pt x="72" y="72"/>
                  </a:lnTo>
                  <a:lnTo>
                    <a:pt x="85" y="74"/>
                  </a:lnTo>
                  <a:lnTo>
                    <a:pt x="95" y="81"/>
                  </a:lnTo>
                  <a:lnTo>
                    <a:pt x="103" y="91"/>
                  </a:lnTo>
                  <a:lnTo>
                    <a:pt x="108" y="103"/>
                  </a:lnTo>
                  <a:lnTo>
                    <a:pt x="111" y="118"/>
                  </a:lnTo>
                  <a:lnTo>
                    <a:pt x="111" y="132"/>
                  </a:lnTo>
                  <a:lnTo>
                    <a:pt x="111" y="174"/>
                  </a:lnTo>
                  <a:lnTo>
                    <a:pt x="112" y="199"/>
                  </a:lnTo>
                  <a:lnTo>
                    <a:pt x="114" y="222"/>
                  </a:lnTo>
                  <a:lnTo>
                    <a:pt x="81" y="222"/>
                  </a:lnTo>
                  <a:lnTo>
                    <a:pt x="81" y="208"/>
                  </a:lnTo>
                  <a:lnTo>
                    <a:pt x="81" y="192"/>
                  </a:lnTo>
                  <a:lnTo>
                    <a:pt x="81" y="174"/>
                  </a:lnTo>
                  <a:lnTo>
                    <a:pt x="81" y="149"/>
                  </a:lnTo>
                  <a:lnTo>
                    <a:pt x="81" y="140"/>
                  </a:lnTo>
                  <a:lnTo>
                    <a:pt x="80" y="131"/>
                  </a:lnTo>
                  <a:lnTo>
                    <a:pt x="77" y="120"/>
                  </a:lnTo>
                  <a:lnTo>
                    <a:pt x="74" y="111"/>
                  </a:lnTo>
                  <a:lnTo>
                    <a:pt x="68" y="106"/>
                  </a:lnTo>
                  <a:lnTo>
                    <a:pt x="59" y="103"/>
                  </a:lnTo>
                  <a:lnTo>
                    <a:pt x="48" y="106"/>
                  </a:lnTo>
                  <a:lnTo>
                    <a:pt x="40" y="112"/>
                  </a:lnTo>
                  <a:lnTo>
                    <a:pt x="38" y="123"/>
                  </a:lnTo>
                  <a:lnTo>
                    <a:pt x="35" y="136"/>
                  </a:lnTo>
                  <a:lnTo>
                    <a:pt x="35" y="149"/>
                  </a:lnTo>
                  <a:lnTo>
                    <a:pt x="35" y="174"/>
                  </a:lnTo>
                  <a:lnTo>
                    <a:pt x="35" y="192"/>
                  </a:lnTo>
                  <a:lnTo>
                    <a:pt x="35" y="209"/>
                  </a:lnTo>
                  <a:lnTo>
                    <a:pt x="36" y="222"/>
                  </a:lnTo>
                  <a:lnTo>
                    <a:pt x="2" y="222"/>
                  </a:lnTo>
                  <a:lnTo>
                    <a:pt x="4" y="200"/>
                  </a:lnTo>
                  <a:lnTo>
                    <a:pt x="4" y="174"/>
                  </a:lnTo>
                  <a:lnTo>
                    <a:pt x="4" y="82"/>
                  </a:lnTo>
                  <a:lnTo>
                    <a:pt x="4" y="69"/>
                  </a:lnTo>
                  <a:lnTo>
                    <a:pt x="4" y="49"/>
                  </a:lnTo>
                  <a:lnTo>
                    <a:pt x="2" y="27"/>
                  </a:lnTo>
                  <a:lnTo>
                    <a:pt x="0" y="2"/>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2" name="Freeform 45"/>
            <p:cNvSpPr>
              <a:spLocks/>
            </p:cNvSpPr>
            <p:nvPr/>
          </p:nvSpPr>
          <p:spPr bwMode="auto">
            <a:xfrm>
              <a:off x="4846" y="1171"/>
              <a:ext cx="36" cy="72"/>
            </a:xfrm>
            <a:custGeom>
              <a:avLst/>
              <a:gdLst>
                <a:gd name="T0" fmla="*/ 58 w 108"/>
                <a:gd name="T1" fmla="*/ 0 h 215"/>
                <a:gd name="T2" fmla="*/ 74 w 108"/>
                <a:gd name="T3" fmla="*/ 1 h 215"/>
                <a:gd name="T4" fmla="*/ 84 w 108"/>
                <a:gd name="T5" fmla="*/ 2 h 215"/>
                <a:gd name="T6" fmla="*/ 93 w 108"/>
                <a:gd name="T7" fmla="*/ 5 h 215"/>
                <a:gd name="T8" fmla="*/ 93 w 108"/>
                <a:gd name="T9" fmla="*/ 42 h 215"/>
                <a:gd name="T10" fmla="*/ 79 w 108"/>
                <a:gd name="T11" fmla="*/ 38 h 215"/>
                <a:gd name="T12" fmla="*/ 61 w 108"/>
                <a:gd name="T13" fmla="*/ 35 h 215"/>
                <a:gd name="T14" fmla="*/ 50 w 108"/>
                <a:gd name="T15" fmla="*/ 36 h 215"/>
                <a:gd name="T16" fmla="*/ 42 w 108"/>
                <a:gd name="T17" fmla="*/ 40 h 215"/>
                <a:gd name="T18" fmla="*/ 37 w 108"/>
                <a:gd name="T19" fmla="*/ 46 h 215"/>
                <a:gd name="T20" fmla="*/ 34 w 108"/>
                <a:gd name="T21" fmla="*/ 52 h 215"/>
                <a:gd name="T22" fmla="*/ 38 w 108"/>
                <a:gd name="T23" fmla="*/ 64 h 215"/>
                <a:gd name="T24" fmla="*/ 48 w 108"/>
                <a:gd name="T25" fmla="*/ 73 h 215"/>
                <a:gd name="T26" fmla="*/ 59 w 108"/>
                <a:gd name="T27" fmla="*/ 82 h 215"/>
                <a:gd name="T28" fmla="*/ 71 w 108"/>
                <a:gd name="T29" fmla="*/ 90 h 215"/>
                <a:gd name="T30" fmla="*/ 82 w 108"/>
                <a:gd name="T31" fmla="*/ 99 h 215"/>
                <a:gd name="T32" fmla="*/ 92 w 108"/>
                <a:gd name="T33" fmla="*/ 109 h 215"/>
                <a:gd name="T34" fmla="*/ 100 w 108"/>
                <a:gd name="T35" fmla="*/ 122 h 215"/>
                <a:gd name="T36" fmla="*/ 106 w 108"/>
                <a:gd name="T37" fmla="*/ 136 h 215"/>
                <a:gd name="T38" fmla="*/ 108 w 108"/>
                <a:gd name="T39" fmla="*/ 154 h 215"/>
                <a:gd name="T40" fmla="*/ 105 w 108"/>
                <a:gd name="T41" fmla="*/ 174 h 215"/>
                <a:gd name="T42" fmla="*/ 97 w 108"/>
                <a:gd name="T43" fmla="*/ 191 h 215"/>
                <a:gd name="T44" fmla="*/ 85 w 108"/>
                <a:gd name="T45" fmla="*/ 203 h 215"/>
                <a:gd name="T46" fmla="*/ 70 w 108"/>
                <a:gd name="T47" fmla="*/ 212 h 215"/>
                <a:gd name="T48" fmla="*/ 50 w 108"/>
                <a:gd name="T49" fmla="*/ 215 h 215"/>
                <a:gd name="T50" fmla="*/ 34 w 108"/>
                <a:gd name="T51" fmla="*/ 213 h 215"/>
                <a:gd name="T52" fmla="*/ 21 w 108"/>
                <a:gd name="T53" fmla="*/ 211 h 215"/>
                <a:gd name="T54" fmla="*/ 10 w 108"/>
                <a:gd name="T55" fmla="*/ 207 h 215"/>
                <a:gd name="T56" fmla="*/ 3 w 108"/>
                <a:gd name="T57" fmla="*/ 204 h 215"/>
                <a:gd name="T58" fmla="*/ 3 w 108"/>
                <a:gd name="T59" fmla="*/ 168 h 215"/>
                <a:gd name="T60" fmla="*/ 17 w 108"/>
                <a:gd name="T61" fmla="*/ 173 h 215"/>
                <a:gd name="T62" fmla="*/ 32 w 108"/>
                <a:gd name="T63" fmla="*/ 177 h 215"/>
                <a:gd name="T64" fmla="*/ 48 w 108"/>
                <a:gd name="T65" fmla="*/ 178 h 215"/>
                <a:gd name="T66" fmla="*/ 58 w 108"/>
                <a:gd name="T67" fmla="*/ 178 h 215"/>
                <a:gd name="T68" fmla="*/ 66 w 108"/>
                <a:gd name="T69" fmla="*/ 174 h 215"/>
                <a:gd name="T70" fmla="*/ 71 w 108"/>
                <a:gd name="T71" fmla="*/ 168 h 215"/>
                <a:gd name="T72" fmla="*/ 74 w 108"/>
                <a:gd name="T73" fmla="*/ 160 h 215"/>
                <a:gd name="T74" fmla="*/ 70 w 108"/>
                <a:gd name="T75" fmla="*/ 148 h 215"/>
                <a:gd name="T76" fmla="*/ 62 w 108"/>
                <a:gd name="T77" fmla="*/ 137 h 215"/>
                <a:gd name="T78" fmla="*/ 50 w 108"/>
                <a:gd name="T79" fmla="*/ 128 h 215"/>
                <a:gd name="T80" fmla="*/ 36 w 108"/>
                <a:gd name="T81" fmla="*/ 118 h 215"/>
                <a:gd name="T82" fmla="*/ 25 w 108"/>
                <a:gd name="T83" fmla="*/ 110 h 215"/>
                <a:gd name="T84" fmla="*/ 16 w 108"/>
                <a:gd name="T85" fmla="*/ 99 h 215"/>
                <a:gd name="T86" fmla="*/ 8 w 108"/>
                <a:gd name="T87" fmla="*/ 88 h 215"/>
                <a:gd name="T88" fmla="*/ 2 w 108"/>
                <a:gd name="T89" fmla="*/ 73 h 215"/>
                <a:gd name="T90" fmla="*/ 0 w 108"/>
                <a:gd name="T91" fmla="*/ 56 h 215"/>
                <a:gd name="T92" fmla="*/ 3 w 108"/>
                <a:gd name="T93" fmla="*/ 38 h 215"/>
                <a:gd name="T94" fmla="*/ 11 w 108"/>
                <a:gd name="T95" fmla="*/ 22 h 215"/>
                <a:gd name="T96" fmla="*/ 23 w 108"/>
                <a:gd name="T97" fmla="*/ 10 h 215"/>
                <a:gd name="T98" fmla="*/ 38 w 108"/>
                <a:gd name="T99" fmla="*/ 2 h 215"/>
                <a:gd name="T100" fmla="*/ 58 w 108"/>
                <a:gd name="T10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 h="215">
                  <a:moveTo>
                    <a:pt x="58" y="0"/>
                  </a:moveTo>
                  <a:lnTo>
                    <a:pt x="74" y="1"/>
                  </a:lnTo>
                  <a:lnTo>
                    <a:pt x="84" y="2"/>
                  </a:lnTo>
                  <a:lnTo>
                    <a:pt x="93" y="5"/>
                  </a:lnTo>
                  <a:lnTo>
                    <a:pt x="93" y="42"/>
                  </a:lnTo>
                  <a:lnTo>
                    <a:pt x="79" y="38"/>
                  </a:lnTo>
                  <a:lnTo>
                    <a:pt x="61" y="35"/>
                  </a:lnTo>
                  <a:lnTo>
                    <a:pt x="50" y="36"/>
                  </a:lnTo>
                  <a:lnTo>
                    <a:pt x="42" y="40"/>
                  </a:lnTo>
                  <a:lnTo>
                    <a:pt x="37" y="46"/>
                  </a:lnTo>
                  <a:lnTo>
                    <a:pt x="34" y="52"/>
                  </a:lnTo>
                  <a:lnTo>
                    <a:pt x="38" y="64"/>
                  </a:lnTo>
                  <a:lnTo>
                    <a:pt x="48" y="73"/>
                  </a:lnTo>
                  <a:lnTo>
                    <a:pt x="59" y="82"/>
                  </a:lnTo>
                  <a:lnTo>
                    <a:pt x="71" y="90"/>
                  </a:lnTo>
                  <a:lnTo>
                    <a:pt x="82" y="99"/>
                  </a:lnTo>
                  <a:lnTo>
                    <a:pt x="92" y="109"/>
                  </a:lnTo>
                  <a:lnTo>
                    <a:pt x="100" y="122"/>
                  </a:lnTo>
                  <a:lnTo>
                    <a:pt x="106" y="136"/>
                  </a:lnTo>
                  <a:lnTo>
                    <a:pt x="108" y="154"/>
                  </a:lnTo>
                  <a:lnTo>
                    <a:pt x="105" y="174"/>
                  </a:lnTo>
                  <a:lnTo>
                    <a:pt x="97" y="191"/>
                  </a:lnTo>
                  <a:lnTo>
                    <a:pt x="85" y="203"/>
                  </a:lnTo>
                  <a:lnTo>
                    <a:pt x="70" y="212"/>
                  </a:lnTo>
                  <a:lnTo>
                    <a:pt x="50" y="215"/>
                  </a:lnTo>
                  <a:lnTo>
                    <a:pt x="34" y="213"/>
                  </a:lnTo>
                  <a:lnTo>
                    <a:pt x="21" y="211"/>
                  </a:lnTo>
                  <a:lnTo>
                    <a:pt x="10" y="207"/>
                  </a:lnTo>
                  <a:lnTo>
                    <a:pt x="3" y="204"/>
                  </a:lnTo>
                  <a:lnTo>
                    <a:pt x="3" y="168"/>
                  </a:lnTo>
                  <a:lnTo>
                    <a:pt x="17" y="173"/>
                  </a:lnTo>
                  <a:lnTo>
                    <a:pt x="32" y="177"/>
                  </a:lnTo>
                  <a:lnTo>
                    <a:pt x="48" y="178"/>
                  </a:lnTo>
                  <a:lnTo>
                    <a:pt x="58" y="178"/>
                  </a:lnTo>
                  <a:lnTo>
                    <a:pt x="66" y="174"/>
                  </a:lnTo>
                  <a:lnTo>
                    <a:pt x="71" y="168"/>
                  </a:lnTo>
                  <a:lnTo>
                    <a:pt x="74" y="160"/>
                  </a:lnTo>
                  <a:lnTo>
                    <a:pt x="70" y="148"/>
                  </a:lnTo>
                  <a:lnTo>
                    <a:pt x="62" y="137"/>
                  </a:lnTo>
                  <a:lnTo>
                    <a:pt x="50" y="128"/>
                  </a:lnTo>
                  <a:lnTo>
                    <a:pt x="36" y="118"/>
                  </a:lnTo>
                  <a:lnTo>
                    <a:pt x="25" y="110"/>
                  </a:lnTo>
                  <a:lnTo>
                    <a:pt x="16" y="99"/>
                  </a:lnTo>
                  <a:lnTo>
                    <a:pt x="8" y="88"/>
                  </a:lnTo>
                  <a:lnTo>
                    <a:pt x="2" y="73"/>
                  </a:lnTo>
                  <a:lnTo>
                    <a:pt x="0" y="56"/>
                  </a:lnTo>
                  <a:lnTo>
                    <a:pt x="3" y="38"/>
                  </a:lnTo>
                  <a:lnTo>
                    <a:pt x="11" y="22"/>
                  </a:lnTo>
                  <a:lnTo>
                    <a:pt x="23" y="10"/>
                  </a:lnTo>
                  <a:lnTo>
                    <a:pt x="38" y="2"/>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3" name="Freeform 46"/>
            <p:cNvSpPr>
              <a:spLocks noEditPoints="1"/>
            </p:cNvSpPr>
            <p:nvPr/>
          </p:nvSpPr>
          <p:spPr bwMode="auto">
            <a:xfrm>
              <a:off x="4885" y="1191"/>
              <a:ext cx="42" cy="72"/>
            </a:xfrm>
            <a:custGeom>
              <a:avLst/>
              <a:gdLst>
                <a:gd name="T0" fmla="*/ 66 w 127"/>
                <a:gd name="T1" fmla="*/ 31 h 216"/>
                <a:gd name="T2" fmla="*/ 55 w 127"/>
                <a:gd name="T3" fmla="*/ 34 h 216"/>
                <a:gd name="T4" fmla="*/ 46 w 127"/>
                <a:gd name="T5" fmla="*/ 40 h 216"/>
                <a:gd name="T6" fmla="*/ 41 w 127"/>
                <a:gd name="T7" fmla="*/ 51 h 216"/>
                <a:gd name="T8" fmla="*/ 37 w 127"/>
                <a:gd name="T9" fmla="*/ 64 h 216"/>
                <a:gd name="T10" fmla="*/ 36 w 127"/>
                <a:gd name="T11" fmla="*/ 81 h 216"/>
                <a:gd name="T12" fmla="*/ 38 w 127"/>
                <a:gd name="T13" fmla="*/ 99 h 216"/>
                <a:gd name="T14" fmla="*/ 43 w 127"/>
                <a:gd name="T15" fmla="*/ 112 h 216"/>
                <a:gd name="T16" fmla="*/ 54 w 127"/>
                <a:gd name="T17" fmla="*/ 122 h 216"/>
                <a:gd name="T18" fmla="*/ 67 w 127"/>
                <a:gd name="T19" fmla="*/ 124 h 216"/>
                <a:gd name="T20" fmla="*/ 79 w 127"/>
                <a:gd name="T21" fmla="*/ 120 h 216"/>
                <a:gd name="T22" fmla="*/ 89 w 127"/>
                <a:gd name="T23" fmla="*/ 112 h 216"/>
                <a:gd name="T24" fmla="*/ 94 w 127"/>
                <a:gd name="T25" fmla="*/ 98 h 216"/>
                <a:gd name="T26" fmla="*/ 96 w 127"/>
                <a:gd name="T27" fmla="*/ 81 h 216"/>
                <a:gd name="T28" fmla="*/ 93 w 127"/>
                <a:gd name="T29" fmla="*/ 60 h 216"/>
                <a:gd name="T30" fmla="*/ 88 w 127"/>
                <a:gd name="T31" fmla="*/ 46 h 216"/>
                <a:gd name="T32" fmla="*/ 77 w 127"/>
                <a:gd name="T33" fmla="*/ 35 h 216"/>
                <a:gd name="T34" fmla="*/ 66 w 127"/>
                <a:gd name="T35" fmla="*/ 31 h 216"/>
                <a:gd name="T36" fmla="*/ 72 w 127"/>
                <a:gd name="T37" fmla="*/ 0 h 216"/>
                <a:gd name="T38" fmla="*/ 88 w 127"/>
                <a:gd name="T39" fmla="*/ 2 h 216"/>
                <a:gd name="T40" fmla="*/ 101 w 127"/>
                <a:gd name="T41" fmla="*/ 10 h 216"/>
                <a:gd name="T42" fmla="*/ 111 w 127"/>
                <a:gd name="T43" fmla="*/ 22 h 216"/>
                <a:gd name="T44" fmla="*/ 121 w 127"/>
                <a:gd name="T45" fmla="*/ 38 h 216"/>
                <a:gd name="T46" fmla="*/ 126 w 127"/>
                <a:gd name="T47" fmla="*/ 57 h 216"/>
                <a:gd name="T48" fmla="*/ 127 w 127"/>
                <a:gd name="T49" fmla="*/ 81 h 216"/>
                <a:gd name="T50" fmla="*/ 125 w 127"/>
                <a:gd name="T51" fmla="*/ 105 h 216"/>
                <a:gd name="T52" fmla="*/ 118 w 127"/>
                <a:gd name="T53" fmla="*/ 126 h 216"/>
                <a:gd name="T54" fmla="*/ 106 w 127"/>
                <a:gd name="T55" fmla="*/ 141 h 216"/>
                <a:gd name="T56" fmla="*/ 92 w 127"/>
                <a:gd name="T57" fmla="*/ 152 h 216"/>
                <a:gd name="T58" fmla="*/ 74 w 127"/>
                <a:gd name="T59" fmla="*/ 156 h 216"/>
                <a:gd name="T60" fmla="*/ 62 w 127"/>
                <a:gd name="T61" fmla="*/ 154 h 216"/>
                <a:gd name="T62" fmla="*/ 53 w 127"/>
                <a:gd name="T63" fmla="*/ 150 h 216"/>
                <a:gd name="T64" fmla="*/ 45 w 127"/>
                <a:gd name="T65" fmla="*/ 147 h 216"/>
                <a:gd name="T66" fmla="*/ 38 w 127"/>
                <a:gd name="T67" fmla="*/ 141 h 216"/>
                <a:gd name="T68" fmla="*/ 38 w 127"/>
                <a:gd name="T69" fmla="*/ 158 h 216"/>
                <a:gd name="T70" fmla="*/ 38 w 127"/>
                <a:gd name="T71" fmla="*/ 168 h 216"/>
                <a:gd name="T72" fmla="*/ 38 w 127"/>
                <a:gd name="T73" fmla="*/ 181 h 216"/>
                <a:gd name="T74" fmla="*/ 39 w 127"/>
                <a:gd name="T75" fmla="*/ 196 h 216"/>
                <a:gd name="T76" fmla="*/ 41 w 127"/>
                <a:gd name="T77" fmla="*/ 213 h 216"/>
                <a:gd name="T78" fmla="*/ 3 w 127"/>
                <a:gd name="T79" fmla="*/ 216 h 216"/>
                <a:gd name="T80" fmla="*/ 4 w 127"/>
                <a:gd name="T81" fmla="*/ 206 h 216"/>
                <a:gd name="T82" fmla="*/ 5 w 127"/>
                <a:gd name="T83" fmla="*/ 190 h 216"/>
                <a:gd name="T84" fmla="*/ 5 w 127"/>
                <a:gd name="T85" fmla="*/ 173 h 216"/>
                <a:gd name="T86" fmla="*/ 7 w 127"/>
                <a:gd name="T87" fmla="*/ 156 h 216"/>
                <a:gd name="T88" fmla="*/ 7 w 127"/>
                <a:gd name="T89" fmla="*/ 141 h 216"/>
                <a:gd name="T90" fmla="*/ 7 w 127"/>
                <a:gd name="T91" fmla="*/ 81 h 216"/>
                <a:gd name="T92" fmla="*/ 5 w 127"/>
                <a:gd name="T93" fmla="*/ 43 h 216"/>
                <a:gd name="T94" fmla="*/ 0 w 127"/>
                <a:gd name="T95" fmla="*/ 6 h 216"/>
                <a:gd name="T96" fmla="*/ 29 w 127"/>
                <a:gd name="T97" fmla="*/ 2 h 216"/>
                <a:gd name="T98" fmla="*/ 32 w 127"/>
                <a:gd name="T99" fmla="*/ 13 h 216"/>
                <a:gd name="T100" fmla="*/ 34 w 127"/>
                <a:gd name="T101" fmla="*/ 25 h 216"/>
                <a:gd name="T102" fmla="*/ 39 w 127"/>
                <a:gd name="T103" fmla="*/ 15 h 216"/>
                <a:gd name="T104" fmla="*/ 47 w 127"/>
                <a:gd name="T105" fmla="*/ 8 h 216"/>
                <a:gd name="T106" fmla="*/ 58 w 127"/>
                <a:gd name="T107" fmla="*/ 2 h 216"/>
                <a:gd name="T108" fmla="*/ 72 w 127"/>
                <a:gd name="T10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216">
                  <a:moveTo>
                    <a:pt x="66" y="31"/>
                  </a:moveTo>
                  <a:lnTo>
                    <a:pt x="55" y="34"/>
                  </a:lnTo>
                  <a:lnTo>
                    <a:pt x="46" y="40"/>
                  </a:lnTo>
                  <a:lnTo>
                    <a:pt x="41" y="51"/>
                  </a:lnTo>
                  <a:lnTo>
                    <a:pt x="37" y="64"/>
                  </a:lnTo>
                  <a:lnTo>
                    <a:pt x="36" y="81"/>
                  </a:lnTo>
                  <a:lnTo>
                    <a:pt x="38" y="99"/>
                  </a:lnTo>
                  <a:lnTo>
                    <a:pt x="43" y="112"/>
                  </a:lnTo>
                  <a:lnTo>
                    <a:pt x="54" y="122"/>
                  </a:lnTo>
                  <a:lnTo>
                    <a:pt x="67" y="124"/>
                  </a:lnTo>
                  <a:lnTo>
                    <a:pt x="79" y="120"/>
                  </a:lnTo>
                  <a:lnTo>
                    <a:pt x="89" y="112"/>
                  </a:lnTo>
                  <a:lnTo>
                    <a:pt x="94" y="98"/>
                  </a:lnTo>
                  <a:lnTo>
                    <a:pt x="96" y="81"/>
                  </a:lnTo>
                  <a:lnTo>
                    <a:pt x="93" y="60"/>
                  </a:lnTo>
                  <a:lnTo>
                    <a:pt x="88" y="46"/>
                  </a:lnTo>
                  <a:lnTo>
                    <a:pt x="77" y="35"/>
                  </a:lnTo>
                  <a:lnTo>
                    <a:pt x="66" y="31"/>
                  </a:lnTo>
                  <a:close/>
                  <a:moveTo>
                    <a:pt x="72" y="0"/>
                  </a:moveTo>
                  <a:lnTo>
                    <a:pt x="88" y="2"/>
                  </a:lnTo>
                  <a:lnTo>
                    <a:pt x="101" y="10"/>
                  </a:lnTo>
                  <a:lnTo>
                    <a:pt x="111" y="22"/>
                  </a:lnTo>
                  <a:lnTo>
                    <a:pt x="121" y="38"/>
                  </a:lnTo>
                  <a:lnTo>
                    <a:pt x="126" y="57"/>
                  </a:lnTo>
                  <a:lnTo>
                    <a:pt x="127" y="81"/>
                  </a:lnTo>
                  <a:lnTo>
                    <a:pt x="125" y="105"/>
                  </a:lnTo>
                  <a:lnTo>
                    <a:pt x="118" y="126"/>
                  </a:lnTo>
                  <a:lnTo>
                    <a:pt x="106" y="141"/>
                  </a:lnTo>
                  <a:lnTo>
                    <a:pt x="92" y="152"/>
                  </a:lnTo>
                  <a:lnTo>
                    <a:pt x="74" y="156"/>
                  </a:lnTo>
                  <a:lnTo>
                    <a:pt x="62" y="154"/>
                  </a:lnTo>
                  <a:lnTo>
                    <a:pt x="53" y="150"/>
                  </a:lnTo>
                  <a:lnTo>
                    <a:pt x="45" y="147"/>
                  </a:lnTo>
                  <a:lnTo>
                    <a:pt x="38" y="141"/>
                  </a:lnTo>
                  <a:lnTo>
                    <a:pt x="38" y="158"/>
                  </a:lnTo>
                  <a:lnTo>
                    <a:pt x="38" y="168"/>
                  </a:lnTo>
                  <a:lnTo>
                    <a:pt x="38" y="181"/>
                  </a:lnTo>
                  <a:lnTo>
                    <a:pt x="39" y="196"/>
                  </a:lnTo>
                  <a:lnTo>
                    <a:pt x="41" y="213"/>
                  </a:lnTo>
                  <a:lnTo>
                    <a:pt x="3" y="216"/>
                  </a:lnTo>
                  <a:lnTo>
                    <a:pt x="4" y="206"/>
                  </a:lnTo>
                  <a:lnTo>
                    <a:pt x="5" y="190"/>
                  </a:lnTo>
                  <a:lnTo>
                    <a:pt x="5" y="173"/>
                  </a:lnTo>
                  <a:lnTo>
                    <a:pt x="7" y="156"/>
                  </a:lnTo>
                  <a:lnTo>
                    <a:pt x="7" y="141"/>
                  </a:lnTo>
                  <a:lnTo>
                    <a:pt x="7" y="81"/>
                  </a:lnTo>
                  <a:lnTo>
                    <a:pt x="5" y="43"/>
                  </a:lnTo>
                  <a:lnTo>
                    <a:pt x="0" y="6"/>
                  </a:lnTo>
                  <a:lnTo>
                    <a:pt x="29" y="2"/>
                  </a:lnTo>
                  <a:lnTo>
                    <a:pt x="32" y="13"/>
                  </a:lnTo>
                  <a:lnTo>
                    <a:pt x="34" y="25"/>
                  </a:lnTo>
                  <a:lnTo>
                    <a:pt x="39" y="15"/>
                  </a:lnTo>
                  <a:lnTo>
                    <a:pt x="47" y="8"/>
                  </a:lnTo>
                  <a:lnTo>
                    <a:pt x="58"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4" name="Freeform 47"/>
            <p:cNvSpPr>
              <a:spLocks noEditPoints="1"/>
            </p:cNvSpPr>
            <p:nvPr/>
          </p:nvSpPr>
          <p:spPr bwMode="auto">
            <a:xfrm>
              <a:off x="4932" y="1191"/>
              <a:ext cx="37" cy="52"/>
            </a:xfrm>
            <a:custGeom>
              <a:avLst/>
              <a:gdLst>
                <a:gd name="T0" fmla="*/ 58 w 113"/>
                <a:gd name="T1" fmla="*/ 31 h 156"/>
                <a:gd name="T2" fmla="*/ 49 w 113"/>
                <a:gd name="T3" fmla="*/ 33 h 156"/>
                <a:gd name="T4" fmla="*/ 41 w 113"/>
                <a:gd name="T5" fmla="*/ 38 h 156"/>
                <a:gd name="T6" fmla="*/ 36 w 113"/>
                <a:gd name="T7" fmla="*/ 44 h 156"/>
                <a:gd name="T8" fmla="*/ 33 w 113"/>
                <a:gd name="T9" fmla="*/ 52 h 156"/>
                <a:gd name="T10" fmla="*/ 32 w 113"/>
                <a:gd name="T11" fmla="*/ 60 h 156"/>
                <a:gd name="T12" fmla="*/ 81 w 113"/>
                <a:gd name="T13" fmla="*/ 60 h 156"/>
                <a:gd name="T14" fmla="*/ 80 w 113"/>
                <a:gd name="T15" fmla="*/ 50 h 156"/>
                <a:gd name="T16" fmla="*/ 76 w 113"/>
                <a:gd name="T17" fmla="*/ 40 h 156"/>
                <a:gd name="T18" fmla="*/ 68 w 113"/>
                <a:gd name="T19" fmla="*/ 34 h 156"/>
                <a:gd name="T20" fmla="*/ 58 w 113"/>
                <a:gd name="T21" fmla="*/ 31 h 156"/>
                <a:gd name="T22" fmla="*/ 58 w 113"/>
                <a:gd name="T23" fmla="*/ 0 h 156"/>
                <a:gd name="T24" fmla="*/ 74 w 113"/>
                <a:gd name="T25" fmla="*/ 2 h 156"/>
                <a:gd name="T26" fmla="*/ 87 w 113"/>
                <a:gd name="T27" fmla="*/ 9 h 156"/>
                <a:gd name="T28" fmla="*/ 97 w 113"/>
                <a:gd name="T29" fmla="*/ 18 h 156"/>
                <a:gd name="T30" fmla="*/ 105 w 113"/>
                <a:gd name="T31" fmla="*/ 31 h 156"/>
                <a:gd name="T32" fmla="*/ 109 w 113"/>
                <a:gd name="T33" fmla="*/ 44 h 156"/>
                <a:gd name="T34" fmla="*/ 112 w 113"/>
                <a:gd name="T35" fmla="*/ 60 h 156"/>
                <a:gd name="T36" fmla="*/ 113 w 113"/>
                <a:gd name="T37" fmla="*/ 74 h 156"/>
                <a:gd name="T38" fmla="*/ 113 w 113"/>
                <a:gd name="T39" fmla="*/ 80 h 156"/>
                <a:gd name="T40" fmla="*/ 113 w 113"/>
                <a:gd name="T41" fmla="*/ 84 h 156"/>
                <a:gd name="T42" fmla="*/ 32 w 113"/>
                <a:gd name="T43" fmla="*/ 84 h 156"/>
                <a:gd name="T44" fmla="*/ 33 w 113"/>
                <a:gd name="T45" fmla="*/ 91 h 156"/>
                <a:gd name="T46" fmla="*/ 36 w 113"/>
                <a:gd name="T47" fmla="*/ 101 h 156"/>
                <a:gd name="T48" fmla="*/ 41 w 113"/>
                <a:gd name="T49" fmla="*/ 109 h 156"/>
                <a:gd name="T50" fmla="*/ 49 w 113"/>
                <a:gd name="T51" fmla="*/ 116 h 156"/>
                <a:gd name="T52" fmla="*/ 61 w 113"/>
                <a:gd name="T53" fmla="*/ 122 h 156"/>
                <a:gd name="T54" fmla="*/ 76 w 113"/>
                <a:gd name="T55" fmla="*/ 124 h 156"/>
                <a:gd name="T56" fmla="*/ 89 w 113"/>
                <a:gd name="T57" fmla="*/ 123 h 156"/>
                <a:gd name="T58" fmla="*/ 102 w 113"/>
                <a:gd name="T59" fmla="*/ 119 h 156"/>
                <a:gd name="T60" fmla="*/ 102 w 113"/>
                <a:gd name="T61" fmla="*/ 150 h 156"/>
                <a:gd name="T62" fmla="*/ 87 w 113"/>
                <a:gd name="T63" fmla="*/ 154 h 156"/>
                <a:gd name="T64" fmla="*/ 72 w 113"/>
                <a:gd name="T65" fmla="*/ 156 h 156"/>
                <a:gd name="T66" fmla="*/ 51 w 113"/>
                <a:gd name="T67" fmla="*/ 153 h 156"/>
                <a:gd name="T68" fmla="*/ 33 w 113"/>
                <a:gd name="T69" fmla="*/ 144 h 156"/>
                <a:gd name="T70" fmla="*/ 19 w 113"/>
                <a:gd name="T71" fmla="*/ 131 h 156"/>
                <a:gd name="T72" fmla="*/ 9 w 113"/>
                <a:gd name="T73" fmla="*/ 112 h 156"/>
                <a:gd name="T74" fmla="*/ 3 w 113"/>
                <a:gd name="T75" fmla="*/ 91 h 156"/>
                <a:gd name="T76" fmla="*/ 0 w 113"/>
                <a:gd name="T77" fmla="*/ 68 h 156"/>
                <a:gd name="T78" fmla="*/ 3 w 113"/>
                <a:gd name="T79" fmla="*/ 46 h 156"/>
                <a:gd name="T80" fmla="*/ 11 w 113"/>
                <a:gd name="T81" fmla="*/ 26 h 156"/>
                <a:gd name="T82" fmla="*/ 23 w 113"/>
                <a:gd name="T83" fmla="*/ 12 h 156"/>
                <a:gd name="T84" fmla="*/ 38 w 113"/>
                <a:gd name="T85" fmla="*/ 2 h 156"/>
                <a:gd name="T86" fmla="*/ 58 w 113"/>
                <a:gd name="T8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56">
                  <a:moveTo>
                    <a:pt x="58" y="31"/>
                  </a:moveTo>
                  <a:lnTo>
                    <a:pt x="49" y="33"/>
                  </a:lnTo>
                  <a:lnTo>
                    <a:pt x="41" y="38"/>
                  </a:lnTo>
                  <a:lnTo>
                    <a:pt x="36" y="44"/>
                  </a:lnTo>
                  <a:lnTo>
                    <a:pt x="33" y="52"/>
                  </a:lnTo>
                  <a:lnTo>
                    <a:pt x="32" y="60"/>
                  </a:lnTo>
                  <a:lnTo>
                    <a:pt x="81" y="60"/>
                  </a:lnTo>
                  <a:lnTo>
                    <a:pt x="80" y="50"/>
                  </a:lnTo>
                  <a:lnTo>
                    <a:pt x="76" y="40"/>
                  </a:lnTo>
                  <a:lnTo>
                    <a:pt x="68" y="34"/>
                  </a:lnTo>
                  <a:lnTo>
                    <a:pt x="58" y="31"/>
                  </a:lnTo>
                  <a:close/>
                  <a:moveTo>
                    <a:pt x="58" y="0"/>
                  </a:moveTo>
                  <a:lnTo>
                    <a:pt x="74" y="2"/>
                  </a:lnTo>
                  <a:lnTo>
                    <a:pt x="87" y="9"/>
                  </a:lnTo>
                  <a:lnTo>
                    <a:pt x="97" y="18"/>
                  </a:lnTo>
                  <a:lnTo>
                    <a:pt x="105" y="31"/>
                  </a:lnTo>
                  <a:lnTo>
                    <a:pt x="109" y="44"/>
                  </a:lnTo>
                  <a:lnTo>
                    <a:pt x="112" y="60"/>
                  </a:lnTo>
                  <a:lnTo>
                    <a:pt x="113" y="74"/>
                  </a:lnTo>
                  <a:lnTo>
                    <a:pt x="113" y="80"/>
                  </a:lnTo>
                  <a:lnTo>
                    <a:pt x="113" y="84"/>
                  </a:lnTo>
                  <a:lnTo>
                    <a:pt x="32" y="84"/>
                  </a:lnTo>
                  <a:lnTo>
                    <a:pt x="33" y="91"/>
                  </a:lnTo>
                  <a:lnTo>
                    <a:pt x="36" y="101"/>
                  </a:lnTo>
                  <a:lnTo>
                    <a:pt x="41" y="109"/>
                  </a:lnTo>
                  <a:lnTo>
                    <a:pt x="49" y="116"/>
                  </a:lnTo>
                  <a:lnTo>
                    <a:pt x="61" y="122"/>
                  </a:lnTo>
                  <a:lnTo>
                    <a:pt x="76" y="124"/>
                  </a:lnTo>
                  <a:lnTo>
                    <a:pt x="89" y="123"/>
                  </a:lnTo>
                  <a:lnTo>
                    <a:pt x="102" y="119"/>
                  </a:lnTo>
                  <a:lnTo>
                    <a:pt x="102" y="150"/>
                  </a:lnTo>
                  <a:lnTo>
                    <a:pt x="87" y="154"/>
                  </a:lnTo>
                  <a:lnTo>
                    <a:pt x="72" y="156"/>
                  </a:lnTo>
                  <a:lnTo>
                    <a:pt x="51" y="153"/>
                  </a:lnTo>
                  <a:lnTo>
                    <a:pt x="33" y="144"/>
                  </a:lnTo>
                  <a:lnTo>
                    <a:pt x="19" y="131"/>
                  </a:lnTo>
                  <a:lnTo>
                    <a:pt x="9" y="112"/>
                  </a:lnTo>
                  <a:lnTo>
                    <a:pt x="3" y="91"/>
                  </a:lnTo>
                  <a:lnTo>
                    <a:pt x="0" y="68"/>
                  </a:lnTo>
                  <a:lnTo>
                    <a:pt x="3" y="46"/>
                  </a:lnTo>
                  <a:lnTo>
                    <a:pt x="11" y="26"/>
                  </a:lnTo>
                  <a:lnTo>
                    <a:pt x="23" y="12"/>
                  </a:lnTo>
                  <a:lnTo>
                    <a:pt x="38" y="2"/>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5" name="Freeform 48"/>
            <p:cNvSpPr>
              <a:spLocks/>
            </p:cNvSpPr>
            <p:nvPr/>
          </p:nvSpPr>
          <p:spPr bwMode="auto">
            <a:xfrm>
              <a:off x="4974" y="1191"/>
              <a:ext cx="30" cy="52"/>
            </a:xfrm>
            <a:custGeom>
              <a:avLst/>
              <a:gdLst>
                <a:gd name="T0" fmla="*/ 66 w 89"/>
                <a:gd name="T1" fmla="*/ 0 h 156"/>
                <a:gd name="T2" fmla="*/ 79 w 89"/>
                <a:gd name="T3" fmla="*/ 0 h 156"/>
                <a:gd name="T4" fmla="*/ 89 w 89"/>
                <a:gd name="T5" fmla="*/ 2 h 156"/>
                <a:gd name="T6" fmla="*/ 89 w 89"/>
                <a:gd name="T7" fmla="*/ 34 h 156"/>
                <a:gd name="T8" fmla="*/ 68 w 89"/>
                <a:gd name="T9" fmla="*/ 31 h 156"/>
                <a:gd name="T10" fmla="*/ 53 w 89"/>
                <a:gd name="T11" fmla="*/ 34 h 156"/>
                <a:gd name="T12" fmla="*/ 41 w 89"/>
                <a:gd name="T13" fmla="*/ 42 h 156"/>
                <a:gd name="T14" fmla="*/ 34 w 89"/>
                <a:gd name="T15" fmla="*/ 53 h 156"/>
                <a:gd name="T16" fmla="*/ 32 w 89"/>
                <a:gd name="T17" fmla="*/ 72 h 156"/>
                <a:gd name="T18" fmla="*/ 33 w 89"/>
                <a:gd name="T19" fmla="*/ 89 h 156"/>
                <a:gd name="T20" fmla="*/ 38 w 89"/>
                <a:gd name="T21" fmla="*/ 103 h 156"/>
                <a:gd name="T22" fmla="*/ 47 w 89"/>
                <a:gd name="T23" fmla="*/ 114 h 156"/>
                <a:gd name="T24" fmla="*/ 59 w 89"/>
                <a:gd name="T25" fmla="*/ 122 h 156"/>
                <a:gd name="T26" fmla="*/ 75 w 89"/>
                <a:gd name="T27" fmla="*/ 124 h 156"/>
                <a:gd name="T28" fmla="*/ 81 w 89"/>
                <a:gd name="T29" fmla="*/ 123 h 156"/>
                <a:gd name="T30" fmla="*/ 89 w 89"/>
                <a:gd name="T31" fmla="*/ 123 h 156"/>
                <a:gd name="T32" fmla="*/ 89 w 89"/>
                <a:gd name="T33" fmla="*/ 153 h 156"/>
                <a:gd name="T34" fmla="*/ 79 w 89"/>
                <a:gd name="T35" fmla="*/ 154 h 156"/>
                <a:gd name="T36" fmla="*/ 70 w 89"/>
                <a:gd name="T37" fmla="*/ 156 h 156"/>
                <a:gd name="T38" fmla="*/ 54 w 89"/>
                <a:gd name="T39" fmla="*/ 154 h 156"/>
                <a:gd name="T40" fmla="*/ 41 w 89"/>
                <a:gd name="T41" fmla="*/ 149 h 156"/>
                <a:gd name="T42" fmla="*/ 28 w 89"/>
                <a:gd name="T43" fmla="*/ 141 h 156"/>
                <a:gd name="T44" fmla="*/ 17 w 89"/>
                <a:gd name="T45" fmla="*/ 130 h 156"/>
                <a:gd name="T46" fmla="*/ 8 w 89"/>
                <a:gd name="T47" fmla="*/ 114 h 156"/>
                <a:gd name="T48" fmla="*/ 3 w 89"/>
                <a:gd name="T49" fmla="*/ 94 h 156"/>
                <a:gd name="T50" fmla="*/ 0 w 89"/>
                <a:gd name="T51" fmla="*/ 72 h 156"/>
                <a:gd name="T52" fmla="*/ 3 w 89"/>
                <a:gd name="T53" fmla="*/ 50 h 156"/>
                <a:gd name="T54" fmla="*/ 8 w 89"/>
                <a:gd name="T55" fmla="*/ 33 h 156"/>
                <a:gd name="T56" fmla="*/ 17 w 89"/>
                <a:gd name="T57" fmla="*/ 19 h 156"/>
                <a:gd name="T58" fmla="*/ 28 w 89"/>
                <a:gd name="T59" fmla="*/ 10 h 156"/>
                <a:gd name="T60" fmla="*/ 41 w 89"/>
                <a:gd name="T61" fmla="*/ 4 h 156"/>
                <a:gd name="T62" fmla="*/ 54 w 89"/>
                <a:gd name="T63" fmla="*/ 1 h 156"/>
                <a:gd name="T64" fmla="*/ 66 w 89"/>
                <a:gd name="T6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156">
                  <a:moveTo>
                    <a:pt x="66" y="0"/>
                  </a:moveTo>
                  <a:lnTo>
                    <a:pt x="79" y="0"/>
                  </a:lnTo>
                  <a:lnTo>
                    <a:pt x="89" y="2"/>
                  </a:lnTo>
                  <a:lnTo>
                    <a:pt x="89" y="34"/>
                  </a:lnTo>
                  <a:lnTo>
                    <a:pt x="68" y="31"/>
                  </a:lnTo>
                  <a:lnTo>
                    <a:pt x="53" y="34"/>
                  </a:lnTo>
                  <a:lnTo>
                    <a:pt x="41" y="42"/>
                  </a:lnTo>
                  <a:lnTo>
                    <a:pt x="34" y="53"/>
                  </a:lnTo>
                  <a:lnTo>
                    <a:pt x="32" y="72"/>
                  </a:lnTo>
                  <a:lnTo>
                    <a:pt x="33" y="89"/>
                  </a:lnTo>
                  <a:lnTo>
                    <a:pt x="38" y="103"/>
                  </a:lnTo>
                  <a:lnTo>
                    <a:pt x="47" y="114"/>
                  </a:lnTo>
                  <a:lnTo>
                    <a:pt x="59" y="122"/>
                  </a:lnTo>
                  <a:lnTo>
                    <a:pt x="75" y="124"/>
                  </a:lnTo>
                  <a:lnTo>
                    <a:pt x="81" y="123"/>
                  </a:lnTo>
                  <a:lnTo>
                    <a:pt x="89" y="123"/>
                  </a:lnTo>
                  <a:lnTo>
                    <a:pt x="89" y="153"/>
                  </a:lnTo>
                  <a:lnTo>
                    <a:pt x="79" y="154"/>
                  </a:lnTo>
                  <a:lnTo>
                    <a:pt x="70" y="156"/>
                  </a:lnTo>
                  <a:lnTo>
                    <a:pt x="54" y="154"/>
                  </a:lnTo>
                  <a:lnTo>
                    <a:pt x="41" y="149"/>
                  </a:lnTo>
                  <a:lnTo>
                    <a:pt x="28" y="141"/>
                  </a:lnTo>
                  <a:lnTo>
                    <a:pt x="17" y="130"/>
                  </a:lnTo>
                  <a:lnTo>
                    <a:pt x="8" y="114"/>
                  </a:lnTo>
                  <a:lnTo>
                    <a:pt x="3" y="94"/>
                  </a:lnTo>
                  <a:lnTo>
                    <a:pt x="0" y="72"/>
                  </a:lnTo>
                  <a:lnTo>
                    <a:pt x="3" y="50"/>
                  </a:lnTo>
                  <a:lnTo>
                    <a:pt x="8" y="33"/>
                  </a:lnTo>
                  <a:lnTo>
                    <a:pt x="17" y="19"/>
                  </a:lnTo>
                  <a:lnTo>
                    <a:pt x="28" y="10"/>
                  </a:lnTo>
                  <a:lnTo>
                    <a:pt x="41" y="4"/>
                  </a:lnTo>
                  <a:lnTo>
                    <a:pt x="54" y="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6" name="Freeform 49"/>
            <p:cNvSpPr>
              <a:spLocks noEditPoints="1"/>
            </p:cNvSpPr>
            <p:nvPr/>
          </p:nvSpPr>
          <p:spPr bwMode="auto">
            <a:xfrm>
              <a:off x="5009" y="1167"/>
              <a:ext cx="12" cy="74"/>
            </a:xfrm>
            <a:custGeom>
              <a:avLst/>
              <a:gdLst>
                <a:gd name="T0" fmla="*/ 37 w 37"/>
                <a:gd name="T1" fmla="*/ 74 h 222"/>
                <a:gd name="T2" fmla="*/ 37 w 37"/>
                <a:gd name="T3" fmla="*/ 93 h 222"/>
                <a:gd name="T4" fmla="*/ 35 w 37"/>
                <a:gd name="T5" fmla="*/ 107 h 222"/>
                <a:gd name="T6" fmla="*/ 35 w 37"/>
                <a:gd name="T7" fmla="*/ 120 h 222"/>
                <a:gd name="T8" fmla="*/ 35 w 37"/>
                <a:gd name="T9" fmla="*/ 174 h 222"/>
                <a:gd name="T10" fmla="*/ 37 w 37"/>
                <a:gd name="T11" fmla="*/ 222 h 222"/>
                <a:gd name="T12" fmla="*/ 4 w 37"/>
                <a:gd name="T13" fmla="*/ 222 h 222"/>
                <a:gd name="T14" fmla="*/ 5 w 37"/>
                <a:gd name="T15" fmla="*/ 174 h 222"/>
                <a:gd name="T16" fmla="*/ 5 w 37"/>
                <a:gd name="T17" fmla="*/ 139 h 222"/>
                <a:gd name="T18" fmla="*/ 4 w 37"/>
                <a:gd name="T19" fmla="*/ 108 h 222"/>
                <a:gd name="T20" fmla="*/ 1 w 37"/>
                <a:gd name="T21" fmla="*/ 78 h 222"/>
                <a:gd name="T22" fmla="*/ 37 w 37"/>
                <a:gd name="T23" fmla="*/ 74 h 222"/>
                <a:gd name="T24" fmla="*/ 35 w 37"/>
                <a:gd name="T25" fmla="*/ 0 h 222"/>
                <a:gd name="T26" fmla="*/ 35 w 37"/>
                <a:gd name="T27" fmla="*/ 14 h 222"/>
                <a:gd name="T28" fmla="*/ 34 w 37"/>
                <a:gd name="T29" fmla="*/ 26 h 222"/>
                <a:gd name="T30" fmla="*/ 34 w 37"/>
                <a:gd name="T31" fmla="*/ 43 h 222"/>
                <a:gd name="T32" fmla="*/ 1 w 37"/>
                <a:gd name="T33" fmla="*/ 46 h 222"/>
                <a:gd name="T34" fmla="*/ 1 w 37"/>
                <a:gd name="T35" fmla="*/ 26 h 222"/>
                <a:gd name="T36" fmla="*/ 1 w 37"/>
                <a:gd name="T37" fmla="*/ 15 h 222"/>
                <a:gd name="T38" fmla="*/ 0 w 37"/>
                <a:gd name="T39" fmla="*/ 4 h 222"/>
                <a:gd name="T40" fmla="*/ 35 w 37"/>
                <a:gd name="T4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222">
                  <a:moveTo>
                    <a:pt x="37" y="74"/>
                  </a:moveTo>
                  <a:lnTo>
                    <a:pt x="37" y="93"/>
                  </a:lnTo>
                  <a:lnTo>
                    <a:pt x="35" y="107"/>
                  </a:lnTo>
                  <a:lnTo>
                    <a:pt x="35" y="120"/>
                  </a:lnTo>
                  <a:lnTo>
                    <a:pt x="35" y="174"/>
                  </a:lnTo>
                  <a:lnTo>
                    <a:pt x="37" y="222"/>
                  </a:lnTo>
                  <a:lnTo>
                    <a:pt x="4" y="222"/>
                  </a:lnTo>
                  <a:lnTo>
                    <a:pt x="5" y="174"/>
                  </a:lnTo>
                  <a:lnTo>
                    <a:pt x="5" y="139"/>
                  </a:lnTo>
                  <a:lnTo>
                    <a:pt x="4" y="108"/>
                  </a:lnTo>
                  <a:lnTo>
                    <a:pt x="1" y="78"/>
                  </a:lnTo>
                  <a:lnTo>
                    <a:pt x="37" y="74"/>
                  </a:lnTo>
                  <a:close/>
                  <a:moveTo>
                    <a:pt x="35" y="0"/>
                  </a:moveTo>
                  <a:lnTo>
                    <a:pt x="35" y="14"/>
                  </a:lnTo>
                  <a:lnTo>
                    <a:pt x="34" y="26"/>
                  </a:lnTo>
                  <a:lnTo>
                    <a:pt x="34" y="43"/>
                  </a:lnTo>
                  <a:lnTo>
                    <a:pt x="1" y="46"/>
                  </a:lnTo>
                  <a:lnTo>
                    <a:pt x="1" y="26"/>
                  </a:lnTo>
                  <a:lnTo>
                    <a:pt x="1" y="15"/>
                  </a:lnTo>
                  <a:lnTo>
                    <a:pt x="0" y="4"/>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7" name="Freeform 50"/>
            <p:cNvSpPr>
              <a:spLocks noEditPoints="1"/>
            </p:cNvSpPr>
            <p:nvPr/>
          </p:nvSpPr>
          <p:spPr bwMode="auto">
            <a:xfrm>
              <a:off x="5027" y="1191"/>
              <a:ext cx="37" cy="52"/>
            </a:xfrm>
            <a:custGeom>
              <a:avLst/>
              <a:gdLst>
                <a:gd name="T0" fmla="*/ 65 w 111"/>
                <a:gd name="T1" fmla="*/ 76 h 156"/>
                <a:gd name="T2" fmla="*/ 51 w 111"/>
                <a:gd name="T3" fmla="*/ 78 h 156"/>
                <a:gd name="T4" fmla="*/ 41 w 111"/>
                <a:gd name="T5" fmla="*/ 84 h 156"/>
                <a:gd name="T6" fmla="*/ 34 w 111"/>
                <a:gd name="T7" fmla="*/ 94 h 156"/>
                <a:gd name="T8" fmla="*/ 31 w 111"/>
                <a:gd name="T9" fmla="*/ 106 h 156"/>
                <a:gd name="T10" fmla="*/ 33 w 111"/>
                <a:gd name="T11" fmla="*/ 111 h 156"/>
                <a:gd name="T12" fmla="*/ 35 w 111"/>
                <a:gd name="T13" fmla="*/ 116 h 156"/>
                <a:gd name="T14" fmla="*/ 39 w 111"/>
                <a:gd name="T15" fmla="*/ 120 h 156"/>
                <a:gd name="T16" fmla="*/ 43 w 111"/>
                <a:gd name="T17" fmla="*/ 123 h 156"/>
                <a:gd name="T18" fmla="*/ 50 w 111"/>
                <a:gd name="T19" fmla="*/ 124 h 156"/>
                <a:gd name="T20" fmla="*/ 60 w 111"/>
                <a:gd name="T21" fmla="*/ 122 h 156"/>
                <a:gd name="T22" fmla="*/ 68 w 111"/>
                <a:gd name="T23" fmla="*/ 115 h 156"/>
                <a:gd name="T24" fmla="*/ 73 w 111"/>
                <a:gd name="T25" fmla="*/ 105 h 156"/>
                <a:gd name="T26" fmla="*/ 77 w 111"/>
                <a:gd name="T27" fmla="*/ 94 h 156"/>
                <a:gd name="T28" fmla="*/ 79 w 111"/>
                <a:gd name="T29" fmla="*/ 82 h 156"/>
                <a:gd name="T30" fmla="*/ 79 w 111"/>
                <a:gd name="T31" fmla="*/ 77 h 156"/>
                <a:gd name="T32" fmla="*/ 75 w 111"/>
                <a:gd name="T33" fmla="*/ 77 h 156"/>
                <a:gd name="T34" fmla="*/ 69 w 111"/>
                <a:gd name="T35" fmla="*/ 76 h 156"/>
                <a:gd name="T36" fmla="*/ 65 w 111"/>
                <a:gd name="T37" fmla="*/ 76 h 156"/>
                <a:gd name="T38" fmla="*/ 54 w 111"/>
                <a:gd name="T39" fmla="*/ 0 h 156"/>
                <a:gd name="T40" fmla="*/ 71 w 111"/>
                <a:gd name="T41" fmla="*/ 1 h 156"/>
                <a:gd name="T42" fmla="*/ 84 w 111"/>
                <a:gd name="T43" fmla="*/ 5 h 156"/>
                <a:gd name="T44" fmla="*/ 93 w 111"/>
                <a:gd name="T45" fmla="*/ 13 h 156"/>
                <a:gd name="T46" fmla="*/ 99 w 111"/>
                <a:gd name="T47" fmla="*/ 22 h 156"/>
                <a:gd name="T48" fmla="*/ 103 w 111"/>
                <a:gd name="T49" fmla="*/ 33 h 156"/>
                <a:gd name="T50" fmla="*/ 106 w 111"/>
                <a:gd name="T51" fmla="*/ 44 h 156"/>
                <a:gd name="T52" fmla="*/ 107 w 111"/>
                <a:gd name="T53" fmla="*/ 57 h 156"/>
                <a:gd name="T54" fmla="*/ 107 w 111"/>
                <a:gd name="T55" fmla="*/ 71 h 156"/>
                <a:gd name="T56" fmla="*/ 107 w 111"/>
                <a:gd name="T57" fmla="*/ 101 h 156"/>
                <a:gd name="T58" fmla="*/ 109 w 111"/>
                <a:gd name="T59" fmla="*/ 127 h 156"/>
                <a:gd name="T60" fmla="*/ 111 w 111"/>
                <a:gd name="T61" fmla="*/ 150 h 156"/>
                <a:gd name="T62" fmla="*/ 82 w 111"/>
                <a:gd name="T63" fmla="*/ 150 h 156"/>
                <a:gd name="T64" fmla="*/ 81 w 111"/>
                <a:gd name="T65" fmla="*/ 139 h 156"/>
                <a:gd name="T66" fmla="*/ 80 w 111"/>
                <a:gd name="T67" fmla="*/ 126 h 156"/>
                <a:gd name="T68" fmla="*/ 80 w 111"/>
                <a:gd name="T69" fmla="*/ 126 h 156"/>
                <a:gd name="T70" fmla="*/ 75 w 111"/>
                <a:gd name="T71" fmla="*/ 133 h 156"/>
                <a:gd name="T72" fmla="*/ 68 w 111"/>
                <a:gd name="T73" fmla="*/ 141 h 156"/>
                <a:gd name="T74" fmla="*/ 60 w 111"/>
                <a:gd name="T75" fmla="*/ 149 h 156"/>
                <a:gd name="T76" fmla="*/ 51 w 111"/>
                <a:gd name="T77" fmla="*/ 154 h 156"/>
                <a:gd name="T78" fmla="*/ 38 w 111"/>
                <a:gd name="T79" fmla="*/ 156 h 156"/>
                <a:gd name="T80" fmla="*/ 24 w 111"/>
                <a:gd name="T81" fmla="*/ 152 h 156"/>
                <a:gd name="T82" fmla="*/ 12 w 111"/>
                <a:gd name="T83" fmla="*/ 143 h 156"/>
                <a:gd name="T84" fmla="*/ 3 w 111"/>
                <a:gd name="T85" fmla="*/ 128 h 156"/>
                <a:gd name="T86" fmla="*/ 0 w 111"/>
                <a:gd name="T87" fmla="*/ 110 h 156"/>
                <a:gd name="T88" fmla="*/ 4 w 111"/>
                <a:gd name="T89" fmla="*/ 89 h 156"/>
                <a:gd name="T90" fmla="*/ 12 w 111"/>
                <a:gd name="T91" fmla="*/ 73 h 156"/>
                <a:gd name="T92" fmla="*/ 26 w 111"/>
                <a:gd name="T93" fmla="*/ 61 h 156"/>
                <a:gd name="T94" fmla="*/ 44 w 111"/>
                <a:gd name="T95" fmla="*/ 53 h 156"/>
                <a:gd name="T96" fmla="*/ 65 w 111"/>
                <a:gd name="T97" fmla="*/ 51 h 156"/>
                <a:gd name="T98" fmla="*/ 79 w 111"/>
                <a:gd name="T99" fmla="*/ 52 h 156"/>
                <a:gd name="T100" fmla="*/ 76 w 111"/>
                <a:gd name="T101" fmla="*/ 42 h 156"/>
                <a:gd name="T102" fmla="*/ 71 w 111"/>
                <a:gd name="T103" fmla="*/ 34 h 156"/>
                <a:gd name="T104" fmla="*/ 62 w 111"/>
                <a:gd name="T105" fmla="*/ 29 h 156"/>
                <a:gd name="T106" fmla="*/ 47 w 111"/>
                <a:gd name="T107" fmla="*/ 27 h 156"/>
                <a:gd name="T108" fmla="*/ 35 w 111"/>
                <a:gd name="T109" fmla="*/ 29 h 156"/>
                <a:gd name="T110" fmla="*/ 24 w 111"/>
                <a:gd name="T111" fmla="*/ 30 h 156"/>
                <a:gd name="T112" fmla="*/ 16 w 111"/>
                <a:gd name="T113" fmla="*/ 33 h 156"/>
                <a:gd name="T114" fmla="*/ 16 w 111"/>
                <a:gd name="T115" fmla="*/ 5 h 156"/>
                <a:gd name="T116" fmla="*/ 24 w 111"/>
                <a:gd name="T117" fmla="*/ 2 h 156"/>
                <a:gd name="T118" fmla="*/ 37 w 111"/>
                <a:gd name="T119" fmla="*/ 1 h 156"/>
                <a:gd name="T120" fmla="*/ 54 w 111"/>
                <a:gd name="T1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56">
                  <a:moveTo>
                    <a:pt x="65" y="76"/>
                  </a:moveTo>
                  <a:lnTo>
                    <a:pt x="51" y="78"/>
                  </a:lnTo>
                  <a:lnTo>
                    <a:pt x="41" y="84"/>
                  </a:lnTo>
                  <a:lnTo>
                    <a:pt x="34" y="94"/>
                  </a:lnTo>
                  <a:lnTo>
                    <a:pt x="31" y="106"/>
                  </a:lnTo>
                  <a:lnTo>
                    <a:pt x="33" y="111"/>
                  </a:lnTo>
                  <a:lnTo>
                    <a:pt x="35" y="116"/>
                  </a:lnTo>
                  <a:lnTo>
                    <a:pt x="39" y="120"/>
                  </a:lnTo>
                  <a:lnTo>
                    <a:pt x="43" y="123"/>
                  </a:lnTo>
                  <a:lnTo>
                    <a:pt x="50" y="124"/>
                  </a:lnTo>
                  <a:lnTo>
                    <a:pt x="60" y="122"/>
                  </a:lnTo>
                  <a:lnTo>
                    <a:pt x="68" y="115"/>
                  </a:lnTo>
                  <a:lnTo>
                    <a:pt x="73" y="105"/>
                  </a:lnTo>
                  <a:lnTo>
                    <a:pt x="77" y="94"/>
                  </a:lnTo>
                  <a:lnTo>
                    <a:pt x="79" y="82"/>
                  </a:lnTo>
                  <a:lnTo>
                    <a:pt x="79" y="77"/>
                  </a:lnTo>
                  <a:lnTo>
                    <a:pt x="75" y="77"/>
                  </a:lnTo>
                  <a:lnTo>
                    <a:pt x="69" y="76"/>
                  </a:lnTo>
                  <a:lnTo>
                    <a:pt x="65" y="76"/>
                  </a:lnTo>
                  <a:close/>
                  <a:moveTo>
                    <a:pt x="54" y="0"/>
                  </a:moveTo>
                  <a:lnTo>
                    <a:pt x="71" y="1"/>
                  </a:lnTo>
                  <a:lnTo>
                    <a:pt x="84" y="5"/>
                  </a:lnTo>
                  <a:lnTo>
                    <a:pt x="93" y="13"/>
                  </a:lnTo>
                  <a:lnTo>
                    <a:pt x="99" y="22"/>
                  </a:lnTo>
                  <a:lnTo>
                    <a:pt x="103" y="33"/>
                  </a:lnTo>
                  <a:lnTo>
                    <a:pt x="106" y="44"/>
                  </a:lnTo>
                  <a:lnTo>
                    <a:pt x="107" y="57"/>
                  </a:lnTo>
                  <a:lnTo>
                    <a:pt x="107" y="71"/>
                  </a:lnTo>
                  <a:lnTo>
                    <a:pt x="107" y="101"/>
                  </a:lnTo>
                  <a:lnTo>
                    <a:pt x="109" y="127"/>
                  </a:lnTo>
                  <a:lnTo>
                    <a:pt x="111" y="150"/>
                  </a:lnTo>
                  <a:lnTo>
                    <a:pt x="82" y="150"/>
                  </a:lnTo>
                  <a:lnTo>
                    <a:pt x="81" y="139"/>
                  </a:lnTo>
                  <a:lnTo>
                    <a:pt x="80" y="126"/>
                  </a:lnTo>
                  <a:lnTo>
                    <a:pt x="80" y="126"/>
                  </a:lnTo>
                  <a:lnTo>
                    <a:pt x="75" y="133"/>
                  </a:lnTo>
                  <a:lnTo>
                    <a:pt x="68" y="141"/>
                  </a:lnTo>
                  <a:lnTo>
                    <a:pt x="60" y="149"/>
                  </a:lnTo>
                  <a:lnTo>
                    <a:pt x="51" y="154"/>
                  </a:lnTo>
                  <a:lnTo>
                    <a:pt x="38" y="156"/>
                  </a:lnTo>
                  <a:lnTo>
                    <a:pt x="24" y="152"/>
                  </a:lnTo>
                  <a:lnTo>
                    <a:pt x="12" y="143"/>
                  </a:lnTo>
                  <a:lnTo>
                    <a:pt x="3" y="128"/>
                  </a:lnTo>
                  <a:lnTo>
                    <a:pt x="0" y="110"/>
                  </a:lnTo>
                  <a:lnTo>
                    <a:pt x="4" y="89"/>
                  </a:lnTo>
                  <a:lnTo>
                    <a:pt x="12" y="73"/>
                  </a:lnTo>
                  <a:lnTo>
                    <a:pt x="26" y="61"/>
                  </a:lnTo>
                  <a:lnTo>
                    <a:pt x="44" y="53"/>
                  </a:lnTo>
                  <a:lnTo>
                    <a:pt x="65" y="51"/>
                  </a:lnTo>
                  <a:lnTo>
                    <a:pt x="79" y="52"/>
                  </a:lnTo>
                  <a:lnTo>
                    <a:pt x="76" y="42"/>
                  </a:lnTo>
                  <a:lnTo>
                    <a:pt x="71" y="34"/>
                  </a:lnTo>
                  <a:lnTo>
                    <a:pt x="62" y="29"/>
                  </a:lnTo>
                  <a:lnTo>
                    <a:pt x="47" y="27"/>
                  </a:lnTo>
                  <a:lnTo>
                    <a:pt x="35" y="29"/>
                  </a:lnTo>
                  <a:lnTo>
                    <a:pt x="24" y="30"/>
                  </a:lnTo>
                  <a:lnTo>
                    <a:pt x="16" y="33"/>
                  </a:lnTo>
                  <a:lnTo>
                    <a:pt x="16" y="5"/>
                  </a:lnTo>
                  <a:lnTo>
                    <a:pt x="24" y="2"/>
                  </a:lnTo>
                  <a:lnTo>
                    <a:pt x="37" y="1"/>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8" name="Freeform 51"/>
            <p:cNvSpPr>
              <a:spLocks/>
            </p:cNvSpPr>
            <p:nvPr/>
          </p:nvSpPr>
          <p:spPr bwMode="auto">
            <a:xfrm>
              <a:off x="5071" y="1167"/>
              <a:ext cx="12" cy="74"/>
            </a:xfrm>
            <a:custGeom>
              <a:avLst/>
              <a:gdLst>
                <a:gd name="T0" fmla="*/ 37 w 37"/>
                <a:gd name="T1" fmla="*/ 0 h 222"/>
                <a:gd name="T2" fmla="*/ 37 w 37"/>
                <a:gd name="T3" fmla="*/ 10 h 222"/>
                <a:gd name="T4" fmla="*/ 37 w 37"/>
                <a:gd name="T5" fmla="*/ 26 h 222"/>
                <a:gd name="T6" fmla="*/ 37 w 37"/>
                <a:gd name="T7" fmla="*/ 42 h 222"/>
                <a:gd name="T8" fmla="*/ 37 w 37"/>
                <a:gd name="T9" fmla="*/ 55 h 222"/>
                <a:gd name="T10" fmla="*/ 37 w 37"/>
                <a:gd name="T11" fmla="*/ 162 h 222"/>
                <a:gd name="T12" fmla="*/ 37 w 37"/>
                <a:gd name="T13" fmla="*/ 192 h 222"/>
                <a:gd name="T14" fmla="*/ 37 w 37"/>
                <a:gd name="T15" fmla="*/ 222 h 222"/>
                <a:gd name="T16" fmla="*/ 4 w 37"/>
                <a:gd name="T17" fmla="*/ 222 h 222"/>
                <a:gd name="T18" fmla="*/ 4 w 37"/>
                <a:gd name="T19" fmla="*/ 195 h 222"/>
                <a:gd name="T20" fmla="*/ 5 w 37"/>
                <a:gd name="T21" fmla="*/ 162 h 222"/>
                <a:gd name="T22" fmla="*/ 5 w 37"/>
                <a:gd name="T23" fmla="*/ 82 h 222"/>
                <a:gd name="T24" fmla="*/ 5 w 37"/>
                <a:gd name="T25" fmla="*/ 69 h 222"/>
                <a:gd name="T26" fmla="*/ 4 w 37"/>
                <a:gd name="T27" fmla="*/ 49 h 222"/>
                <a:gd name="T28" fmla="*/ 3 w 37"/>
                <a:gd name="T29" fmla="*/ 27 h 222"/>
                <a:gd name="T30" fmla="*/ 0 w 37"/>
                <a:gd name="T31" fmla="*/ 2 h 222"/>
                <a:gd name="T32" fmla="*/ 37 w 37"/>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22">
                  <a:moveTo>
                    <a:pt x="37" y="0"/>
                  </a:moveTo>
                  <a:lnTo>
                    <a:pt x="37" y="10"/>
                  </a:lnTo>
                  <a:lnTo>
                    <a:pt x="37" y="26"/>
                  </a:lnTo>
                  <a:lnTo>
                    <a:pt x="37" y="42"/>
                  </a:lnTo>
                  <a:lnTo>
                    <a:pt x="37" y="55"/>
                  </a:lnTo>
                  <a:lnTo>
                    <a:pt x="37" y="162"/>
                  </a:lnTo>
                  <a:lnTo>
                    <a:pt x="37" y="192"/>
                  </a:lnTo>
                  <a:lnTo>
                    <a:pt x="37" y="222"/>
                  </a:lnTo>
                  <a:lnTo>
                    <a:pt x="4" y="222"/>
                  </a:lnTo>
                  <a:lnTo>
                    <a:pt x="4" y="195"/>
                  </a:lnTo>
                  <a:lnTo>
                    <a:pt x="5" y="162"/>
                  </a:lnTo>
                  <a:lnTo>
                    <a:pt x="5" y="82"/>
                  </a:lnTo>
                  <a:lnTo>
                    <a:pt x="5" y="69"/>
                  </a:lnTo>
                  <a:lnTo>
                    <a:pt x="4" y="49"/>
                  </a:lnTo>
                  <a:lnTo>
                    <a:pt x="3" y="27"/>
                  </a:lnTo>
                  <a:lnTo>
                    <a:pt x="0"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9" name="Freeform 52"/>
            <p:cNvSpPr>
              <a:spLocks noEditPoints="1"/>
            </p:cNvSpPr>
            <p:nvPr/>
          </p:nvSpPr>
          <p:spPr bwMode="auto">
            <a:xfrm>
              <a:off x="5091" y="1167"/>
              <a:ext cx="12" cy="74"/>
            </a:xfrm>
            <a:custGeom>
              <a:avLst/>
              <a:gdLst>
                <a:gd name="T0" fmla="*/ 38 w 38"/>
                <a:gd name="T1" fmla="*/ 74 h 222"/>
                <a:gd name="T2" fmla="*/ 36 w 38"/>
                <a:gd name="T3" fmla="*/ 93 h 222"/>
                <a:gd name="T4" fmla="*/ 36 w 38"/>
                <a:gd name="T5" fmla="*/ 107 h 222"/>
                <a:gd name="T6" fmla="*/ 36 w 38"/>
                <a:gd name="T7" fmla="*/ 120 h 222"/>
                <a:gd name="T8" fmla="*/ 36 w 38"/>
                <a:gd name="T9" fmla="*/ 174 h 222"/>
                <a:gd name="T10" fmla="*/ 38 w 38"/>
                <a:gd name="T11" fmla="*/ 222 h 222"/>
                <a:gd name="T12" fmla="*/ 4 w 38"/>
                <a:gd name="T13" fmla="*/ 222 h 222"/>
                <a:gd name="T14" fmla="*/ 5 w 38"/>
                <a:gd name="T15" fmla="*/ 174 h 222"/>
                <a:gd name="T16" fmla="*/ 5 w 38"/>
                <a:gd name="T17" fmla="*/ 139 h 222"/>
                <a:gd name="T18" fmla="*/ 4 w 38"/>
                <a:gd name="T19" fmla="*/ 108 h 222"/>
                <a:gd name="T20" fmla="*/ 1 w 38"/>
                <a:gd name="T21" fmla="*/ 78 h 222"/>
                <a:gd name="T22" fmla="*/ 38 w 38"/>
                <a:gd name="T23" fmla="*/ 74 h 222"/>
                <a:gd name="T24" fmla="*/ 36 w 38"/>
                <a:gd name="T25" fmla="*/ 0 h 222"/>
                <a:gd name="T26" fmla="*/ 35 w 38"/>
                <a:gd name="T27" fmla="*/ 14 h 222"/>
                <a:gd name="T28" fmla="*/ 35 w 38"/>
                <a:gd name="T29" fmla="*/ 26 h 222"/>
                <a:gd name="T30" fmla="*/ 35 w 38"/>
                <a:gd name="T31" fmla="*/ 43 h 222"/>
                <a:gd name="T32" fmla="*/ 1 w 38"/>
                <a:gd name="T33" fmla="*/ 46 h 222"/>
                <a:gd name="T34" fmla="*/ 1 w 38"/>
                <a:gd name="T35" fmla="*/ 26 h 222"/>
                <a:gd name="T36" fmla="*/ 1 w 38"/>
                <a:gd name="T37" fmla="*/ 15 h 222"/>
                <a:gd name="T38" fmla="*/ 0 w 38"/>
                <a:gd name="T39" fmla="*/ 4 h 222"/>
                <a:gd name="T40" fmla="*/ 36 w 38"/>
                <a:gd name="T4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22">
                  <a:moveTo>
                    <a:pt x="38" y="74"/>
                  </a:moveTo>
                  <a:lnTo>
                    <a:pt x="36" y="93"/>
                  </a:lnTo>
                  <a:lnTo>
                    <a:pt x="36" y="107"/>
                  </a:lnTo>
                  <a:lnTo>
                    <a:pt x="36" y="120"/>
                  </a:lnTo>
                  <a:lnTo>
                    <a:pt x="36" y="174"/>
                  </a:lnTo>
                  <a:lnTo>
                    <a:pt x="38" y="222"/>
                  </a:lnTo>
                  <a:lnTo>
                    <a:pt x="4" y="222"/>
                  </a:lnTo>
                  <a:lnTo>
                    <a:pt x="5" y="174"/>
                  </a:lnTo>
                  <a:lnTo>
                    <a:pt x="5" y="139"/>
                  </a:lnTo>
                  <a:lnTo>
                    <a:pt x="4" y="108"/>
                  </a:lnTo>
                  <a:lnTo>
                    <a:pt x="1" y="78"/>
                  </a:lnTo>
                  <a:lnTo>
                    <a:pt x="38" y="74"/>
                  </a:lnTo>
                  <a:close/>
                  <a:moveTo>
                    <a:pt x="36" y="0"/>
                  </a:moveTo>
                  <a:lnTo>
                    <a:pt x="35" y="14"/>
                  </a:lnTo>
                  <a:lnTo>
                    <a:pt x="35" y="26"/>
                  </a:lnTo>
                  <a:lnTo>
                    <a:pt x="35" y="43"/>
                  </a:lnTo>
                  <a:lnTo>
                    <a:pt x="1" y="46"/>
                  </a:lnTo>
                  <a:lnTo>
                    <a:pt x="1" y="26"/>
                  </a:lnTo>
                  <a:lnTo>
                    <a:pt x="1" y="15"/>
                  </a:lnTo>
                  <a:lnTo>
                    <a:pt x="0" y="4"/>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60" name="Freeform 53"/>
            <p:cNvSpPr>
              <a:spLocks/>
            </p:cNvSpPr>
            <p:nvPr/>
          </p:nvSpPr>
          <p:spPr bwMode="auto">
            <a:xfrm>
              <a:off x="5110" y="1191"/>
              <a:ext cx="28" cy="52"/>
            </a:xfrm>
            <a:custGeom>
              <a:avLst/>
              <a:gdLst>
                <a:gd name="T0" fmla="*/ 48 w 85"/>
                <a:gd name="T1" fmla="*/ 0 h 156"/>
                <a:gd name="T2" fmla="*/ 74 w 85"/>
                <a:gd name="T3" fmla="*/ 2 h 156"/>
                <a:gd name="T4" fmla="*/ 74 w 85"/>
                <a:gd name="T5" fmla="*/ 31 h 156"/>
                <a:gd name="T6" fmla="*/ 66 w 85"/>
                <a:gd name="T7" fmla="*/ 30 h 156"/>
                <a:gd name="T8" fmla="*/ 59 w 85"/>
                <a:gd name="T9" fmla="*/ 29 h 156"/>
                <a:gd name="T10" fmla="*/ 53 w 85"/>
                <a:gd name="T11" fmla="*/ 29 h 156"/>
                <a:gd name="T12" fmla="*/ 46 w 85"/>
                <a:gd name="T13" fmla="*/ 29 h 156"/>
                <a:gd name="T14" fmla="*/ 42 w 85"/>
                <a:gd name="T15" fmla="*/ 30 h 156"/>
                <a:gd name="T16" fmla="*/ 37 w 85"/>
                <a:gd name="T17" fmla="*/ 31 h 156"/>
                <a:gd name="T18" fmla="*/ 34 w 85"/>
                <a:gd name="T19" fmla="*/ 34 h 156"/>
                <a:gd name="T20" fmla="*/ 33 w 85"/>
                <a:gd name="T21" fmla="*/ 36 h 156"/>
                <a:gd name="T22" fmla="*/ 32 w 85"/>
                <a:gd name="T23" fmla="*/ 40 h 156"/>
                <a:gd name="T24" fmla="*/ 36 w 85"/>
                <a:gd name="T25" fmla="*/ 48 h 156"/>
                <a:gd name="T26" fmla="*/ 44 w 85"/>
                <a:gd name="T27" fmla="*/ 56 h 156"/>
                <a:gd name="T28" fmla="*/ 57 w 85"/>
                <a:gd name="T29" fmla="*/ 65 h 156"/>
                <a:gd name="T30" fmla="*/ 65 w 85"/>
                <a:gd name="T31" fmla="*/ 71 h 156"/>
                <a:gd name="T32" fmla="*/ 72 w 85"/>
                <a:gd name="T33" fmla="*/ 77 h 156"/>
                <a:gd name="T34" fmla="*/ 79 w 85"/>
                <a:gd name="T35" fmla="*/ 86 h 156"/>
                <a:gd name="T36" fmla="*/ 83 w 85"/>
                <a:gd name="T37" fmla="*/ 97 h 156"/>
                <a:gd name="T38" fmla="*/ 85 w 85"/>
                <a:gd name="T39" fmla="*/ 111 h 156"/>
                <a:gd name="T40" fmla="*/ 83 w 85"/>
                <a:gd name="T41" fmla="*/ 127 h 156"/>
                <a:gd name="T42" fmla="*/ 76 w 85"/>
                <a:gd name="T43" fmla="*/ 139 h 156"/>
                <a:gd name="T44" fmla="*/ 66 w 85"/>
                <a:gd name="T45" fmla="*/ 148 h 156"/>
                <a:gd name="T46" fmla="*/ 53 w 85"/>
                <a:gd name="T47" fmla="*/ 153 h 156"/>
                <a:gd name="T48" fmla="*/ 37 w 85"/>
                <a:gd name="T49" fmla="*/ 156 h 156"/>
                <a:gd name="T50" fmla="*/ 24 w 85"/>
                <a:gd name="T51" fmla="*/ 154 h 156"/>
                <a:gd name="T52" fmla="*/ 13 w 85"/>
                <a:gd name="T53" fmla="*/ 152 h 156"/>
                <a:gd name="T54" fmla="*/ 3 w 85"/>
                <a:gd name="T55" fmla="*/ 149 h 156"/>
                <a:gd name="T56" fmla="*/ 3 w 85"/>
                <a:gd name="T57" fmla="*/ 118 h 156"/>
                <a:gd name="T58" fmla="*/ 13 w 85"/>
                <a:gd name="T59" fmla="*/ 122 h 156"/>
                <a:gd name="T60" fmla="*/ 25 w 85"/>
                <a:gd name="T61" fmla="*/ 126 h 156"/>
                <a:gd name="T62" fmla="*/ 37 w 85"/>
                <a:gd name="T63" fmla="*/ 127 h 156"/>
                <a:gd name="T64" fmla="*/ 42 w 85"/>
                <a:gd name="T65" fmla="*/ 127 h 156"/>
                <a:gd name="T66" fmla="*/ 46 w 85"/>
                <a:gd name="T67" fmla="*/ 126 h 156"/>
                <a:gd name="T68" fmla="*/ 49 w 85"/>
                <a:gd name="T69" fmla="*/ 123 h 156"/>
                <a:gd name="T70" fmla="*/ 51 w 85"/>
                <a:gd name="T71" fmla="*/ 120 h 156"/>
                <a:gd name="T72" fmla="*/ 54 w 85"/>
                <a:gd name="T73" fmla="*/ 116 h 156"/>
                <a:gd name="T74" fmla="*/ 54 w 85"/>
                <a:gd name="T75" fmla="*/ 112 h 156"/>
                <a:gd name="T76" fmla="*/ 51 w 85"/>
                <a:gd name="T77" fmla="*/ 105 h 156"/>
                <a:gd name="T78" fmla="*/ 42 w 85"/>
                <a:gd name="T79" fmla="*/ 97 h 156"/>
                <a:gd name="T80" fmla="*/ 31 w 85"/>
                <a:gd name="T81" fmla="*/ 88 h 156"/>
                <a:gd name="T82" fmla="*/ 20 w 85"/>
                <a:gd name="T83" fmla="*/ 80 h 156"/>
                <a:gd name="T84" fmla="*/ 11 w 85"/>
                <a:gd name="T85" fmla="*/ 69 h 156"/>
                <a:gd name="T86" fmla="*/ 3 w 85"/>
                <a:gd name="T87" fmla="*/ 55 h 156"/>
                <a:gd name="T88" fmla="*/ 0 w 85"/>
                <a:gd name="T89" fmla="*/ 40 h 156"/>
                <a:gd name="T90" fmla="*/ 3 w 85"/>
                <a:gd name="T91" fmla="*/ 26 h 156"/>
                <a:gd name="T92" fmla="*/ 10 w 85"/>
                <a:gd name="T93" fmla="*/ 14 h 156"/>
                <a:gd name="T94" fmla="*/ 19 w 85"/>
                <a:gd name="T95" fmla="*/ 6 h 156"/>
                <a:gd name="T96" fmla="*/ 32 w 85"/>
                <a:gd name="T97" fmla="*/ 1 h 156"/>
                <a:gd name="T98" fmla="*/ 48 w 85"/>
                <a:gd name="T9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156">
                  <a:moveTo>
                    <a:pt x="48" y="0"/>
                  </a:moveTo>
                  <a:lnTo>
                    <a:pt x="74" y="2"/>
                  </a:lnTo>
                  <a:lnTo>
                    <a:pt x="74" y="31"/>
                  </a:lnTo>
                  <a:lnTo>
                    <a:pt x="66" y="30"/>
                  </a:lnTo>
                  <a:lnTo>
                    <a:pt x="59" y="29"/>
                  </a:lnTo>
                  <a:lnTo>
                    <a:pt x="53" y="29"/>
                  </a:lnTo>
                  <a:lnTo>
                    <a:pt x="46" y="29"/>
                  </a:lnTo>
                  <a:lnTo>
                    <a:pt x="42" y="30"/>
                  </a:lnTo>
                  <a:lnTo>
                    <a:pt x="37" y="31"/>
                  </a:lnTo>
                  <a:lnTo>
                    <a:pt x="34" y="34"/>
                  </a:lnTo>
                  <a:lnTo>
                    <a:pt x="33" y="36"/>
                  </a:lnTo>
                  <a:lnTo>
                    <a:pt x="32" y="40"/>
                  </a:lnTo>
                  <a:lnTo>
                    <a:pt x="36" y="48"/>
                  </a:lnTo>
                  <a:lnTo>
                    <a:pt x="44" y="56"/>
                  </a:lnTo>
                  <a:lnTo>
                    <a:pt x="57" y="65"/>
                  </a:lnTo>
                  <a:lnTo>
                    <a:pt x="65" y="71"/>
                  </a:lnTo>
                  <a:lnTo>
                    <a:pt x="72" y="77"/>
                  </a:lnTo>
                  <a:lnTo>
                    <a:pt x="79" y="86"/>
                  </a:lnTo>
                  <a:lnTo>
                    <a:pt x="83" y="97"/>
                  </a:lnTo>
                  <a:lnTo>
                    <a:pt x="85" y="111"/>
                  </a:lnTo>
                  <a:lnTo>
                    <a:pt x="83" y="127"/>
                  </a:lnTo>
                  <a:lnTo>
                    <a:pt x="76" y="139"/>
                  </a:lnTo>
                  <a:lnTo>
                    <a:pt x="66" y="148"/>
                  </a:lnTo>
                  <a:lnTo>
                    <a:pt x="53" y="153"/>
                  </a:lnTo>
                  <a:lnTo>
                    <a:pt x="37" y="156"/>
                  </a:lnTo>
                  <a:lnTo>
                    <a:pt x="24" y="154"/>
                  </a:lnTo>
                  <a:lnTo>
                    <a:pt x="13" y="152"/>
                  </a:lnTo>
                  <a:lnTo>
                    <a:pt x="3" y="149"/>
                  </a:lnTo>
                  <a:lnTo>
                    <a:pt x="3" y="118"/>
                  </a:lnTo>
                  <a:lnTo>
                    <a:pt x="13" y="122"/>
                  </a:lnTo>
                  <a:lnTo>
                    <a:pt x="25" y="126"/>
                  </a:lnTo>
                  <a:lnTo>
                    <a:pt x="37" y="127"/>
                  </a:lnTo>
                  <a:lnTo>
                    <a:pt x="42" y="127"/>
                  </a:lnTo>
                  <a:lnTo>
                    <a:pt x="46" y="126"/>
                  </a:lnTo>
                  <a:lnTo>
                    <a:pt x="49" y="123"/>
                  </a:lnTo>
                  <a:lnTo>
                    <a:pt x="51" y="120"/>
                  </a:lnTo>
                  <a:lnTo>
                    <a:pt x="54" y="116"/>
                  </a:lnTo>
                  <a:lnTo>
                    <a:pt x="54" y="112"/>
                  </a:lnTo>
                  <a:lnTo>
                    <a:pt x="51" y="105"/>
                  </a:lnTo>
                  <a:lnTo>
                    <a:pt x="42" y="97"/>
                  </a:lnTo>
                  <a:lnTo>
                    <a:pt x="31" y="88"/>
                  </a:lnTo>
                  <a:lnTo>
                    <a:pt x="20" y="80"/>
                  </a:lnTo>
                  <a:lnTo>
                    <a:pt x="11" y="69"/>
                  </a:lnTo>
                  <a:lnTo>
                    <a:pt x="3" y="55"/>
                  </a:lnTo>
                  <a:lnTo>
                    <a:pt x="0" y="40"/>
                  </a:lnTo>
                  <a:lnTo>
                    <a:pt x="3" y="26"/>
                  </a:lnTo>
                  <a:lnTo>
                    <a:pt x="10" y="14"/>
                  </a:lnTo>
                  <a:lnTo>
                    <a:pt x="19" y="6"/>
                  </a:lnTo>
                  <a:lnTo>
                    <a:pt x="32" y="1"/>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61" name="Freeform 54"/>
            <p:cNvSpPr>
              <a:spLocks/>
            </p:cNvSpPr>
            <p:nvPr/>
          </p:nvSpPr>
          <p:spPr bwMode="auto">
            <a:xfrm>
              <a:off x="5140" y="1178"/>
              <a:ext cx="26" cy="65"/>
            </a:xfrm>
            <a:custGeom>
              <a:avLst/>
              <a:gdLst>
                <a:gd name="T0" fmla="*/ 55 w 78"/>
                <a:gd name="T1" fmla="*/ 0 h 194"/>
                <a:gd name="T2" fmla="*/ 55 w 78"/>
                <a:gd name="T3" fmla="*/ 13 h 194"/>
                <a:gd name="T4" fmla="*/ 53 w 78"/>
                <a:gd name="T5" fmla="*/ 27 h 194"/>
                <a:gd name="T6" fmla="*/ 53 w 78"/>
                <a:gd name="T7" fmla="*/ 38 h 194"/>
                <a:gd name="T8" fmla="*/ 53 w 78"/>
                <a:gd name="T9" fmla="*/ 43 h 194"/>
                <a:gd name="T10" fmla="*/ 64 w 78"/>
                <a:gd name="T11" fmla="*/ 42 h 194"/>
                <a:gd name="T12" fmla="*/ 78 w 78"/>
                <a:gd name="T13" fmla="*/ 40 h 194"/>
                <a:gd name="T14" fmla="*/ 77 w 78"/>
                <a:gd name="T15" fmla="*/ 69 h 194"/>
                <a:gd name="T16" fmla="*/ 53 w 78"/>
                <a:gd name="T17" fmla="*/ 69 h 194"/>
                <a:gd name="T18" fmla="*/ 53 w 78"/>
                <a:gd name="T19" fmla="*/ 128 h 194"/>
                <a:gd name="T20" fmla="*/ 53 w 78"/>
                <a:gd name="T21" fmla="*/ 140 h 194"/>
                <a:gd name="T22" fmla="*/ 55 w 78"/>
                <a:gd name="T23" fmla="*/ 149 h 194"/>
                <a:gd name="T24" fmla="*/ 57 w 78"/>
                <a:gd name="T25" fmla="*/ 156 h 194"/>
                <a:gd name="T26" fmla="*/ 61 w 78"/>
                <a:gd name="T27" fmla="*/ 161 h 194"/>
                <a:gd name="T28" fmla="*/ 70 w 78"/>
                <a:gd name="T29" fmla="*/ 162 h 194"/>
                <a:gd name="T30" fmla="*/ 78 w 78"/>
                <a:gd name="T31" fmla="*/ 161 h 194"/>
                <a:gd name="T32" fmla="*/ 76 w 78"/>
                <a:gd name="T33" fmla="*/ 192 h 194"/>
                <a:gd name="T34" fmla="*/ 72 w 78"/>
                <a:gd name="T35" fmla="*/ 192 h 194"/>
                <a:gd name="T36" fmla="*/ 66 w 78"/>
                <a:gd name="T37" fmla="*/ 194 h 194"/>
                <a:gd name="T38" fmla="*/ 63 w 78"/>
                <a:gd name="T39" fmla="*/ 194 h 194"/>
                <a:gd name="T40" fmla="*/ 53 w 78"/>
                <a:gd name="T41" fmla="*/ 192 h 194"/>
                <a:gd name="T42" fmla="*/ 44 w 78"/>
                <a:gd name="T43" fmla="*/ 190 h 194"/>
                <a:gd name="T44" fmla="*/ 36 w 78"/>
                <a:gd name="T45" fmla="*/ 185 h 194"/>
                <a:gd name="T46" fmla="*/ 29 w 78"/>
                <a:gd name="T47" fmla="*/ 175 h 194"/>
                <a:gd name="T48" fmla="*/ 23 w 78"/>
                <a:gd name="T49" fmla="*/ 161 h 194"/>
                <a:gd name="T50" fmla="*/ 22 w 78"/>
                <a:gd name="T51" fmla="*/ 143 h 194"/>
                <a:gd name="T52" fmla="*/ 22 w 78"/>
                <a:gd name="T53" fmla="*/ 69 h 194"/>
                <a:gd name="T54" fmla="*/ 13 w 78"/>
                <a:gd name="T55" fmla="*/ 71 h 194"/>
                <a:gd name="T56" fmla="*/ 0 w 78"/>
                <a:gd name="T57" fmla="*/ 71 h 194"/>
                <a:gd name="T58" fmla="*/ 1 w 78"/>
                <a:gd name="T59" fmla="*/ 43 h 194"/>
                <a:gd name="T60" fmla="*/ 22 w 78"/>
                <a:gd name="T61" fmla="*/ 43 h 194"/>
                <a:gd name="T62" fmla="*/ 22 w 78"/>
                <a:gd name="T63" fmla="*/ 14 h 194"/>
                <a:gd name="T64" fmla="*/ 55 w 78"/>
                <a:gd name="T65"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194">
                  <a:moveTo>
                    <a:pt x="55" y="0"/>
                  </a:moveTo>
                  <a:lnTo>
                    <a:pt x="55" y="13"/>
                  </a:lnTo>
                  <a:lnTo>
                    <a:pt x="53" y="27"/>
                  </a:lnTo>
                  <a:lnTo>
                    <a:pt x="53" y="38"/>
                  </a:lnTo>
                  <a:lnTo>
                    <a:pt x="53" y="43"/>
                  </a:lnTo>
                  <a:lnTo>
                    <a:pt x="64" y="42"/>
                  </a:lnTo>
                  <a:lnTo>
                    <a:pt x="78" y="40"/>
                  </a:lnTo>
                  <a:lnTo>
                    <a:pt x="77" y="69"/>
                  </a:lnTo>
                  <a:lnTo>
                    <a:pt x="53" y="69"/>
                  </a:lnTo>
                  <a:lnTo>
                    <a:pt x="53" y="128"/>
                  </a:lnTo>
                  <a:lnTo>
                    <a:pt x="53" y="140"/>
                  </a:lnTo>
                  <a:lnTo>
                    <a:pt x="55" y="149"/>
                  </a:lnTo>
                  <a:lnTo>
                    <a:pt x="57" y="156"/>
                  </a:lnTo>
                  <a:lnTo>
                    <a:pt x="61" y="161"/>
                  </a:lnTo>
                  <a:lnTo>
                    <a:pt x="70" y="162"/>
                  </a:lnTo>
                  <a:lnTo>
                    <a:pt x="78" y="161"/>
                  </a:lnTo>
                  <a:lnTo>
                    <a:pt x="76" y="192"/>
                  </a:lnTo>
                  <a:lnTo>
                    <a:pt x="72" y="192"/>
                  </a:lnTo>
                  <a:lnTo>
                    <a:pt x="66" y="194"/>
                  </a:lnTo>
                  <a:lnTo>
                    <a:pt x="63" y="194"/>
                  </a:lnTo>
                  <a:lnTo>
                    <a:pt x="53" y="192"/>
                  </a:lnTo>
                  <a:lnTo>
                    <a:pt x="44" y="190"/>
                  </a:lnTo>
                  <a:lnTo>
                    <a:pt x="36" y="185"/>
                  </a:lnTo>
                  <a:lnTo>
                    <a:pt x="29" y="175"/>
                  </a:lnTo>
                  <a:lnTo>
                    <a:pt x="23" y="161"/>
                  </a:lnTo>
                  <a:lnTo>
                    <a:pt x="22" y="143"/>
                  </a:lnTo>
                  <a:lnTo>
                    <a:pt x="22" y="69"/>
                  </a:lnTo>
                  <a:lnTo>
                    <a:pt x="13" y="71"/>
                  </a:lnTo>
                  <a:lnTo>
                    <a:pt x="0" y="71"/>
                  </a:lnTo>
                  <a:lnTo>
                    <a:pt x="1" y="43"/>
                  </a:lnTo>
                  <a:lnTo>
                    <a:pt x="22" y="43"/>
                  </a:lnTo>
                  <a:lnTo>
                    <a:pt x="22" y="14"/>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62" name="Freeform 55"/>
            <p:cNvSpPr>
              <a:spLocks/>
            </p:cNvSpPr>
            <p:nvPr/>
          </p:nvSpPr>
          <p:spPr bwMode="auto">
            <a:xfrm>
              <a:off x="5170" y="1191"/>
              <a:ext cx="29" cy="52"/>
            </a:xfrm>
            <a:custGeom>
              <a:avLst/>
              <a:gdLst>
                <a:gd name="T0" fmla="*/ 47 w 85"/>
                <a:gd name="T1" fmla="*/ 0 h 156"/>
                <a:gd name="T2" fmla="*/ 74 w 85"/>
                <a:gd name="T3" fmla="*/ 2 h 156"/>
                <a:gd name="T4" fmla="*/ 74 w 85"/>
                <a:gd name="T5" fmla="*/ 31 h 156"/>
                <a:gd name="T6" fmla="*/ 66 w 85"/>
                <a:gd name="T7" fmla="*/ 30 h 156"/>
                <a:gd name="T8" fmla="*/ 59 w 85"/>
                <a:gd name="T9" fmla="*/ 29 h 156"/>
                <a:gd name="T10" fmla="*/ 53 w 85"/>
                <a:gd name="T11" fmla="*/ 29 h 156"/>
                <a:gd name="T12" fmla="*/ 47 w 85"/>
                <a:gd name="T13" fmla="*/ 29 h 156"/>
                <a:gd name="T14" fmla="*/ 42 w 85"/>
                <a:gd name="T15" fmla="*/ 30 h 156"/>
                <a:gd name="T16" fmla="*/ 38 w 85"/>
                <a:gd name="T17" fmla="*/ 31 h 156"/>
                <a:gd name="T18" fmla="*/ 34 w 85"/>
                <a:gd name="T19" fmla="*/ 34 h 156"/>
                <a:gd name="T20" fmla="*/ 33 w 85"/>
                <a:gd name="T21" fmla="*/ 36 h 156"/>
                <a:gd name="T22" fmla="*/ 32 w 85"/>
                <a:gd name="T23" fmla="*/ 40 h 156"/>
                <a:gd name="T24" fmla="*/ 36 w 85"/>
                <a:gd name="T25" fmla="*/ 48 h 156"/>
                <a:gd name="T26" fmla="*/ 45 w 85"/>
                <a:gd name="T27" fmla="*/ 56 h 156"/>
                <a:gd name="T28" fmla="*/ 57 w 85"/>
                <a:gd name="T29" fmla="*/ 65 h 156"/>
                <a:gd name="T30" fmla="*/ 65 w 85"/>
                <a:gd name="T31" fmla="*/ 71 h 156"/>
                <a:gd name="T32" fmla="*/ 72 w 85"/>
                <a:gd name="T33" fmla="*/ 77 h 156"/>
                <a:gd name="T34" fmla="*/ 79 w 85"/>
                <a:gd name="T35" fmla="*/ 86 h 156"/>
                <a:gd name="T36" fmla="*/ 84 w 85"/>
                <a:gd name="T37" fmla="*/ 97 h 156"/>
                <a:gd name="T38" fmla="*/ 85 w 85"/>
                <a:gd name="T39" fmla="*/ 111 h 156"/>
                <a:gd name="T40" fmla="*/ 83 w 85"/>
                <a:gd name="T41" fmla="*/ 127 h 156"/>
                <a:gd name="T42" fmla="*/ 76 w 85"/>
                <a:gd name="T43" fmla="*/ 139 h 156"/>
                <a:gd name="T44" fmla="*/ 66 w 85"/>
                <a:gd name="T45" fmla="*/ 148 h 156"/>
                <a:gd name="T46" fmla="*/ 53 w 85"/>
                <a:gd name="T47" fmla="*/ 153 h 156"/>
                <a:gd name="T48" fmla="*/ 37 w 85"/>
                <a:gd name="T49" fmla="*/ 156 h 156"/>
                <a:gd name="T50" fmla="*/ 24 w 85"/>
                <a:gd name="T51" fmla="*/ 154 h 156"/>
                <a:gd name="T52" fmla="*/ 13 w 85"/>
                <a:gd name="T53" fmla="*/ 152 h 156"/>
                <a:gd name="T54" fmla="*/ 3 w 85"/>
                <a:gd name="T55" fmla="*/ 149 h 156"/>
                <a:gd name="T56" fmla="*/ 3 w 85"/>
                <a:gd name="T57" fmla="*/ 118 h 156"/>
                <a:gd name="T58" fmla="*/ 13 w 85"/>
                <a:gd name="T59" fmla="*/ 122 h 156"/>
                <a:gd name="T60" fmla="*/ 25 w 85"/>
                <a:gd name="T61" fmla="*/ 126 h 156"/>
                <a:gd name="T62" fmla="*/ 38 w 85"/>
                <a:gd name="T63" fmla="*/ 127 h 156"/>
                <a:gd name="T64" fmla="*/ 42 w 85"/>
                <a:gd name="T65" fmla="*/ 127 h 156"/>
                <a:gd name="T66" fmla="*/ 46 w 85"/>
                <a:gd name="T67" fmla="*/ 126 h 156"/>
                <a:gd name="T68" fmla="*/ 49 w 85"/>
                <a:gd name="T69" fmla="*/ 123 h 156"/>
                <a:gd name="T70" fmla="*/ 51 w 85"/>
                <a:gd name="T71" fmla="*/ 120 h 156"/>
                <a:gd name="T72" fmla="*/ 54 w 85"/>
                <a:gd name="T73" fmla="*/ 116 h 156"/>
                <a:gd name="T74" fmla="*/ 54 w 85"/>
                <a:gd name="T75" fmla="*/ 112 h 156"/>
                <a:gd name="T76" fmla="*/ 51 w 85"/>
                <a:gd name="T77" fmla="*/ 105 h 156"/>
                <a:gd name="T78" fmla="*/ 42 w 85"/>
                <a:gd name="T79" fmla="*/ 97 h 156"/>
                <a:gd name="T80" fmla="*/ 30 w 85"/>
                <a:gd name="T81" fmla="*/ 88 h 156"/>
                <a:gd name="T82" fmla="*/ 20 w 85"/>
                <a:gd name="T83" fmla="*/ 80 h 156"/>
                <a:gd name="T84" fmla="*/ 11 w 85"/>
                <a:gd name="T85" fmla="*/ 69 h 156"/>
                <a:gd name="T86" fmla="*/ 3 w 85"/>
                <a:gd name="T87" fmla="*/ 55 h 156"/>
                <a:gd name="T88" fmla="*/ 0 w 85"/>
                <a:gd name="T89" fmla="*/ 40 h 156"/>
                <a:gd name="T90" fmla="*/ 3 w 85"/>
                <a:gd name="T91" fmla="*/ 26 h 156"/>
                <a:gd name="T92" fmla="*/ 10 w 85"/>
                <a:gd name="T93" fmla="*/ 14 h 156"/>
                <a:gd name="T94" fmla="*/ 20 w 85"/>
                <a:gd name="T95" fmla="*/ 6 h 156"/>
                <a:gd name="T96" fmla="*/ 32 w 85"/>
                <a:gd name="T97" fmla="*/ 1 h 156"/>
                <a:gd name="T98" fmla="*/ 47 w 85"/>
                <a:gd name="T9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156">
                  <a:moveTo>
                    <a:pt x="47" y="0"/>
                  </a:moveTo>
                  <a:lnTo>
                    <a:pt x="74" y="2"/>
                  </a:lnTo>
                  <a:lnTo>
                    <a:pt x="74" y="31"/>
                  </a:lnTo>
                  <a:lnTo>
                    <a:pt x="66" y="30"/>
                  </a:lnTo>
                  <a:lnTo>
                    <a:pt x="59" y="29"/>
                  </a:lnTo>
                  <a:lnTo>
                    <a:pt x="53" y="29"/>
                  </a:lnTo>
                  <a:lnTo>
                    <a:pt x="47" y="29"/>
                  </a:lnTo>
                  <a:lnTo>
                    <a:pt x="42" y="30"/>
                  </a:lnTo>
                  <a:lnTo>
                    <a:pt x="38" y="31"/>
                  </a:lnTo>
                  <a:lnTo>
                    <a:pt x="34" y="34"/>
                  </a:lnTo>
                  <a:lnTo>
                    <a:pt x="33" y="36"/>
                  </a:lnTo>
                  <a:lnTo>
                    <a:pt x="32" y="40"/>
                  </a:lnTo>
                  <a:lnTo>
                    <a:pt x="36" y="48"/>
                  </a:lnTo>
                  <a:lnTo>
                    <a:pt x="45" y="56"/>
                  </a:lnTo>
                  <a:lnTo>
                    <a:pt x="57" y="65"/>
                  </a:lnTo>
                  <a:lnTo>
                    <a:pt x="65" y="71"/>
                  </a:lnTo>
                  <a:lnTo>
                    <a:pt x="72" y="77"/>
                  </a:lnTo>
                  <a:lnTo>
                    <a:pt x="79" y="86"/>
                  </a:lnTo>
                  <a:lnTo>
                    <a:pt x="84" y="97"/>
                  </a:lnTo>
                  <a:lnTo>
                    <a:pt x="85" y="111"/>
                  </a:lnTo>
                  <a:lnTo>
                    <a:pt x="83" y="127"/>
                  </a:lnTo>
                  <a:lnTo>
                    <a:pt x="76" y="139"/>
                  </a:lnTo>
                  <a:lnTo>
                    <a:pt x="66" y="148"/>
                  </a:lnTo>
                  <a:lnTo>
                    <a:pt x="53" y="153"/>
                  </a:lnTo>
                  <a:lnTo>
                    <a:pt x="37" y="156"/>
                  </a:lnTo>
                  <a:lnTo>
                    <a:pt x="24" y="154"/>
                  </a:lnTo>
                  <a:lnTo>
                    <a:pt x="13" y="152"/>
                  </a:lnTo>
                  <a:lnTo>
                    <a:pt x="3" y="149"/>
                  </a:lnTo>
                  <a:lnTo>
                    <a:pt x="3" y="118"/>
                  </a:lnTo>
                  <a:lnTo>
                    <a:pt x="13" y="122"/>
                  </a:lnTo>
                  <a:lnTo>
                    <a:pt x="25" y="126"/>
                  </a:lnTo>
                  <a:lnTo>
                    <a:pt x="38" y="127"/>
                  </a:lnTo>
                  <a:lnTo>
                    <a:pt x="42" y="127"/>
                  </a:lnTo>
                  <a:lnTo>
                    <a:pt x="46" y="126"/>
                  </a:lnTo>
                  <a:lnTo>
                    <a:pt x="49" y="123"/>
                  </a:lnTo>
                  <a:lnTo>
                    <a:pt x="51" y="120"/>
                  </a:lnTo>
                  <a:lnTo>
                    <a:pt x="54" y="116"/>
                  </a:lnTo>
                  <a:lnTo>
                    <a:pt x="54" y="112"/>
                  </a:lnTo>
                  <a:lnTo>
                    <a:pt x="51" y="105"/>
                  </a:lnTo>
                  <a:lnTo>
                    <a:pt x="42" y="97"/>
                  </a:lnTo>
                  <a:lnTo>
                    <a:pt x="30" y="88"/>
                  </a:lnTo>
                  <a:lnTo>
                    <a:pt x="20" y="80"/>
                  </a:lnTo>
                  <a:lnTo>
                    <a:pt x="11" y="69"/>
                  </a:lnTo>
                  <a:lnTo>
                    <a:pt x="3" y="55"/>
                  </a:lnTo>
                  <a:lnTo>
                    <a:pt x="0" y="40"/>
                  </a:lnTo>
                  <a:lnTo>
                    <a:pt x="3" y="26"/>
                  </a:lnTo>
                  <a:lnTo>
                    <a:pt x="10" y="14"/>
                  </a:lnTo>
                  <a:lnTo>
                    <a:pt x="20" y="6"/>
                  </a:lnTo>
                  <a:lnTo>
                    <a:pt x="32" y="1"/>
                  </a:lnTo>
                  <a:lnTo>
                    <a:pt x="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1" name="Text Box 22"/>
          <p:cNvSpPr txBox="1">
            <a:spLocks noChangeArrowheads="1"/>
          </p:cNvSpPr>
          <p:nvPr/>
        </p:nvSpPr>
        <p:spPr bwMode="gray">
          <a:xfrm>
            <a:off x="352806" y="6962236"/>
            <a:ext cx="54079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defTabSz="914400" rtl="0" eaLnBrk="1" fontAlgn="base" latinLnBrk="0" hangingPunct="1">
              <a:lnSpc>
                <a:spcPct val="90000"/>
              </a:lnSpc>
              <a:spcBef>
                <a:spcPct val="0"/>
              </a:spcBef>
              <a:spcAft>
                <a:spcPct val="0"/>
              </a:spcAft>
              <a:buClrTx/>
              <a:buSzTx/>
              <a:buFontTx/>
              <a:buNone/>
              <a:tabLst/>
            </a:pPr>
            <a:r>
              <a:rPr kumimoji="0" lang="en-GB" sz="1000" b="0" i="0" u="none" strike="noStrike" cap="none" normalizeH="0" baseline="0" dirty="0" smtClean="0">
                <a:ln>
                  <a:noFill/>
                </a:ln>
                <a:effectLst/>
                <a:cs typeface="Arial" pitchFamily="34" charset="0"/>
              </a:rPr>
              <a:t>© 2013 Ipsos.  All rights reserved. Contains Ipsos' Confidential and Proprietary information </a:t>
            </a:r>
            <a:br>
              <a:rPr kumimoji="0" lang="en-GB" sz="1000" b="0" i="0" u="none" strike="noStrike" cap="none" normalizeH="0" baseline="0" dirty="0" smtClean="0">
                <a:ln>
                  <a:noFill/>
                </a:ln>
                <a:effectLst/>
                <a:cs typeface="Arial" pitchFamily="34" charset="0"/>
              </a:rPr>
            </a:br>
            <a:r>
              <a:rPr kumimoji="0" lang="en-GB" sz="1000" b="0" i="0" u="none" strike="noStrike" cap="none" normalizeH="0" baseline="0" dirty="0" smtClean="0">
                <a:ln>
                  <a:noFill/>
                </a:ln>
                <a:effectLst/>
                <a:cs typeface="Arial" pitchFamily="34" charset="0"/>
              </a:rPr>
              <a:t>and may not be disclosed or reproduced without the prior written consent of Ipsos.</a:t>
            </a:r>
            <a:endParaRPr kumimoji="0" lang="de-DE" sz="2400" b="0" i="0" u="none" strike="noStrike" cap="none" normalizeH="0" baseline="0" dirty="0" smtClean="0">
              <a:ln>
                <a:noFill/>
              </a:ln>
              <a:effectLst/>
              <a:cs typeface="Arial" pitchFamily="34" charset="0"/>
            </a:endParaRPr>
          </a:p>
        </p:txBody>
      </p:sp>
      <p:sp>
        <p:nvSpPr>
          <p:cNvPr id="1064" name="TextBox 1063"/>
          <p:cNvSpPr txBox="1"/>
          <p:nvPr/>
        </p:nvSpPr>
        <p:spPr>
          <a:xfrm>
            <a:off x="410870" y="2799895"/>
            <a:ext cx="5045558" cy="689420"/>
          </a:xfrm>
          <a:prstGeom prst="rect">
            <a:avLst/>
          </a:prstGeom>
          <a:noFill/>
        </p:spPr>
        <p:txBody>
          <a:bodyPr wrap="square" lIns="0" tIns="0" rIns="0" bIns="0" rtlCol="0" anchor="b" anchorCtr="0">
            <a:spAutoFit/>
          </a:bodyPr>
          <a:lstStyle/>
          <a:p>
            <a:pPr>
              <a:lnSpc>
                <a:spcPct val="80000"/>
              </a:lnSpc>
            </a:pPr>
            <a:r>
              <a:rPr lang="en-US" sz="2800" b="1" spc="-100" dirty="0"/>
              <a:t>Introducing Ipsos Healthcare </a:t>
            </a:r>
            <a:r>
              <a:rPr lang="en-US" sz="2800" b="1" spc="-100" dirty="0" smtClean="0"/>
              <a:t>Oncology Monitor</a:t>
            </a:r>
            <a:endParaRPr lang="en-GB" sz="2800" b="1" dirty="0"/>
          </a:p>
        </p:txBody>
      </p:sp>
      <p:cxnSp>
        <p:nvCxnSpPr>
          <p:cNvPr id="1066" name="Straight Connector 1065"/>
          <p:cNvCxnSpPr/>
          <p:nvPr/>
        </p:nvCxnSpPr>
        <p:spPr>
          <a:xfrm>
            <a:off x="352806" y="3836289"/>
            <a:ext cx="489077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6364199" y="2371089"/>
            <a:ext cx="2931676" cy="29304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09" name="Straight Connector 1408"/>
          <p:cNvCxnSpPr/>
          <p:nvPr/>
        </p:nvCxnSpPr>
        <p:spPr>
          <a:xfrm flipH="1">
            <a:off x="5513833" y="4866131"/>
            <a:ext cx="483210" cy="3561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p:cNvCxnSpPr/>
          <p:nvPr/>
        </p:nvCxnSpPr>
        <p:spPr>
          <a:xfrm flipH="1" flipV="1">
            <a:off x="5243576" y="3850207"/>
            <a:ext cx="758750" cy="1015926"/>
          </a:xfrm>
          <a:prstGeom prst="line">
            <a:avLst/>
          </a:prstGeom>
          <a:ln w="9525">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419" name="Rounded Rectangle 1418"/>
          <p:cNvSpPr/>
          <p:nvPr/>
        </p:nvSpPr>
        <p:spPr>
          <a:xfrm flipV="1">
            <a:off x="9647503" y="2694390"/>
            <a:ext cx="472646" cy="47244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8" name="Rounded Rectangle 1427"/>
          <p:cNvSpPr/>
          <p:nvPr/>
        </p:nvSpPr>
        <p:spPr>
          <a:xfrm>
            <a:off x="6514957" y="2521781"/>
            <a:ext cx="2630160" cy="262901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405" name="Rounded Rectangle 1404"/>
          <p:cNvSpPr/>
          <p:nvPr/>
        </p:nvSpPr>
        <p:spPr>
          <a:xfrm flipV="1">
            <a:off x="5760720" y="4629910"/>
            <a:ext cx="472646" cy="47244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7" name="Rounded Rectangle 1406"/>
          <p:cNvSpPr/>
          <p:nvPr/>
        </p:nvSpPr>
        <p:spPr>
          <a:xfrm flipV="1">
            <a:off x="5456428" y="4190568"/>
            <a:ext cx="206248" cy="20615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8" name="Rounded Rectangle 1407"/>
          <p:cNvSpPr/>
          <p:nvPr/>
        </p:nvSpPr>
        <p:spPr>
          <a:xfrm flipV="1">
            <a:off x="5410708" y="5125809"/>
            <a:ext cx="206248" cy="20615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xtBox 69"/>
          <p:cNvSpPr txBox="1"/>
          <p:nvPr/>
        </p:nvSpPr>
        <p:spPr>
          <a:xfrm>
            <a:off x="410870" y="3526252"/>
            <a:ext cx="4624350" cy="290849"/>
          </a:xfrm>
          <a:prstGeom prst="rect">
            <a:avLst/>
          </a:prstGeom>
          <a:noFill/>
        </p:spPr>
        <p:txBody>
          <a:bodyPr wrap="square" lIns="0" tIns="0" rIns="0" bIns="0" rtlCol="0" anchor="t" anchorCtr="0">
            <a:spAutoFit/>
          </a:bodyPr>
          <a:lstStyle/>
          <a:p>
            <a:pPr defTabSz="913593">
              <a:lnSpc>
                <a:spcPct val="90000"/>
              </a:lnSpc>
            </a:pPr>
            <a:r>
              <a:rPr lang="en-US" dirty="0" smtClean="0">
                <a:solidFill>
                  <a:srgbClr val="008E94"/>
                </a:solidFill>
              </a:rPr>
              <a:t>A Dedicated Focus on Oncology</a:t>
            </a:r>
            <a:endParaRPr lang="en-GB" dirty="0">
              <a:solidFill>
                <a:srgbClr val="008E94"/>
              </a:solidFill>
            </a:endParaRPr>
          </a:p>
        </p:txBody>
      </p:sp>
      <p:pic>
        <p:nvPicPr>
          <p:cNvPr id="69" name="Image 8" descr="Medoc-02E66834.jpg"/>
          <p:cNvPicPr>
            <a:picLocks noChangeAspect="1"/>
          </p:cNvPicPr>
          <p:nvPr/>
        </p:nvPicPr>
        <p:blipFill rotWithShape="1">
          <a:blip r:embed="rId2" cstate="print">
            <a:extLst>
              <a:ext uri="{28A0092B-C50C-407E-A947-70E740481C1C}">
                <a14:useLocalDpi xmlns:a14="http://schemas.microsoft.com/office/drawing/2010/main" val="0"/>
              </a:ext>
            </a:extLst>
          </a:blip>
          <a:srcRect l="13052" r="13052"/>
          <a:stretch/>
        </p:blipFill>
        <p:spPr bwMode="auto">
          <a:xfrm>
            <a:off x="6604280" y="2651247"/>
            <a:ext cx="2430229" cy="243022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5032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21" y="333398"/>
            <a:ext cx="8985599" cy="347821"/>
          </a:xfrm>
        </p:spPr>
        <p:txBody>
          <a:bodyPr/>
          <a:lstStyle/>
          <a:p>
            <a:r>
              <a:rPr lang="en-US" dirty="0" smtClean="0"/>
              <a:t>Sample Sizes </a:t>
            </a:r>
            <a:r>
              <a:rPr lang="en-US" dirty="0"/>
              <a:t>for </a:t>
            </a:r>
            <a:r>
              <a:rPr lang="en-US" dirty="0" smtClean="0"/>
              <a:t>Key Cancer Types – MAT June 2014</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solidFill>
                  <a:srgbClr val="58595B"/>
                </a:solidFill>
              </a:rPr>
              <a:pPr/>
              <a:t>10</a:t>
            </a:fld>
            <a:endParaRPr lang="en-GB">
              <a:solidFill>
                <a:srgbClr val="58595B"/>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2420" y="838231"/>
            <a:ext cx="554548" cy="55454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3360" y="820273"/>
            <a:ext cx="561868" cy="5618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8989" y="842143"/>
            <a:ext cx="554548" cy="55454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8589" y="835210"/>
            <a:ext cx="554548" cy="55454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8696" y="827940"/>
            <a:ext cx="554548" cy="55454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8182" y="837110"/>
            <a:ext cx="554548" cy="554548"/>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1466" y="835202"/>
            <a:ext cx="554548" cy="554548"/>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7013" y="833753"/>
            <a:ext cx="554548" cy="554548"/>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8777" y="815991"/>
            <a:ext cx="565695" cy="565694"/>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1689356394"/>
              </p:ext>
            </p:extLst>
          </p:nvPr>
        </p:nvGraphicFramePr>
        <p:xfrm>
          <a:off x="1146410" y="1392779"/>
          <a:ext cx="8827676" cy="5432322"/>
        </p:xfrm>
        <a:graphic>
          <a:graphicData uri="http://schemas.openxmlformats.org/drawingml/2006/table">
            <a:tbl>
              <a:tblPr firstRow="1" firstCol="1" bandRow="1">
                <a:tableStyleId>{B301B821-A1FF-4177-AEE7-76D212191A09}</a:tableStyleId>
              </a:tblPr>
              <a:tblGrid>
                <a:gridCol w="1360901"/>
                <a:gridCol w="819333"/>
                <a:gridCol w="819333"/>
                <a:gridCol w="819333"/>
                <a:gridCol w="819333"/>
                <a:gridCol w="819333"/>
                <a:gridCol w="819333"/>
                <a:gridCol w="819333"/>
                <a:gridCol w="819333"/>
                <a:gridCol w="912111"/>
              </a:tblGrid>
              <a:tr h="364844">
                <a:tc>
                  <a:txBody>
                    <a:bodyPr/>
                    <a:lstStyle/>
                    <a:p>
                      <a:pPr algn="ctr" fontAlgn="ctr"/>
                      <a:r>
                        <a:rPr lang="en-US" sz="1200" u="none" strike="noStrike" dirty="0"/>
                        <a:t> </a:t>
                      </a:r>
                      <a:endParaRPr lang="en-US" sz="1200" b="0" i="0" u="none" strike="noStrike" dirty="0">
                        <a:solidFill>
                          <a:srgbClr val="000000"/>
                        </a:solidFill>
                        <a:latin typeface="+mn-lt"/>
                      </a:endParaRPr>
                    </a:p>
                  </a:txBody>
                  <a:tcPr marL="8986" marR="8986" marT="8986" marB="0" anchor="ctr">
                    <a:lnL w="12700" cmpd="sng">
                      <a:noFill/>
                    </a:lnL>
                    <a:lnT w="12700" cmpd="sng">
                      <a:noFill/>
                    </a:lnT>
                    <a:lnB w="28575" cap="flat" cmpd="sng" algn="ctr">
                      <a:solidFill>
                        <a:schemeClr val="tx1"/>
                      </a:solidFill>
                      <a:prstDash val="solid"/>
                      <a:round/>
                      <a:headEnd type="none" w="med" len="med"/>
                      <a:tailEnd type="none" w="med" len="med"/>
                    </a:lnB>
                    <a:noFill/>
                  </a:tcPr>
                </a:tc>
                <a:tc>
                  <a:txBody>
                    <a:bodyPr/>
                    <a:lstStyle/>
                    <a:p>
                      <a:pPr algn="ctr" fontAlgn="ctr"/>
                      <a:r>
                        <a:rPr lang="en-US" sz="1400" u="none" strike="noStrike" dirty="0"/>
                        <a:t>US</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JAPAN</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5EU</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France</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Germany</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Italy</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Spain</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dirty="0"/>
                        <a:t>UK</a:t>
                      </a:r>
                      <a:endParaRPr lang="en-US" sz="1400" b="0" i="0" u="none" strike="noStrike" dirty="0">
                        <a:solidFill>
                          <a:schemeClr val="bg1"/>
                        </a:solidFill>
                        <a:latin typeface="Arial"/>
                      </a:endParaRPr>
                    </a:p>
                  </a:txBody>
                  <a:tcPr marL="8986" marR="8986" marT="8986" marB="0" anchor="ctr">
                    <a:lnB w="28575" cap="flat" cmpd="sng" algn="ctr">
                      <a:solidFill>
                        <a:schemeClr val="tx1"/>
                      </a:solidFill>
                      <a:prstDash val="solid"/>
                      <a:round/>
                      <a:headEnd type="none" w="med" len="med"/>
                      <a:tailEnd type="none" w="med" len="med"/>
                    </a:lnB>
                  </a:tcPr>
                </a:tc>
                <a:tc>
                  <a:txBody>
                    <a:bodyPr/>
                    <a:lstStyle/>
                    <a:p>
                      <a:pPr algn="ctr" fontAlgn="ctr"/>
                      <a:r>
                        <a:rPr lang="en-US" sz="1400" u="none" strike="noStrike" kern="1200" dirty="0" smtClean="0"/>
                        <a:t>Brazil*</a:t>
                      </a:r>
                      <a:endParaRPr lang="en-US" sz="1400" b="1" u="none" strike="noStrike" kern="1200" dirty="0">
                        <a:solidFill>
                          <a:schemeClr val="bg1"/>
                        </a:solidFill>
                        <a:latin typeface="+mn-lt"/>
                        <a:ea typeface="+mn-ea"/>
                        <a:cs typeface="+mn-cs"/>
                      </a:endParaRPr>
                    </a:p>
                  </a:txBody>
                  <a:tcPr marL="8986" marR="8986" marT="8986" marB="0" anchor="ctr">
                    <a:lnB w="28575" cap="flat" cmpd="sng" algn="ctr">
                      <a:solidFill>
                        <a:schemeClr val="tx1"/>
                      </a:solidFill>
                      <a:prstDash val="solid"/>
                      <a:round/>
                      <a:headEnd type="none" w="med" len="med"/>
                      <a:tailEnd type="none" w="med" len="med"/>
                    </a:lnB>
                  </a:tcPr>
                </a:tc>
              </a:tr>
              <a:tr h="389806">
                <a:tc>
                  <a:txBody>
                    <a:bodyPr/>
                    <a:lstStyle/>
                    <a:p>
                      <a:pPr algn="l" fontAlgn="b"/>
                      <a:r>
                        <a:rPr lang="en-US" sz="1400" u="none" strike="noStrike" dirty="0" smtClean="0">
                          <a:solidFill>
                            <a:schemeClr val="bg1"/>
                          </a:solidFill>
                        </a:rPr>
                        <a:t>Total Records</a:t>
                      </a:r>
                      <a:endParaRPr lang="en-US" sz="1400" b="0" i="0" u="none" strike="noStrike" dirty="0">
                        <a:solidFill>
                          <a:schemeClr val="bg1"/>
                        </a:solidFill>
                        <a:latin typeface="+mn-lt"/>
                      </a:endParaRPr>
                    </a:p>
                  </a:txBody>
                  <a:tcPr marR="36576" marT="8986"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marL="0" algn="ctr" defTabSz="914400" rtl="0" eaLnBrk="1" fontAlgn="b" latinLnBrk="0" hangingPunct="1"/>
                      <a:r>
                        <a:rPr lang="en-US" sz="1200" b="1" u="none" strike="noStrike" kern="1200" dirty="0" smtClean="0"/>
                        <a:t>72,752</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20,575</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59,590</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12,066</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11,796</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13,837</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11,456</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200" b="1" u="none" strike="noStrike" kern="1200" dirty="0" smtClean="0"/>
                        <a:t>10,435</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200" b="1" u="none" strike="noStrike" kern="1200" dirty="0" smtClean="0"/>
                        <a:t>2,087</a:t>
                      </a:r>
                      <a:endParaRPr lang="en-US" sz="1200" b="1" u="none" strike="noStrike" kern="1200" dirty="0">
                        <a:solidFill>
                          <a:schemeClr val="dk1"/>
                        </a:solidFill>
                        <a:latin typeface="+mn-lt"/>
                        <a:ea typeface="+mn-ea"/>
                        <a:cs typeface="+mn-cs"/>
                      </a:endParaRPr>
                    </a:p>
                  </a:txBody>
                  <a:tcPr marL="9525" marR="9525" marT="9525"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89806">
                <a:tc>
                  <a:txBody>
                    <a:bodyPr/>
                    <a:lstStyle/>
                    <a:p>
                      <a:pPr algn="l" fontAlgn="ctr"/>
                      <a:r>
                        <a:rPr lang="en-US" sz="1400" u="none" strike="noStrike" kern="1200" dirty="0">
                          <a:solidFill>
                            <a:schemeClr val="bg1"/>
                          </a:solidFill>
                        </a:rPr>
                        <a:t>NSCL</a:t>
                      </a:r>
                      <a:endParaRPr lang="en-US" sz="1400" b="1" u="none" strike="noStrike" kern="1200" dirty="0">
                        <a:solidFill>
                          <a:schemeClr val="bg1"/>
                        </a:solidFill>
                        <a:latin typeface="+mn-lt"/>
                        <a:ea typeface="+mn-ea"/>
                        <a:cs typeface="+mn-cs"/>
                      </a:endParaRPr>
                    </a:p>
                  </a:txBody>
                  <a:tcPr marR="36576" marT="9525" marB="0" anchor="ctr">
                    <a:lnT w="28575" cap="flat" cmpd="sng" algn="ctr">
                      <a:solidFill>
                        <a:schemeClr val="tx1"/>
                      </a:solidFill>
                      <a:prstDash val="solid"/>
                      <a:round/>
                      <a:headEnd type="none" w="med" len="med"/>
                      <a:tailEnd type="none" w="med" len="med"/>
                    </a:lnT>
                    <a:solidFill>
                      <a:schemeClr val="accent1"/>
                    </a:solidFill>
                  </a:tcPr>
                </a:tc>
                <a:tc>
                  <a:txBody>
                    <a:bodyPr/>
                    <a:lstStyle/>
                    <a:p>
                      <a:pPr marL="0" algn="ctr" defTabSz="914400" rtl="0" eaLnBrk="1" fontAlgn="b" latinLnBrk="0" hangingPunct="1"/>
                      <a:r>
                        <a:rPr lang="en-US" sz="1200" u="none" strike="noStrike" kern="1200" dirty="0" smtClean="0"/>
                        <a:t>5,521</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2,254</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5,023</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929</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1,122</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1,580</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734</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200" u="none" strike="noStrike" kern="1200" dirty="0" smtClean="0"/>
                        <a:t>658</a:t>
                      </a:r>
                      <a:endParaRPr lang="en-US" sz="1200" b="1" u="none" strike="noStrike" kern="1200" dirty="0">
                        <a:solidFill>
                          <a:schemeClr val="dk1"/>
                        </a:solidFill>
                        <a:latin typeface="+mn-lt"/>
                        <a:ea typeface="+mn-ea"/>
                        <a:cs typeface="+mn-cs"/>
                      </a:endParaRPr>
                    </a:p>
                  </a:txBody>
                  <a:tcPr marL="7620" marR="7620" marT="7620" marB="0" anchor="ctr">
                    <a:lnT w="28575" cap="flat" cmpd="sng" algn="ctr">
                      <a:solidFill>
                        <a:schemeClr val="tx1"/>
                      </a:solidFill>
                      <a:prstDash val="solid"/>
                      <a:round/>
                      <a:headEnd type="none" w="med" len="med"/>
                      <a:tailEnd type="none" w="med" len="med"/>
                    </a:lnT>
                  </a:tcPr>
                </a:tc>
                <a:tc>
                  <a:txBody>
                    <a:bodyPr/>
                    <a:lstStyle/>
                    <a:p>
                      <a:pPr algn="ctr" fontAlgn="b"/>
                      <a:r>
                        <a:rPr lang="en-US" sz="1200" u="none" strike="noStrike" kern="1200" dirty="0" smtClean="0"/>
                        <a:t>312</a:t>
                      </a:r>
                      <a:endParaRPr lang="en-US" sz="1200" b="1" u="none" strike="noStrike" kern="1200" dirty="0">
                        <a:solidFill>
                          <a:schemeClr val="dk1"/>
                        </a:solidFill>
                        <a:latin typeface="+mn-lt"/>
                        <a:ea typeface="+mn-ea"/>
                        <a:cs typeface="+mn-cs"/>
                      </a:endParaRPr>
                    </a:p>
                  </a:txBody>
                  <a:tcPr marL="9525" marR="9525" marT="9525" marB="0" anchor="ctr">
                    <a:lnT w="28575" cap="flat" cmpd="sng" algn="ctr">
                      <a:solidFill>
                        <a:schemeClr val="tx1"/>
                      </a:solidFill>
                      <a:prstDash val="solid"/>
                      <a:round/>
                      <a:headEnd type="none" w="med" len="med"/>
                      <a:tailEnd type="none" w="med" len="med"/>
                    </a:lnT>
                  </a:tcPr>
                </a:tc>
              </a:tr>
              <a:tr h="389806">
                <a:tc>
                  <a:txBody>
                    <a:bodyPr/>
                    <a:lstStyle/>
                    <a:p>
                      <a:pPr algn="l" fontAlgn="ctr"/>
                      <a:r>
                        <a:rPr lang="en-US" sz="1400" u="none" strike="noStrike" kern="1200" dirty="0" smtClean="0">
                          <a:solidFill>
                            <a:schemeClr val="bg1"/>
                          </a:solidFill>
                        </a:rPr>
                        <a:t>Myeloma</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239" rtl="0" eaLnBrk="1" fontAlgn="b" latinLnBrk="0" hangingPunct="1"/>
                      <a:r>
                        <a:rPr lang="en-US" sz="1200" u="none" strike="noStrike" kern="1200" dirty="0" smtClean="0"/>
                        <a:t>3,409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453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1,877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397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170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393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399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518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marR="0" indent="0" algn="ctr" defTabSz="914239" rtl="0" eaLnBrk="1" fontAlgn="b" latinLnBrk="0" hangingPunct="1">
                        <a:lnSpc>
                          <a:spcPct val="100000"/>
                        </a:lnSpc>
                        <a:spcBef>
                          <a:spcPts val="0"/>
                        </a:spcBef>
                        <a:spcAft>
                          <a:spcPts val="0"/>
                        </a:spcAft>
                        <a:buClrTx/>
                        <a:buSzTx/>
                        <a:buFontTx/>
                        <a:buNone/>
                        <a:tabLst/>
                        <a:defRPr/>
                      </a:pPr>
                      <a:r>
                        <a:rPr lang="en-US" sz="1200" u="none" strike="noStrike" kern="1200" dirty="0" smtClean="0"/>
                        <a:t>n/a</a:t>
                      </a:r>
                      <a:endParaRPr lang="en-US" sz="1200" b="1" u="none" strike="noStrike" kern="1200" dirty="0" smtClean="0">
                        <a:solidFill>
                          <a:schemeClr val="dk1"/>
                        </a:solidFill>
                        <a:latin typeface="+mn-lt"/>
                        <a:ea typeface="+mn-ea"/>
                        <a:cs typeface="+mn-cs"/>
                      </a:endParaRPr>
                    </a:p>
                  </a:txBody>
                  <a:tcPr marL="9525" marR="9525" marT="9525" marB="0" anchor="ctr"/>
                </a:tc>
              </a:tr>
              <a:tr h="389806">
                <a:tc>
                  <a:txBody>
                    <a:bodyPr/>
                    <a:lstStyle/>
                    <a:p>
                      <a:pPr marL="0" algn="l" defTabSz="914239" rtl="0" eaLnBrk="1" fontAlgn="b" latinLnBrk="0" hangingPunct="1"/>
                      <a:r>
                        <a:rPr lang="en-US" sz="1400" u="none" strike="noStrike" kern="1200" dirty="0" smtClean="0">
                          <a:solidFill>
                            <a:schemeClr val="bg1"/>
                          </a:solidFill>
                        </a:rPr>
                        <a:t>Melanoma</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239" rtl="0" eaLnBrk="1" fontAlgn="b" latinLnBrk="0" hangingPunct="1"/>
                      <a:r>
                        <a:rPr lang="en-US" sz="1200" u="none" strike="noStrike" kern="1200" dirty="0" smtClean="0"/>
                        <a:t>2,169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3,763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772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1,317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754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420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500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marR="0" indent="0" algn="ctr" defTabSz="914239" rtl="0" eaLnBrk="1" fontAlgn="b" latinLnBrk="0" hangingPunct="1">
                        <a:lnSpc>
                          <a:spcPct val="100000"/>
                        </a:lnSpc>
                        <a:spcBef>
                          <a:spcPts val="0"/>
                        </a:spcBef>
                        <a:spcAft>
                          <a:spcPts val="0"/>
                        </a:spcAft>
                        <a:buClrTx/>
                        <a:buSzTx/>
                        <a:buFontTx/>
                        <a:buNone/>
                        <a:tabLst/>
                        <a:defRPr/>
                      </a:pPr>
                      <a:r>
                        <a:rPr lang="en-US" sz="1200" u="none" strike="noStrike" kern="1200" dirty="0" smtClean="0"/>
                        <a:t>n/a</a:t>
                      </a:r>
                      <a:endParaRPr lang="en-US" sz="1200" b="1" u="none" strike="noStrike" kern="1200" dirty="0" smtClean="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kern="1200" dirty="0">
                          <a:solidFill>
                            <a:schemeClr val="bg1"/>
                          </a:solidFill>
                        </a:rPr>
                        <a:t>Colorectal </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5,558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2,242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5,188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1,439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935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1,110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1,017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687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217</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kern="1200" dirty="0">
                          <a:solidFill>
                            <a:schemeClr val="bg1"/>
                          </a:solidFill>
                        </a:rPr>
                        <a:t>Prostate</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6,242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1,841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8,701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1,734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1,653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1,880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1,947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1,487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380</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kern="1200" dirty="0">
                          <a:solidFill>
                            <a:schemeClr val="bg1"/>
                          </a:solidFill>
                        </a:rPr>
                        <a:t>Head &amp; neck</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1,244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230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842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116</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208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303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102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kern="1200" dirty="0" smtClean="0">
                          <a:solidFill>
                            <a:schemeClr val="bg1"/>
                          </a:solidFill>
                        </a:rPr>
                        <a:t>SCL</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1,367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307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1,107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135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298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345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197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132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dirty="0" smtClean="0">
                          <a:solidFill>
                            <a:schemeClr val="bg1"/>
                          </a:solidFill>
                        </a:rPr>
                        <a:t>NHL</a:t>
                      </a:r>
                      <a:endParaRPr lang="en-US" sz="1400" b="0" i="0" u="none" strike="noStrike" dirty="0">
                        <a:solidFill>
                          <a:schemeClr val="bg1"/>
                        </a:solidFill>
                        <a:latin typeface="+mn-lt"/>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3,788</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1,149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2,999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645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353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471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777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753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dirty="0" err="1" smtClean="0">
                          <a:solidFill>
                            <a:schemeClr val="bg1"/>
                          </a:solidFill>
                        </a:rPr>
                        <a:t>Hodgkins</a:t>
                      </a:r>
                      <a:endParaRPr lang="en-US" sz="1400" b="0" i="0" u="none" strike="noStrike" dirty="0">
                        <a:solidFill>
                          <a:schemeClr val="bg1"/>
                        </a:solidFill>
                        <a:latin typeface="+mn-lt"/>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693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202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589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107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43</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114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184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141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algn="l" fontAlgn="ctr"/>
                      <a:r>
                        <a:rPr lang="en-US" sz="1400" u="none" strike="noStrike" kern="1200" dirty="0" smtClean="0">
                          <a:solidFill>
                            <a:schemeClr val="bg1"/>
                          </a:solidFill>
                        </a:rPr>
                        <a:t>CML</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400" rtl="0" eaLnBrk="1" fontAlgn="b" latinLnBrk="0" hangingPunct="1"/>
                      <a:r>
                        <a:rPr lang="en-US" sz="1200" u="none" strike="noStrike" kern="1200" dirty="0" smtClean="0"/>
                        <a:t>2,876</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472</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1,066</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287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124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199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219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400" rtl="0" eaLnBrk="1" fontAlgn="b" latinLnBrk="0" hangingPunct="1"/>
                      <a:r>
                        <a:rPr lang="en-US" sz="1200" u="none" strike="noStrike" kern="1200" dirty="0" smtClean="0"/>
                        <a:t>237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algn="ctr" fontAlgn="b"/>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marL="0" algn="l" defTabSz="914239" rtl="0" eaLnBrk="1" fontAlgn="b" latinLnBrk="0" hangingPunct="1"/>
                      <a:r>
                        <a:rPr lang="en-US" sz="1400" u="none" strike="noStrike" kern="1200" dirty="0" smtClean="0">
                          <a:solidFill>
                            <a:schemeClr val="bg1"/>
                          </a:solidFill>
                        </a:rPr>
                        <a:t>AML</a:t>
                      </a:r>
                      <a:endParaRPr lang="en-US" sz="1400" b="1" u="none" strike="noStrike" kern="1200" dirty="0" smtClean="0">
                        <a:solidFill>
                          <a:schemeClr val="bg1"/>
                        </a:solidFill>
                        <a:latin typeface="+mn-lt"/>
                        <a:ea typeface="+mn-ea"/>
                        <a:cs typeface="+mn-cs"/>
                      </a:endParaRPr>
                    </a:p>
                  </a:txBody>
                  <a:tcPr marR="36576" marT="9525" marB="0" anchor="ctr">
                    <a:solidFill>
                      <a:schemeClr val="accent1"/>
                    </a:solidFill>
                  </a:tcPr>
                </a:tc>
                <a:tc>
                  <a:txBody>
                    <a:bodyPr/>
                    <a:lstStyle/>
                    <a:p>
                      <a:pPr marL="0" algn="ctr" defTabSz="914239" rtl="0" eaLnBrk="1" fontAlgn="b" latinLnBrk="0" hangingPunct="1"/>
                      <a:r>
                        <a:rPr lang="en-US" sz="1200" u="none" strike="noStrike" kern="1200" dirty="0" smtClean="0"/>
                        <a:t>400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470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567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65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94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87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157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164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n/a</a:t>
                      </a:r>
                      <a:endParaRPr lang="en-US" sz="1200" b="1" u="none" strike="noStrike" kern="1200" dirty="0">
                        <a:solidFill>
                          <a:schemeClr val="dk1"/>
                        </a:solidFill>
                        <a:latin typeface="+mn-lt"/>
                        <a:ea typeface="+mn-ea"/>
                        <a:cs typeface="+mn-cs"/>
                      </a:endParaRPr>
                    </a:p>
                  </a:txBody>
                  <a:tcPr marL="9525" marR="9525" marT="9525" marB="0" anchor="ctr"/>
                </a:tc>
              </a:tr>
              <a:tr h="389806">
                <a:tc>
                  <a:txBody>
                    <a:bodyPr/>
                    <a:lstStyle/>
                    <a:p>
                      <a:pPr marL="0" algn="l" defTabSz="914239" rtl="0" eaLnBrk="1" fontAlgn="b" latinLnBrk="0" hangingPunct="1"/>
                      <a:r>
                        <a:rPr lang="en-US" sz="1400" u="none" strike="noStrike" kern="1200" dirty="0" smtClean="0">
                          <a:solidFill>
                            <a:schemeClr val="bg1"/>
                          </a:solidFill>
                        </a:rPr>
                        <a:t>Pancreas</a:t>
                      </a:r>
                      <a:endParaRPr lang="en-US" sz="1400" b="1" u="none" strike="noStrike" kern="1200" dirty="0">
                        <a:solidFill>
                          <a:schemeClr val="bg1"/>
                        </a:solidFill>
                        <a:latin typeface="+mn-lt"/>
                        <a:ea typeface="+mn-ea"/>
                        <a:cs typeface="+mn-cs"/>
                      </a:endParaRPr>
                    </a:p>
                  </a:txBody>
                  <a:tcPr marR="36576" marT="9525" marB="0" anchor="ctr">
                    <a:solidFill>
                      <a:schemeClr val="accent1"/>
                    </a:solidFill>
                  </a:tcPr>
                </a:tc>
                <a:tc>
                  <a:txBody>
                    <a:bodyPr/>
                    <a:lstStyle/>
                    <a:p>
                      <a:pPr marL="0" algn="ctr" defTabSz="914239" rtl="0" eaLnBrk="1" fontAlgn="b" latinLnBrk="0" hangingPunct="1"/>
                      <a:r>
                        <a:rPr lang="en-US" sz="1200" u="none" strike="noStrike" kern="1200" dirty="0" smtClean="0"/>
                        <a:t>1,984</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447</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1,731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465</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506</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340</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249</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algn="ctr" defTabSz="914239" rtl="0" eaLnBrk="1" fontAlgn="b" latinLnBrk="0" hangingPunct="1"/>
                      <a:r>
                        <a:rPr lang="en-US" sz="1200" u="none" strike="noStrike" kern="1200" dirty="0" smtClean="0"/>
                        <a:t>171</a:t>
                      </a:r>
                      <a:endParaRPr lang="en-US" sz="1200" b="1" u="none" strike="noStrike" kern="1200" dirty="0">
                        <a:solidFill>
                          <a:schemeClr val="dk1"/>
                        </a:solidFill>
                        <a:latin typeface="+mn-lt"/>
                        <a:ea typeface="+mn-ea"/>
                        <a:cs typeface="+mn-cs"/>
                      </a:endParaRPr>
                    </a:p>
                  </a:txBody>
                  <a:tcPr marL="7620" marR="7620" marT="7620" marB="0" anchor="ctr"/>
                </a:tc>
                <a:tc>
                  <a:txBody>
                    <a:bodyPr/>
                    <a:lstStyle/>
                    <a:p>
                      <a:pPr marL="0" marR="0" indent="0" algn="ctr" defTabSz="914239" rtl="0" eaLnBrk="1" fontAlgn="b" latinLnBrk="0" hangingPunct="1">
                        <a:lnSpc>
                          <a:spcPct val="100000"/>
                        </a:lnSpc>
                        <a:spcBef>
                          <a:spcPts val="0"/>
                        </a:spcBef>
                        <a:spcAft>
                          <a:spcPts val="0"/>
                        </a:spcAft>
                        <a:buClrTx/>
                        <a:buSzTx/>
                        <a:buFontTx/>
                        <a:buNone/>
                        <a:tabLst/>
                        <a:defRPr/>
                      </a:pPr>
                      <a:r>
                        <a:rPr lang="en-US" sz="1200" u="none" strike="noStrike" kern="1200" dirty="0" smtClean="0"/>
                        <a:t>n/a</a:t>
                      </a:r>
                      <a:endParaRPr lang="en-US" sz="1200" b="1" u="none" strike="noStrike" kern="1200" dirty="0" smtClean="0">
                        <a:solidFill>
                          <a:schemeClr val="dk1"/>
                        </a:solidFill>
                        <a:latin typeface="+mn-lt"/>
                        <a:ea typeface="+mn-ea"/>
                        <a:cs typeface="+mn-cs"/>
                      </a:endParaRPr>
                    </a:p>
                  </a:txBody>
                  <a:tcPr marL="9525" marR="9525" marT="9525" marB="0" anchor="ctr"/>
                </a:tc>
              </a:tr>
            </a:tbl>
          </a:graphicData>
        </a:graphic>
      </p:graphicFrame>
      <p:sp>
        <p:nvSpPr>
          <p:cNvPr id="4" name="TextBox 3"/>
          <p:cNvSpPr txBox="1"/>
          <p:nvPr/>
        </p:nvSpPr>
        <p:spPr>
          <a:xfrm>
            <a:off x="2758786" y="6974716"/>
            <a:ext cx="3298980" cy="184666"/>
          </a:xfrm>
          <a:prstGeom prst="rect">
            <a:avLst/>
          </a:prstGeom>
          <a:noFill/>
        </p:spPr>
        <p:txBody>
          <a:bodyPr wrap="none" lIns="0" tIns="0" rIns="0" bIns="0" rtlCol="0">
            <a:spAutoFit/>
          </a:bodyPr>
          <a:lstStyle/>
          <a:p>
            <a:r>
              <a:rPr lang="en-US" sz="1200" dirty="0">
                <a:solidFill>
                  <a:schemeClr val="tx2"/>
                </a:solidFill>
              </a:rPr>
              <a:t>*Brazil record counts represent MAT December 2013</a:t>
            </a:r>
          </a:p>
        </p:txBody>
      </p:sp>
    </p:spTree>
    <p:extLst>
      <p:ext uri="{BB962C8B-B14F-4D97-AF65-F5344CB8AC3E}">
        <p14:creationId xmlns:p14="http://schemas.microsoft.com/office/powerpoint/2010/main" val="2330361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DB18A3-D21F-4BB0-9E84-DFB029941648}" type="slidenum">
              <a:rPr lang="de-DE" smtClean="0">
                <a:solidFill>
                  <a:srgbClr val="1F497D"/>
                </a:solidFill>
              </a:rPr>
              <a:pPr/>
              <a:t>11</a:t>
            </a:fld>
            <a:endParaRPr lang="de-DE" dirty="0">
              <a:solidFill>
                <a:srgbClr val="1F497D"/>
              </a:solidFill>
            </a:endParaRPr>
          </a:p>
        </p:txBody>
      </p:sp>
      <p:sp>
        <p:nvSpPr>
          <p:cNvPr id="119" name="Rounded Rectangle 118"/>
          <p:cNvSpPr/>
          <p:nvPr/>
        </p:nvSpPr>
        <p:spPr>
          <a:xfrm>
            <a:off x="4372385" y="1910918"/>
            <a:ext cx="5680934" cy="961845"/>
          </a:xfrm>
          <a:prstGeom prst="roundRect">
            <a:avLst/>
          </a:prstGeom>
          <a:solidFill>
            <a:schemeClr val="lt1">
              <a:alpha val="1000"/>
            </a:schemeClr>
          </a:solidFill>
          <a:ln>
            <a:noFill/>
          </a:ln>
        </p:spPr>
        <p:style>
          <a:lnRef idx="2">
            <a:schemeClr val="accent1"/>
          </a:lnRef>
          <a:fillRef idx="1">
            <a:schemeClr val="lt1"/>
          </a:fillRef>
          <a:effectRef idx="0">
            <a:schemeClr val="accent1"/>
          </a:effectRef>
          <a:fontRef idx="minor">
            <a:schemeClr val="dk1"/>
          </a:fontRef>
        </p:style>
        <p:txBody>
          <a:bodyPr lIns="104306" tIns="52153" rIns="104306" bIns="52153" rtlCol="0" anchor="ctr"/>
          <a:lstStyle/>
          <a:p>
            <a:pPr defTabSz="1031340"/>
            <a:r>
              <a:rPr lang="en-US" sz="1800" b="1" dirty="0" smtClean="0">
                <a:solidFill>
                  <a:srgbClr val="58595B"/>
                </a:solidFill>
              </a:rPr>
              <a:t>Clients often need larger sample sizes in smaller tumors or later lines of therapy</a:t>
            </a:r>
          </a:p>
          <a:p>
            <a:pPr marL="342900" indent="-342900" defTabSz="1031340">
              <a:buFont typeface="Arial" panose="020B0604020202020204" pitchFamily="34" charset="0"/>
              <a:buChar char="•"/>
            </a:pPr>
            <a:r>
              <a:rPr lang="en-US" sz="1600" dirty="0" smtClean="0">
                <a:solidFill>
                  <a:srgbClr val="58595B"/>
                </a:solidFill>
              </a:rPr>
              <a:t>Ipsos offers two options for clients to increase sample sizes</a:t>
            </a:r>
          </a:p>
          <a:p>
            <a:pPr marL="573088" lvl="1" indent="-176213" defTabSz="1031340">
              <a:spcBef>
                <a:spcPts val="600"/>
              </a:spcBef>
              <a:buFont typeface="Arial" panose="020B0604020202020204" pitchFamily="34" charset="0"/>
              <a:buChar char="•"/>
              <a:tabLst>
                <a:tab pos="573088" algn="l"/>
              </a:tabLst>
            </a:pPr>
            <a:r>
              <a:rPr lang="en-US" sz="1600" dirty="0" smtClean="0">
                <a:solidFill>
                  <a:srgbClr val="58595B"/>
                </a:solidFill>
              </a:rPr>
              <a:t>Proprietary Top-Up Studies (for client only)</a:t>
            </a:r>
          </a:p>
          <a:p>
            <a:pPr marL="573088" lvl="1" indent="-176213" defTabSz="1031340">
              <a:spcBef>
                <a:spcPts val="600"/>
              </a:spcBef>
              <a:buFont typeface="Arial" panose="020B0604020202020204" pitchFamily="34" charset="0"/>
              <a:buChar char="•"/>
              <a:tabLst>
                <a:tab pos="573088" algn="l"/>
              </a:tabLst>
            </a:pPr>
            <a:r>
              <a:rPr lang="en-US" sz="1600" dirty="0" smtClean="0">
                <a:solidFill>
                  <a:srgbClr val="58595B"/>
                </a:solidFill>
              </a:rPr>
              <a:t>Syndicated Sample Enhancements (shared with all clients)</a:t>
            </a:r>
          </a:p>
          <a:p>
            <a:pPr marL="739775" indent="-342900" defTabSz="1031340"/>
            <a:endParaRPr lang="en-US" sz="1800" b="1" dirty="0">
              <a:solidFill>
                <a:srgbClr val="58595B"/>
              </a:solidFill>
            </a:endParaRPr>
          </a:p>
        </p:txBody>
      </p:sp>
      <p:sp>
        <p:nvSpPr>
          <p:cNvPr id="121" name="Rounded Rectangle 120"/>
          <p:cNvSpPr/>
          <p:nvPr/>
        </p:nvSpPr>
        <p:spPr>
          <a:xfrm>
            <a:off x="4368334" y="5632938"/>
            <a:ext cx="5062264" cy="961845"/>
          </a:xfrm>
          <a:prstGeom prst="roundRect">
            <a:avLst/>
          </a:prstGeom>
          <a:solidFill>
            <a:schemeClr val="lt1">
              <a:alpha val="1000"/>
            </a:schemeClr>
          </a:solidFill>
          <a:ln>
            <a:noFill/>
          </a:ln>
        </p:spPr>
        <p:style>
          <a:lnRef idx="2">
            <a:schemeClr val="accent1"/>
          </a:lnRef>
          <a:fillRef idx="1">
            <a:schemeClr val="lt1"/>
          </a:fillRef>
          <a:effectRef idx="0">
            <a:schemeClr val="accent1"/>
          </a:effectRef>
          <a:fontRef idx="minor">
            <a:schemeClr val="dk1"/>
          </a:fontRef>
        </p:style>
        <p:txBody>
          <a:bodyPr lIns="104306" tIns="52153" rIns="104306" bIns="52153" rtlCol="0" anchor="ctr"/>
          <a:lstStyle/>
          <a:p>
            <a:pPr defTabSz="1031340"/>
            <a:r>
              <a:rPr lang="en-US" sz="1800" b="1" dirty="0" smtClean="0">
                <a:solidFill>
                  <a:srgbClr val="58595B"/>
                </a:solidFill>
              </a:rPr>
              <a:t>Syndicated Sample Enhancements are provided at cost to clients</a:t>
            </a:r>
          </a:p>
          <a:p>
            <a:pPr defTabSz="1031340"/>
            <a:endParaRPr lang="en-US" sz="1800" kern="0" dirty="0">
              <a:solidFill>
                <a:srgbClr val="58595B"/>
              </a:solidFill>
            </a:endParaRPr>
          </a:p>
          <a:p>
            <a:pPr defTabSz="1031340"/>
            <a:endParaRPr lang="en-US" sz="1800" b="1" dirty="0" smtClean="0">
              <a:solidFill>
                <a:srgbClr val="58595B"/>
              </a:solidFill>
            </a:endParaRPr>
          </a:p>
        </p:txBody>
      </p:sp>
      <p:sp>
        <p:nvSpPr>
          <p:cNvPr id="75" name="Freeform 74"/>
          <p:cNvSpPr/>
          <p:nvPr/>
        </p:nvSpPr>
        <p:spPr>
          <a:xfrm rot="18724771">
            <a:off x="1995937" y="2629134"/>
            <a:ext cx="1630615" cy="171458"/>
          </a:xfrm>
          <a:custGeom>
            <a:avLst/>
            <a:gdLst/>
            <a:ahLst/>
            <a:cxnLst/>
            <a:rect l="0" t="0" r="0" b="0"/>
            <a:pathLst>
              <a:path>
                <a:moveTo>
                  <a:pt x="0" y="33046"/>
                </a:moveTo>
                <a:lnTo>
                  <a:pt x="1370489" y="33046"/>
                </a:lnTo>
              </a:path>
            </a:pathLst>
          </a:custGeom>
          <a:noFill/>
          <a:ln>
            <a:solidFill>
              <a:schemeClr val="accent5"/>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1" name="Oval 80"/>
          <p:cNvSpPr/>
          <p:nvPr/>
        </p:nvSpPr>
        <p:spPr>
          <a:xfrm>
            <a:off x="639784" y="2951409"/>
            <a:ext cx="1766783" cy="176678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340" eaLnBrk="0" fontAlgn="base" hangingPunct="0">
              <a:spcBef>
                <a:spcPct val="0"/>
              </a:spcBef>
              <a:spcAft>
                <a:spcPct val="0"/>
              </a:spcAft>
            </a:pPr>
            <a:endParaRPr lang="en-US" sz="2400">
              <a:solidFill>
                <a:srgbClr val="FFFFFF"/>
              </a:solidFill>
            </a:endParaRPr>
          </a:p>
        </p:txBody>
      </p:sp>
      <p:grpSp>
        <p:nvGrpSpPr>
          <p:cNvPr id="97" name="Group 4"/>
          <p:cNvGrpSpPr>
            <a:grpSpLocks noChangeAspect="1"/>
          </p:cNvGrpSpPr>
          <p:nvPr/>
        </p:nvGrpSpPr>
        <p:grpSpPr bwMode="gray">
          <a:xfrm>
            <a:off x="999024" y="3342994"/>
            <a:ext cx="1096484" cy="983611"/>
            <a:chOff x="1352" y="681"/>
            <a:chExt cx="3519" cy="3153"/>
          </a:xfrm>
        </p:grpSpPr>
        <p:sp>
          <p:nvSpPr>
            <p:cNvPr id="98"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pPr defTabSz="1031340"/>
              <a:endParaRPr lang="en-US">
                <a:solidFill>
                  <a:srgbClr val="1F497D"/>
                </a:solidFill>
              </a:endParaRPr>
            </a:p>
          </p:txBody>
        </p:sp>
        <p:sp>
          <p:nvSpPr>
            <p:cNvPr id="99"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0"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1"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2"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3"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4"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5"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6"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7"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pPr defTabSz="1031340"/>
              <a:endParaRPr lang="en-US">
                <a:solidFill>
                  <a:srgbClr val="1F497D"/>
                </a:solidFill>
              </a:endParaRPr>
            </a:p>
          </p:txBody>
        </p:sp>
        <p:sp>
          <p:nvSpPr>
            <p:cNvPr id="108"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pPr defTabSz="1031340"/>
              <a:endParaRPr lang="en-US">
                <a:solidFill>
                  <a:srgbClr val="1F497D"/>
                </a:solidFill>
              </a:endParaRPr>
            </a:p>
          </p:txBody>
        </p:sp>
        <p:sp>
          <p:nvSpPr>
            <p:cNvPr id="109"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pPr defTabSz="1031340"/>
              <a:endParaRPr lang="en-US">
                <a:solidFill>
                  <a:srgbClr val="1F497D"/>
                </a:solidFill>
              </a:endParaRPr>
            </a:p>
          </p:txBody>
        </p:sp>
        <p:sp>
          <p:nvSpPr>
            <p:cNvPr id="110"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pPr defTabSz="1031340"/>
              <a:endParaRPr lang="en-US">
                <a:solidFill>
                  <a:srgbClr val="1F497D"/>
                </a:solidFill>
              </a:endParaRPr>
            </a:p>
          </p:txBody>
        </p:sp>
        <p:sp>
          <p:nvSpPr>
            <p:cNvPr id="111"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pPr defTabSz="1031340"/>
              <a:endParaRPr lang="en-US">
                <a:solidFill>
                  <a:srgbClr val="1F497D"/>
                </a:solidFill>
              </a:endParaRPr>
            </a:p>
          </p:txBody>
        </p:sp>
        <p:sp>
          <p:nvSpPr>
            <p:cNvPr id="112"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pPr defTabSz="1031340"/>
              <a:endParaRPr lang="en-US">
                <a:solidFill>
                  <a:srgbClr val="1F497D"/>
                </a:solidFill>
              </a:endParaRPr>
            </a:p>
          </p:txBody>
        </p:sp>
      </p:grpSp>
      <p:grpSp>
        <p:nvGrpSpPr>
          <p:cNvPr id="5" name="Group 4"/>
          <p:cNvGrpSpPr/>
          <p:nvPr/>
        </p:nvGrpSpPr>
        <p:grpSpPr>
          <a:xfrm>
            <a:off x="2931486" y="5433988"/>
            <a:ext cx="995556" cy="980039"/>
            <a:chOff x="2616594" y="5179577"/>
            <a:chExt cx="1325085" cy="1325084"/>
          </a:xfrm>
          <a:effectLst>
            <a:outerShdw blurRad="50800" dist="38100" dir="2700000" algn="tl" rotWithShape="0">
              <a:prstClr val="black">
                <a:alpha val="40000"/>
              </a:prstClr>
            </a:outerShdw>
          </a:effectLst>
        </p:grpSpPr>
        <p:sp>
          <p:nvSpPr>
            <p:cNvPr id="79" name="Freeform 78"/>
            <p:cNvSpPr/>
            <p:nvPr/>
          </p:nvSpPr>
          <p:spPr>
            <a:xfrm>
              <a:off x="2616594" y="5179577"/>
              <a:ext cx="1325085" cy="1325084"/>
            </a:xfrm>
            <a:custGeom>
              <a:avLst/>
              <a:gdLst>
                <a:gd name="connsiteX0" fmla="*/ 0 w 1371597"/>
                <a:gd name="connsiteY0" fmla="*/ 685799 h 1371597"/>
                <a:gd name="connsiteX1" fmla="*/ 685799 w 1371597"/>
                <a:gd name="connsiteY1" fmla="*/ 0 h 1371597"/>
                <a:gd name="connsiteX2" fmla="*/ 1371598 w 1371597"/>
                <a:gd name="connsiteY2" fmla="*/ 685799 h 1371597"/>
                <a:gd name="connsiteX3" fmla="*/ 685799 w 1371597"/>
                <a:gd name="connsiteY3" fmla="*/ 1371598 h 1371597"/>
                <a:gd name="connsiteX4" fmla="*/ 0 w 1371597"/>
                <a:gd name="connsiteY4" fmla="*/ 685799 h 137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7" h="1371597">
                  <a:moveTo>
                    <a:pt x="0" y="685799"/>
                  </a:moveTo>
                  <a:cubicBezTo>
                    <a:pt x="0" y="307043"/>
                    <a:pt x="307043" y="0"/>
                    <a:pt x="685799" y="0"/>
                  </a:cubicBezTo>
                  <a:cubicBezTo>
                    <a:pt x="1064555" y="0"/>
                    <a:pt x="1371598" y="307043"/>
                    <a:pt x="1371598" y="685799"/>
                  </a:cubicBezTo>
                  <a:cubicBezTo>
                    <a:pt x="1371598" y="1064555"/>
                    <a:pt x="1064555" y="1371598"/>
                    <a:pt x="685799" y="1371598"/>
                  </a:cubicBezTo>
                  <a:cubicBezTo>
                    <a:pt x="307043" y="1371598"/>
                    <a:pt x="0" y="1064555"/>
                    <a:pt x="0" y="685799"/>
                  </a:cubicBez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0871" tIns="240871" rIns="240871" bIns="240871" numCol="1" spcCol="1270" anchor="ctr" anchorCtr="0">
              <a:noAutofit/>
            </a:bodyPr>
            <a:lstStyle/>
            <a:p>
              <a:pPr defTabSz="2800350">
                <a:lnSpc>
                  <a:spcPct val="90000"/>
                </a:lnSpc>
                <a:spcBef>
                  <a:spcPct val="0"/>
                </a:spcBef>
                <a:spcAft>
                  <a:spcPct val="35000"/>
                </a:spcAft>
              </a:pPr>
              <a:endParaRPr lang="en-US" sz="6300" dirty="0">
                <a:solidFill>
                  <a:srgbClr val="FFFFFF"/>
                </a:solidFill>
              </a:endParaRPr>
            </a:p>
          </p:txBody>
        </p:sp>
        <p:grpSp>
          <p:nvGrpSpPr>
            <p:cNvPr id="113" name="Group 112"/>
            <p:cNvGrpSpPr>
              <a:grpSpLocks noChangeAspect="1"/>
            </p:cNvGrpSpPr>
            <p:nvPr/>
          </p:nvGrpSpPr>
          <p:grpSpPr>
            <a:xfrm>
              <a:off x="2843650" y="5360977"/>
              <a:ext cx="958609" cy="929228"/>
              <a:chOff x="5129213" y="1731963"/>
              <a:chExt cx="828675" cy="803276"/>
            </a:xfrm>
          </p:grpSpPr>
          <p:sp>
            <p:nvSpPr>
              <p:cNvPr id="114" name="Freeform 23"/>
              <p:cNvSpPr>
                <a:spLocks/>
              </p:cNvSpPr>
              <p:nvPr/>
            </p:nvSpPr>
            <p:spPr bwMode="auto">
              <a:xfrm>
                <a:off x="5129213" y="1924051"/>
                <a:ext cx="828675" cy="611188"/>
              </a:xfrm>
              <a:custGeom>
                <a:avLst/>
                <a:gdLst/>
                <a:ahLst/>
                <a:cxnLst>
                  <a:cxn ang="0">
                    <a:pos x="485" y="188"/>
                  </a:cxn>
                  <a:cxn ang="0">
                    <a:pos x="485" y="188"/>
                  </a:cxn>
                  <a:cxn ang="0">
                    <a:pos x="335" y="44"/>
                  </a:cxn>
                  <a:cxn ang="0">
                    <a:pos x="192" y="46"/>
                  </a:cxn>
                  <a:cxn ang="0">
                    <a:pos x="107" y="22"/>
                  </a:cxn>
                  <a:cxn ang="0">
                    <a:pos x="108" y="73"/>
                  </a:cxn>
                  <a:cxn ang="0">
                    <a:pos x="87" y="84"/>
                  </a:cxn>
                  <a:cxn ang="0">
                    <a:pos x="57" y="154"/>
                  </a:cxn>
                  <a:cxn ang="0">
                    <a:pos x="56" y="157"/>
                  </a:cxn>
                  <a:cxn ang="0">
                    <a:pos x="17" y="157"/>
                  </a:cxn>
                  <a:cxn ang="0">
                    <a:pos x="0" y="174"/>
                  </a:cxn>
                  <a:cxn ang="0">
                    <a:pos x="0" y="257"/>
                  </a:cxn>
                  <a:cxn ang="0">
                    <a:pos x="17" y="274"/>
                  </a:cxn>
                  <a:cxn ang="0">
                    <a:pos x="56" y="274"/>
                  </a:cxn>
                  <a:cxn ang="0">
                    <a:pos x="60" y="284"/>
                  </a:cxn>
                  <a:cxn ang="0">
                    <a:pos x="149" y="368"/>
                  </a:cxn>
                  <a:cxn ang="0">
                    <a:pos x="157" y="380"/>
                  </a:cxn>
                  <a:cxn ang="0">
                    <a:pos x="157" y="408"/>
                  </a:cxn>
                  <a:cxn ang="0">
                    <a:pos x="174" y="424"/>
                  </a:cxn>
                  <a:cxn ang="0">
                    <a:pos x="216" y="424"/>
                  </a:cxn>
                  <a:cxn ang="0">
                    <a:pos x="232" y="408"/>
                  </a:cxn>
                  <a:cxn ang="0">
                    <a:pos x="232" y="390"/>
                  </a:cxn>
                  <a:cxn ang="0">
                    <a:pos x="267" y="356"/>
                  </a:cxn>
                  <a:cxn ang="0">
                    <a:pos x="300" y="387"/>
                  </a:cxn>
                  <a:cxn ang="0">
                    <a:pos x="300" y="391"/>
                  </a:cxn>
                  <a:cxn ang="0">
                    <a:pos x="300" y="393"/>
                  </a:cxn>
                  <a:cxn ang="0">
                    <a:pos x="300" y="393"/>
                  </a:cxn>
                  <a:cxn ang="0">
                    <a:pos x="300" y="408"/>
                  </a:cxn>
                  <a:cxn ang="0">
                    <a:pos x="317" y="424"/>
                  </a:cxn>
                  <a:cxn ang="0">
                    <a:pos x="359" y="424"/>
                  </a:cxn>
                  <a:cxn ang="0">
                    <a:pos x="376" y="408"/>
                  </a:cxn>
                  <a:cxn ang="0">
                    <a:pos x="376" y="380"/>
                  </a:cxn>
                  <a:cxn ang="0">
                    <a:pos x="380" y="369"/>
                  </a:cxn>
                  <a:cxn ang="0">
                    <a:pos x="483" y="251"/>
                  </a:cxn>
                  <a:cxn ang="0">
                    <a:pos x="484" y="247"/>
                  </a:cxn>
                  <a:cxn ang="0">
                    <a:pos x="486" y="248"/>
                  </a:cxn>
                  <a:cxn ang="0">
                    <a:pos x="559" y="227"/>
                  </a:cxn>
                  <a:cxn ang="0">
                    <a:pos x="569" y="182"/>
                  </a:cxn>
                  <a:cxn ang="0">
                    <a:pos x="549" y="213"/>
                  </a:cxn>
                  <a:cxn ang="0">
                    <a:pos x="485" y="188"/>
                  </a:cxn>
                </a:cxnLst>
                <a:rect l="0" t="0" r="r" b="b"/>
                <a:pathLst>
                  <a:path w="575" h="424">
                    <a:moveTo>
                      <a:pt x="485" y="188"/>
                    </a:moveTo>
                    <a:cubicBezTo>
                      <a:pt x="485" y="188"/>
                      <a:pt x="485" y="188"/>
                      <a:pt x="485" y="188"/>
                    </a:cubicBezTo>
                    <a:cubicBezTo>
                      <a:pt x="472" y="120"/>
                      <a:pt x="413" y="63"/>
                      <a:pt x="335" y="44"/>
                    </a:cubicBezTo>
                    <a:cubicBezTo>
                      <a:pt x="285" y="32"/>
                      <a:pt x="237" y="31"/>
                      <a:pt x="192" y="46"/>
                    </a:cubicBezTo>
                    <a:cubicBezTo>
                      <a:pt x="180" y="26"/>
                      <a:pt x="154" y="0"/>
                      <a:pt x="107" y="22"/>
                    </a:cubicBezTo>
                    <a:cubicBezTo>
                      <a:pt x="113" y="39"/>
                      <a:pt x="110" y="63"/>
                      <a:pt x="108" y="73"/>
                    </a:cubicBezTo>
                    <a:cubicBezTo>
                      <a:pt x="100" y="76"/>
                      <a:pt x="93" y="80"/>
                      <a:pt x="87" y="84"/>
                    </a:cubicBezTo>
                    <a:cubicBezTo>
                      <a:pt x="60" y="103"/>
                      <a:pt x="70" y="126"/>
                      <a:pt x="57" y="154"/>
                    </a:cubicBezTo>
                    <a:cubicBezTo>
                      <a:pt x="56" y="157"/>
                      <a:pt x="56" y="157"/>
                      <a:pt x="56" y="157"/>
                    </a:cubicBezTo>
                    <a:cubicBezTo>
                      <a:pt x="17" y="157"/>
                      <a:pt x="17" y="157"/>
                      <a:pt x="17" y="157"/>
                    </a:cubicBezTo>
                    <a:cubicBezTo>
                      <a:pt x="8" y="157"/>
                      <a:pt x="0" y="164"/>
                      <a:pt x="0" y="174"/>
                    </a:cubicBezTo>
                    <a:cubicBezTo>
                      <a:pt x="0" y="257"/>
                      <a:pt x="0" y="257"/>
                      <a:pt x="0" y="257"/>
                    </a:cubicBezTo>
                    <a:cubicBezTo>
                      <a:pt x="0" y="266"/>
                      <a:pt x="8" y="274"/>
                      <a:pt x="17" y="274"/>
                    </a:cubicBezTo>
                    <a:cubicBezTo>
                      <a:pt x="56" y="274"/>
                      <a:pt x="56" y="274"/>
                      <a:pt x="56" y="274"/>
                    </a:cubicBezTo>
                    <a:cubicBezTo>
                      <a:pt x="60" y="284"/>
                      <a:pt x="60" y="284"/>
                      <a:pt x="60" y="284"/>
                    </a:cubicBezTo>
                    <a:cubicBezTo>
                      <a:pt x="78" y="319"/>
                      <a:pt x="109" y="348"/>
                      <a:pt x="149" y="368"/>
                    </a:cubicBezTo>
                    <a:cubicBezTo>
                      <a:pt x="154" y="371"/>
                      <a:pt x="158" y="375"/>
                      <a:pt x="157" y="380"/>
                    </a:cubicBezTo>
                    <a:cubicBezTo>
                      <a:pt x="157" y="408"/>
                      <a:pt x="157" y="408"/>
                      <a:pt x="157" y="408"/>
                    </a:cubicBezTo>
                    <a:cubicBezTo>
                      <a:pt x="157" y="417"/>
                      <a:pt x="165" y="424"/>
                      <a:pt x="174" y="424"/>
                    </a:cubicBezTo>
                    <a:cubicBezTo>
                      <a:pt x="216" y="424"/>
                      <a:pt x="216" y="424"/>
                      <a:pt x="216" y="424"/>
                    </a:cubicBezTo>
                    <a:cubicBezTo>
                      <a:pt x="225" y="424"/>
                      <a:pt x="232" y="417"/>
                      <a:pt x="232" y="408"/>
                    </a:cubicBezTo>
                    <a:cubicBezTo>
                      <a:pt x="232" y="390"/>
                      <a:pt x="232" y="390"/>
                      <a:pt x="232" y="390"/>
                    </a:cubicBezTo>
                    <a:cubicBezTo>
                      <a:pt x="232" y="371"/>
                      <a:pt x="248" y="356"/>
                      <a:pt x="267" y="356"/>
                    </a:cubicBezTo>
                    <a:cubicBezTo>
                      <a:pt x="284" y="356"/>
                      <a:pt x="299" y="369"/>
                      <a:pt x="300" y="387"/>
                    </a:cubicBezTo>
                    <a:cubicBezTo>
                      <a:pt x="300" y="391"/>
                      <a:pt x="300" y="391"/>
                      <a:pt x="300" y="391"/>
                    </a:cubicBezTo>
                    <a:cubicBezTo>
                      <a:pt x="300" y="393"/>
                      <a:pt x="300" y="393"/>
                      <a:pt x="300" y="393"/>
                    </a:cubicBezTo>
                    <a:cubicBezTo>
                      <a:pt x="300" y="393"/>
                      <a:pt x="300" y="393"/>
                      <a:pt x="300" y="393"/>
                    </a:cubicBezTo>
                    <a:cubicBezTo>
                      <a:pt x="300" y="408"/>
                      <a:pt x="300" y="408"/>
                      <a:pt x="300" y="408"/>
                    </a:cubicBezTo>
                    <a:cubicBezTo>
                      <a:pt x="300" y="417"/>
                      <a:pt x="308" y="424"/>
                      <a:pt x="317" y="424"/>
                    </a:cubicBezTo>
                    <a:cubicBezTo>
                      <a:pt x="359" y="424"/>
                      <a:pt x="359" y="424"/>
                      <a:pt x="359" y="424"/>
                    </a:cubicBezTo>
                    <a:cubicBezTo>
                      <a:pt x="368" y="424"/>
                      <a:pt x="376" y="417"/>
                      <a:pt x="376" y="408"/>
                    </a:cubicBezTo>
                    <a:cubicBezTo>
                      <a:pt x="376" y="380"/>
                      <a:pt x="376" y="380"/>
                      <a:pt x="376" y="380"/>
                    </a:cubicBezTo>
                    <a:cubicBezTo>
                      <a:pt x="375" y="375"/>
                      <a:pt x="376" y="372"/>
                      <a:pt x="380" y="369"/>
                    </a:cubicBezTo>
                    <a:cubicBezTo>
                      <a:pt x="433" y="343"/>
                      <a:pt x="471" y="301"/>
                      <a:pt x="483" y="251"/>
                    </a:cubicBezTo>
                    <a:cubicBezTo>
                      <a:pt x="484" y="247"/>
                      <a:pt x="484" y="247"/>
                      <a:pt x="484" y="247"/>
                    </a:cubicBezTo>
                    <a:cubicBezTo>
                      <a:pt x="486" y="248"/>
                      <a:pt x="486" y="248"/>
                      <a:pt x="486" y="248"/>
                    </a:cubicBezTo>
                    <a:cubicBezTo>
                      <a:pt x="496" y="248"/>
                      <a:pt x="539" y="248"/>
                      <a:pt x="559" y="227"/>
                    </a:cubicBezTo>
                    <a:cubicBezTo>
                      <a:pt x="565" y="221"/>
                      <a:pt x="575" y="203"/>
                      <a:pt x="569" y="182"/>
                    </a:cubicBezTo>
                    <a:cubicBezTo>
                      <a:pt x="568" y="177"/>
                      <a:pt x="561" y="205"/>
                      <a:pt x="549" y="213"/>
                    </a:cubicBezTo>
                    <a:cubicBezTo>
                      <a:pt x="514" y="238"/>
                      <a:pt x="485" y="188"/>
                      <a:pt x="485" y="18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1031340"/>
                <a:endParaRPr lang="en-GB">
                  <a:solidFill>
                    <a:srgbClr val="1F497D"/>
                  </a:solidFill>
                </a:endParaRPr>
              </a:p>
            </p:txBody>
          </p:sp>
          <p:sp>
            <p:nvSpPr>
              <p:cNvPr id="115" name="Oval 24"/>
              <p:cNvSpPr>
                <a:spLocks noChangeArrowheads="1"/>
              </p:cNvSpPr>
              <p:nvPr/>
            </p:nvSpPr>
            <p:spPr bwMode="auto">
              <a:xfrm>
                <a:off x="5403851" y="1731963"/>
                <a:ext cx="195263" cy="195263"/>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1031340"/>
                <a:endParaRPr lang="en-GB">
                  <a:solidFill>
                    <a:srgbClr val="1F497D"/>
                  </a:solidFill>
                </a:endParaRPr>
              </a:p>
            </p:txBody>
          </p:sp>
          <p:sp>
            <p:nvSpPr>
              <p:cNvPr id="116" name="Freeform 25"/>
              <p:cNvSpPr>
                <a:spLocks/>
              </p:cNvSpPr>
              <p:nvPr/>
            </p:nvSpPr>
            <p:spPr bwMode="auto">
              <a:xfrm>
                <a:off x="5383213" y="2024063"/>
                <a:ext cx="261938" cy="77788"/>
              </a:xfrm>
              <a:custGeom>
                <a:avLst/>
                <a:gdLst/>
                <a:ahLst/>
                <a:cxnLst>
                  <a:cxn ang="0">
                    <a:pos x="174" y="42"/>
                  </a:cxn>
                  <a:cxn ang="0">
                    <a:pos x="132" y="45"/>
                  </a:cxn>
                  <a:cxn ang="0">
                    <a:pos x="93" y="40"/>
                  </a:cxn>
                  <a:cxn ang="0">
                    <a:pos x="49" y="47"/>
                  </a:cxn>
                  <a:cxn ang="0">
                    <a:pos x="8" y="46"/>
                  </a:cxn>
                  <a:cxn ang="0">
                    <a:pos x="21" y="17"/>
                  </a:cxn>
                  <a:cxn ang="0">
                    <a:pos x="93" y="0"/>
                  </a:cxn>
                  <a:cxn ang="0">
                    <a:pos x="161" y="15"/>
                  </a:cxn>
                  <a:cxn ang="0">
                    <a:pos x="174" y="42"/>
                  </a:cxn>
                </a:cxnLst>
                <a:rect l="0" t="0" r="r" b="b"/>
                <a:pathLst>
                  <a:path w="182" h="54">
                    <a:moveTo>
                      <a:pt x="174" y="42"/>
                    </a:moveTo>
                    <a:cubicBezTo>
                      <a:pt x="167" y="50"/>
                      <a:pt x="148" y="51"/>
                      <a:pt x="132" y="45"/>
                    </a:cubicBezTo>
                    <a:cubicBezTo>
                      <a:pt x="132" y="45"/>
                      <a:pt x="119" y="40"/>
                      <a:pt x="93" y="40"/>
                    </a:cubicBezTo>
                    <a:cubicBezTo>
                      <a:pt x="65" y="40"/>
                      <a:pt x="49" y="47"/>
                      <a:pt x="49" y="47"/>
                    </a:cubicBezTo>
                    <a:cubicBezTo>
                      <a:pt x="33" y="54"/>
                      <a:pt x="15" y="53"/>
                      <a:pt x="8" y="46"/>
                    </a:cubicBezTo>
                    <a:cubicBezTo>
                      <a:pt x="0" y="38"/>
                      <a:pt x="6" y="26"/>
                      <a:pt x="21" y="17"/>
                    </a:cubicBezTo>
                    <a:cubicBezTo>
                      <a:pt x="21" y="17"/>
                      <a:pt x="52" y="0"/>
                      <a:pt x="93" y="0"/>
                    </a:cubicBezTo>
                    <a:cubicBezTo>
                      <a:pt x="132" y="0"/>
                      <a:pt x="161" y="15"/>
                      <a:pt x="161" y="15"/>
                    </a:cubicBezTo>
                    <a:cubicBezTo>
                      <a:pt x="176" y="22"/>
                      <a:pt x="182" y="35"/>
                      <a:pt x="174" y="42"/>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31340"/>
                <a:endParaRPr lang="en-GB">
                  <a:solidFill>
                    <a:srgbClr val="1F497D"/>
                  </a:solidFill>
                </a:endParaRPr>
              </a:p>
            </p:txBody>
          </p:sp>
          <p:sp>
            <p:nvSpPr>
              <p:cNvPr id="117" name="Oval 26"/>
              <p:cNvSpPr>
                <a:spLocks noChangeArrowheads="1"/>
              </p:cNvSpPr>
              <p:nvPr/>
            </p:nvSpPr>
            <p:spPr bwMode="auto">
              <a:xfrm>
                <a:off x="5249863" y="2066926"/>
                <a:ext cx="61913" cy="6350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1031340"/>
                <a:endParaRPr lang="en-GB">
                  <a:solidFill>
                    <a:srgbClr val="1F497D"/>
                  </a:solidFill>
                </a:endParaRPr>
              </a:p>
            </p:txBody>
          </p:sp>
          <p:sp>
            <p:nvSpPr>
              <p:cNvPr id="118" name="Oval 27"/>
              <p:cNvSpPr>
                <a:spLocks noChangeArrowheads="1"/>
              </p:cNvSpPr>
              <p:nvPr/>
            </p:nvSpPr>
            <p:spPr bwMode="auto">
              <a:xfrm>
                <a:off x="5249863" y="2066926"/>
                <a:ext cx="36513" cy="36513"/>
              </a:xfrm>
              <a:prstGeom prst="ellipse">
                <a:avLst/>
              </a:pr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31340"/>
                <a:endParaRPr lang="en-GB">
                  <a:solidFill>
                    <a:srgbClr val="1F497D"/>
                  </a:solidFill>
                </a:endParaRPr>
              </a:p>
            </p:txBody>
          </p:sp>
        </p:grpSp>
      </p:grpSp>
      <p:cxnSp>
        <p:nvCxnSpPr>
          <p:cNvPr id="123" name="Straight Connector 122"/>
          <p:cNvCxnSpPr/>
          <p:nvPr/>
        </p:nvCxnSpPr>
        <p:spPr>
          <a:xfrm>
            <a:off x="4264229" y="1612173"/>
            <a:ext cx="1" cy="1260590"/>
          </a:xfrm>
          <a:prstGeom prst="line">
            <a:avLst/>
          </a:prstGeom>
          <a:ln w="9525"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891976" y="2002090"/>
            <a:ext cx="372254" cy="0"/>
          </a:xfrm>
          <a:prstGeom prst="line">
            <a:avLst/>
          </a:prstGeom>
          <a:ln cap="rnd">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248097" y="3488386"/>
            <a:ext cx="6715" cy="1705614"/>
          </a:xfrm>
          <a:prstGeom prst="line">
            <a:avLst/>
          </a:prstGeom>
          <a:ln w="9525"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3862781" y="3970229"/>
            <a:ext cx="372254" cy="0"/>
          </a:xfrm>
          <a:prstGeom prst="line">
            <a:avLst/>
          </a:prstGeom>
          <a:ln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54812" y="5521552"/>
            <a:ext cx="0" cy="779054"/>
          </a:xfrm>
          <a:prstGeom prst="line">
            <a:avLst/>
          </a:prstGeom>
          <a:ln w="9525"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882558" y="5924727"/>
            <a:ext cx="372254"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 name="Straight Connector 2"/>
          <p:cNvCxnSpPr>
            <a:stCxn id="81" idx="5"/>
          </p:cNvCxnSpPr>
          <p:nvPr/>
        </p:nvCxnSpPr>
        <p:spPr>
          <a:xfrm>
            <a:off x="2147828" y="4459453"/>
            <a:ext cx="954249" cy="1192230"/>
          </a:xfrm>
          <a:prstGeom prst="line">
            <a:avLst/>
          </a:prstGeom>
          <a:ln w="19050"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14523" y="3912529"/>
            <a:ext cx="653223" cy="7893"/>
          </a:xfrm>
          <a:prstGeom prst="line">
            <a:avLst/>
          </a:prstGeom>
          <a:ln w="19050" cap="rnd">
            <a:solidFill>
              <a:srgbClr val="FFC000"/>
            </a:solidFill>
            <a:tailEnd type="oval" w="lg" len="lg"/>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4371325" y="4000287"/>
            <a:ext cx="5564241" cy="961845"/>
          </a:xfrm>
          <a:prstGeom prst="roundRect">
            <a:avLst/>
          </a:prstGeom>
          <a:solidFill>
            <a:schemeClr val="lt1">
              <a:alpha val="1000"/>
            </a:schemeClr>
          </a:solidFill>
          <a:ln>
            <a:noFill/>
          </a:ln>
        </p:spPr>
        <p:style>
          <a:lnRef idx="2">
            <a:schemeClr val="accent1"/>
          </a:lnRef>
          <a:fillRef idx="1">
            <a:schemeClr val="lt1"/>
          </a:fillRef>
          <a:effectRef idx="0">
            <a:schemeClr val="accent1"/>
          </a:effectRef>
          <a:fontRef idx="minor">
            <a:schemeClr val="dk1"/>
          </a:fontRef>
        </p:style>
        <p:txBody>
          <a:bodyPr lIns="104306" tIns="52153" rIns="104306" bIns="52153" rtlCol="0" anchor="ctr"/>
          <a:lstStyle/>
          <a:p>
            <a:pPr defTabSz="1031340"/>
            <a:r>
              <a:rPr lang="en-US" sz="1800" b="1" dirty="0" smtClean="0">
                <a:solidFill>
                  <a:srgbClr val="58595B"/>
                </a:solidFill>
              </a:rPr>
              <a:t>Syndicated Sample Enhancements are a cost-effective approach to ensuring larger samples</a:t>
            </a:r>
          </a:p>
          <a:p>
            <a:pPr marL="342900" indent="-342900" defTabSz="1031340">
              <a:buFont typeface="Arial" panose="020B0604020202020204" pitchFamily="34" charset="0"/>
              <a:buChar char="•"/>
            </a:pPr>
            <a:r>
              <a:rPr lang="en-US" sz="1600" dirty="0" smtClean="0">
                <a:solidFill>
                  <a:srgbClr val="58595B"/>
                </a:solidFill>
              </a:rPr>
              <a:t>Several are running in the US and EU</a:t>
            </a:r>
          </a:p>
          <a:p>
            <a:pPr marL="573088" lvl="1" indent="-177800" defTabSz="1031340">
              <a:lnSpc>
                <a:spcPct val="90000"/>
              </a:lnSpc>
              <a:spcBef>
                <a:spcPts val="600"/>
              </a:spcBef>
              <a:buFont typeface="Arial" panose="020B0604020202020204" pitchFamily="34" charset="0"/>
              <a:buChar char="•"/>
            </a:pPr>
            <a:r>
              <a:rPr lang="en-US" sz="1600" dirty="0" smtClean="0">
                <a:solidFill>
                  <a:srgbClr val="58595B"/>
                </a:solidFill>
              </a:rPr>
              <a:t>US –RCC, Thyroid, HCC, </a:t>
            </a:r>
            <a:r>
              <a:rPr lang="en-US" sz="1600" dirty="0" err="1" smtClean="0">
                <a:solidFill>
                  <a:srgbClr val="58595B"/>
                </a:solidFill>
              </a:rPr>
              <a:t>mMelanoma</a:t>
            </a:r>
            <a:r>
              <a:rPr lang="en-US" sz="1600" dirty="0" smtClean="0">
                <a:solidFill>
                  <a:srgbClr val="58595B"/>
                </a:solidFill>
              </a:rPr>
              <a:t>;  later line 2+ CLL and NHL; 3+ Myeloma and CRC,  Head &amp; Neck and mBC</a:t>
            </a:r>
          </a:p>
          <a:p>
            <a:pPr marL="573088" lvl="1" indent="-177800" defTabSz="1031340">
              <a:lnSpc>
                <a:spcPct val="90000"/>
              </a:lnSpc>
              <a:spcBef>
                <a:spcPts val="600"/>
              </a:spcBef>
              <a:buFont typeface="Arial" panose="020B0604020202020204" pitchFamily="34" charset="0"/>
              <a:buChar char="•"/>
            </a:pPr>
            <a:r>
              <a:rPr lang="en-US" sz="1600" dirty="0" smtClean="0">
                <a:solidFill>
                  <a:srgbClr val="58595B"/>
                </a:solidFill>
              </a:rPr>
              <a:t>EU – RCC, CML, </a:t>
            </a:r>
            <a:r>
              <a:rPr lang="en-US" sz="1600" dirty="0" err="1" smtClean="0">
                <a:solidFill>
                  <a:srgbClr val="58595B"/>
                </a:solidFill>
              </a:rPr>
              <a:t>mMelanoma</a:t>
            </a:r>
            <a:r>
              <a:rPr lang="en-US" sz="1600" dirty="0" smtClean="0">
                <a:solidFill>
                  <a:srgbClr val="58595B"/>
                </a:solidFill>
              </a:rPr>
              <a:t>, later line 2+ Gastric, mBC, mNSCL, mCRC and CRPC</a:t>
            </a:r>
          </a:p>
          <a:p>
            <a:pPr defTabSz="1031340"/>
            <a:endParaRPr lang="en-US" sz="1800" dirty="0">
              <a:solidFill>
                <a:srgbClr val="58595B"/>
              </a:solidFill>
            </a:endParaRPr>
          </a:p>
        </p:txBody>
      </p:sp>
      <p:sp>
        <p:nvSpPr>
          <p:cNvPr id="2" name="Title 1"/>
          <p:cNvSpPr>
            <a:spLocks noGrp="1"/>
          </p:cNvSpPr>
          <p:nvPr>
            <p:ph type="title"/>
          </p:nvPr>
        </p:nvSpPr>
        <p:spPr>
          <a:xfrm>
            <a:off x="1339619" y="333396"/>
            <a:ext cx="8985600" cy="353302"/>
          </a:xfrm>
        </p:spPr>
        <p:txBody>
          <a:bodyPr/>
          <a:lstStyle/>
          <a:p>
            <a:r>
              <a:rPr lang="en-US" dirty="0" smtClean="0"/>
              <a:t>Syndicated Sample Enhancements</a:t>
            </a:r>
            <a:endParaRPr lang="en-US" dirty="0"/>
          </a:p>
        </p:txBody>
      </p:sp>
      <p:grpSp>
        <p:nvGrpSpPr>
          <p:cNvPr id="7" name="Group 6"/>
          <p:cNvGrpSpPr/>
          <p:nvPr/>
        </p:nvGrpSpPr>
        <p:grpSpPr>
          <a:xfrm>
            <a:off x="2918726" y="1558713"/>
            <a:ext cx="1011318" cy="975939"/>
            <a:chOff x="2664128" y="969665"/>
            <a:chExt cx="1325085" cy="1325084"/>
          </a:xfrm>
          <a:effectLst>
            <a:outerShdw blurRad="50800" dist="38100" dir="2700000" algn="tl" rotWithShape="0">
              <a:prstClr val="black">
                <a:alpha val="40000"/>
              </a:prstClr>
            </a:outerShdw>
          </a:effectLst>
        </p:grpSpPr>
        <p:sp>
          <p:nvSpPr>
            <p:cNvPr id="77" name="Freeform 76"/>
            <p:cNvSpPr/>
            <p:nvPr/>
          </p:nvSpPr>
          <p:spPr>
            <a:xfrm>
              <a:off x="2664128" y="969665"/>
              <a:ext cx="1325085" cy="1325084"/>
            </a:xfrm>
            <a:custGeom>
              <a:avLst/>
              <a:gdLst>
                <a:gd name="connsiteX0" fmla="*/ 0 w 1371597"/>
                <a:gd name="connsiteY0" fmla="*/ 685799 h 1371597"/>
                <a:gd name="connsiteX1" fmla="*/ 685799 w 1371597"/>
                <a:gd name="connsiteY1" fmla="*/ 0 h 1371597"/>
                <a:gd name="connsiteX2" fmla="*/ 1371598 w 1371597"/>
                <a:gd name="connsiteY2" fmla="*/ 685799 h 1371597"/>
                <a:gd name="connsiteX3" fmla="*/ 685799 w 1371597"/>
                <a:gd name="connsiteY3" fmla="*/ 1371598 h 1371597"/>
                <a:gd name="connsiteX4" fmla="*/ 0 w 1371597"/>
                <a:gd name="connsiteY4" fmla="*/ 685799 h 137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7" h="1371597">
                  <a:moveTo>
                    <a:pt x="0" y="685799"/>
                  </a:moveTo>
                  <a:cubicBezTo>
                    <a:pt x="0" y="307043"/>
                    <a:pt x="307043" y="0"/>
                    <a:pt x="685799" y="0"/>
                  </a:cubicBezTo>
                  <a:cubicBezTo>
                    <a:pt x="1064555" y="0"/>
                    <a:pt x="1371598" y="307043"/>
                    <a:pt x="1371598" y="685799"/>
                  </a:cubicBezTo>
                  <a:cubicBezTo>
                    <a:pt x="1371598" y="1064555"/>
                    <a:pt x="1064555" y="1371598"/>
                    <a:pt x="685799" y="1371598"/>
                  </a:cubicBezTo>
                  <a:cubicBezTo>
                    <a:pt x="307043" y="1371598"/>
                    <a:pt x="0" y="1064555"/>
                    <a:pt x="0" y="685799"/>
                  </a:cubicBezTo>
                  <a:close/>
                </a:path>
              </a:pathLst>
            </a:custGeom>
            <a:solidFill>
              <a:schemeClr val="accent5"/>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0871" tIns="240871" rIns="240871" bIns="240871" numCol="1" spcCol="1270" anchor="ctr" anchorCtr="0">
              <a:noAutofit/>
            </a:bodyPr>
            <a:lstStyle/>
            <a:p>
              <a:pPr defTabSz="2800350">
                <a:lnSpc>
                  <a:spcPct val="90000"/>
                </a:lnSpc>
                <a:spcBef>
                  <a:spcPct val="0"/>
                </a:spcBef>
                <a:spcAft>
                  <a:spcPct val="35000"/>
                </a:spcAft>
              </a:pPr>
              <a:endParaRPr lang="en-US" sz="6300" dirty="0">
                <a:solidFill>
                  <a:srgbClr val="FFFFFF"/>
                </a:solidFill>
              </a:endParaRPr>
            </a:p>
          </p:txBody>
        </p:sp>
        <p:grpSp>
          <p:nvGrpSpPr>
            <p:cNvPr id="57" name="Group 56"/>
            <p:cNvGrpSpPr>
              <a:grpSpLocks noChangeAspect="1"/>
            </p:cNvGrpSpPr>
            <p:nvPr/>
          </p:nvGrpSpPr>
          <p:grpSpPr>
            <a:xfrm>
              <a:off x="2893946" y="1190717"/>
              <a:ext cx="844722" cy="808838"/>
              <a:chOff x="1784350" y="4652963"/>
              <a:chExt cx="812800" cy="825500"/>
            </a:xfrm>
            <a:solidFill>
              <a:schemeClr val="bg1"/>
            </a:solidFill>
          </p:grpSpPr>
          <p:sp>
            <p:nvSpPr>
              <p:cNvPr id="58" name="Freeform 57"/>
              <p:cNvSpPr>
                <a:spLocks noEditPoints="1"/>
              </p:cNvSpPr>
              <p:nvPr/>
            </p:nvSpPr>
            <p:spPr bwMode="auto">
              <a:xfrm>
                <a:off x="2082800" y="4652963"/>
                <a:ext cx="514350" cy="539750"/>
              </a:xfrm>
              <a:custGeom>
                <a:avLst/>
                <a:gdLst/>
                <a:ahLst/>
                <a:cxnLst>
                  <a:cxn ang="0">
                    <a:pos x="164" y="0"/>
                  </a:cxn>
                  <a:cxn ang="0">
                    <a:pos x="132" y="2"/>
                  </a:cxn>
                  <a:cxn ang="0">
                    <a:pos x="102" y="12"/>
                  </a:cxn>
                  <a:cxn ang="0">
                    <a:pos x="74" y="26"/>
                  </a:cxn>
                  <a:cxn ang="0">
                    <a:pos x="50" y="46"/>
                  </a:cxn>
                  <a:cxn ang="0">
                    <a:pos x="32" y="70"/>
                  </a:cxn>
                  <a:cxn ang="0">
                    <a:pos x="16" y="96"/>
                  </a:cxn>
                  <a:cxn ang="0">
                    <a:pos x="8" y="126"/>
                  </a:cxn>
                  <a:cxn ang="0">
                    <a:pos x="4" y="158"/>
                  </a:cxn>
                  <a:cxn ang="0">
                    <a:pos x="4" y="174"/>
                  </a:cxn>
                  <a:cxn ang="0">
                    <a:pos x="10" y="202"/>
                  </a:cxn>
                  <a:cxn ang="0">
                    <a:pos x="20" y="228"/>
                  </a:cxn>
                  <a:cxn ang="0">
                    <a:pos x="42" y="262"/>
                  </a:cxn>
                  <a:cxn ang="0">
                    <a:pos x="36" y="340"/>
                  </a:cxn>
                  <a:cxn ang="0">
                    <a:pos x="82" y="294"/>
                  </a:cxn>
                  <a:cxn ang="0">
                    <a:pos x="120" y="312"/>
                  </a:cxn>
                  <a:cxn ang="0">
                    <a:pos x="164" y="318"/>
                  </a:cxn>
                  <a:cxn ang="0">
                    <a:pos x="180" y="318"/>
                  </a:cxn>
                  <a:cxn ang="0">
                    <a:pos x="212" y="310"/>
                  </a:cxn>
                  <a:cxn ang="0">
                    <a:pos x="240" y="298"/>
                  </a:cxn>
                  <a:cxn ang="0">
                    <a:pos x="266" y="282"/>
                  </a:cxn>
                  <a:cxn ang="0">
                    <a:pos x="288" y="260"/>
                  </a:cxn>
                  <a:cxn ang="0">
                    <a:pos x="304" y="234"/>
                  </a:cxn>
                  <a:cxn ang="0">
                    <a:pos x="316" y="206"/>
                  </a:cxn>
                  <a:cxn ang="0">
                    <a:pos x="322" y="174"/>
                  </a:cxn>
                  <a:cxn ang="0">
                    <a:pos x="324" y="158"/>
                  </a:cxn>
                  <a:cxn ang="0">
                    <a:pos x="320" y="126"/>
                  </a:cxn>
                  <a:cxn ang="0">
                    <a:pos x="312" y="96"/>
                  </a:cxn>
                  <a:cxn ang="0">
                    <a:pos x="296" y="70"/>
                  </a:cxn>
                  <a:cxn ang="0">
                    <a:pos x="276" y="46"/>
                  </a:cxn>
                  <a:cxn ang="0">
                    <a:pos x="254" y="26"/>
                  </a:cxn>
                  <a:cxn ang="0">
                    <a:pos x="226" y="12"/>
                  </a:cxn>
                  <a:cxn ang="0">
                    <a:pos x="196" y="2"/>
                  </a:cxn>
                  <a:cxn ang="0">
                    <a:pos x="164" y="0"/>
                  </a:cxn>
                  <a:cxn ang="0">
                    <a:pos x="164" y="272"/>
                  </a:cxn>
                  <a:cxn ang="0">
                    <a:pos x="140" y="270"/>
                  </a:cxn>
                  <a:cxn ang="0">
                    <a:pos x="100" y="254"/>
                  </a:cxn>
                  <a:cxn ang="0">
                    <a:pos x="70" y="222"/>
                  </a:cxn>
                  <a:cxn ang="0">
                    <a:pos x="52" y="182"/>
                  </a:cxn>
                  <a:cxn ang="0">
                    <a:pos x="50" y="158"/>
                  </a:cxn>
                  <a:cxn ang="0">
                    <a:pos x="58" y="114"/>
                  </a:cxn>
                  <a:cxn ang="0">
                    <a:pos x="84" y="78"/>
                  </a:cxn>
                  <a:cxn ang="0">
                    <a:pos x="120" y="54"/>
                  </a:cxn>
                  <a:cxn ang="0">
                    <a:pos x="164" y="44"/>
                  </a:cxn>
                  <a:cxn ang="0">
                    <a:pos x="186" y="48"/>
                  </a:cxn>
                  <a:cxn ang="0">
                    <a:pos x="228" y="64"/>
                  </a:cxn>
                  <a:cxn ang="0">
                    <a:pos x="258" y="94"/>
                  </a:cxn>
                  <a:cxn ang="0">
                    <a:pos x="276" y="136"/>
                  </a:cxn>
                  <a:cxn ang="0">
                    <a:pos x="278" y="158"/>
                  </a:cxn>
                  <a:cxn ang="0">
                    <a:pos x="270" y="202"/>
                  </a:cxn>
                  <a:cxn ang="0">
                    <a:pos x="244" y="240"/>
                  </a:cxn>
                  <a:cxn ang="0">
                    <a:pos x="208" y="264"/>
                  </a:cxn>
                  <a:cxn ang="0">
                    <a:pos x="164" y="272"/>
                  </a:cxn>
                </a:cxnLst>
                <a:rect l="0" t="0" r="r" b="b"/>
                <a:pathLst>
                  <a:path w="324" h="340">
                    <a:moveTo>
                      <a:pt x="164" y="0"/>
                    </a:moveTo>
                    <a:lnTo>
                      <a:pt x="164" y="0"/>
                    </a:lnTo>
                    <a:lnTo>
                      <a:pt x="148" y="0"/>
                    </a:lnTo>
                    <a:lnTo>
                      <a:pt x="132" y="2"/>
                    </a:lnTo>
                    <a:lnTo>
                      <a:pt x="116" y="6"/>
                    </a:lnTo>
                    <a:lnTo>
                      <a:pt x="102" y="12"/>
                    </a:lnTo>
                    <a:lnTo>
                      <a:pt x="88" y="18"/>
                    </a:lnTo>
                    <a:lnTo>
                      <a:pt x="74" y="26"/>
                    </a:lnTo>
                    <a:lnTo>
                      <a:pt x="62" y="36"/>
                    </a:lnTo>
                    <a:lnTo>
                      <a:pt x="50" y="46"/>
                    </a:lnTo>
                    <a:lnTo>
                      <a:pt x="40" y="58"/>
                    </a:lnTo>
                    <a:lnTo>
                      <a:pt x="32" y="70"/>
                    </a:lnTo>
                    <a:lnTo>
                      <a:pt x="24" y="82"/>
                    </a:lnTo>
                    <a:lnTo>
                      <a:pt x="16" y="96"/>
                    </a:lnTo>
                    <a:lnTo>
                      <a:pt x="12" y="112"/>
                    </a:lnTo>
                    <a:lnTo>
                      <a:pt x="8" y="126"/>
                    </a:lnTo>
                    <a:lnTo>
                      <a:pt x="4" y="142"/>
                    </a:lnTo>
                    <a:lnTo>
                      <a:pt x="4" y="158"/>
                    </a:lnTo>
                    <a:lnTo>
                      <a:pt x="4" y="158"/>
                    </a:lnTo>
                    <a:lnTo>
                      <a:pt x="4" y="174"/>
                    </a:lnTo>
                    <a:lnTo>
                      <a:pt x="6" y="188"/>
                    </a:lnTo>
                    <a:lnTo>
                      <a:pt x="10" y="202"/>
                    </a:lnTo>
                    <a:lnTo>
                      <a:pt x="14" y="214"/>
                    </a:lnTo>
                    <a:lnTo>
                      <a:pt x="20" y="228"/>
                    </a:lnTo>
                    <a:lnTo>
                      <a:pt x="26" y="240"/>
                    </a:lnTo>
                    <a:lnTo>
                      <a:pt x="42" y="262"/>
                    </a:lnTo>
                    <a:lnTo>
                      <a:pt x="0" y="302"/>
                    </a:lnTo>
                    <a:lnTo>
                      <a:pt x="36" y="340"/>
                    </a:lnTo>
                    <a:lnTo>
                      <a:pt x="82" y="294"/>
                    </a:lnTo>
                    <a:lnTo>
                      <a:pt x="82" y="294"/>
                    </a:lnTo>
                    <a:lnTo>
                      <a:pt x="100" y="304"/>
                    </a:lnTo>
                    <a:lnTo>
                      <a:pt x="120" y="312"/>
                    </a:lnTo>
                    <a:lnTo>
                      <a:pt x="142" y="316"/>
                    </a:lnTo>
                    <a:lnTo>
                      <a:pt x="164" y="318"/>
                    </a:lnTo>
                    <a:lnTo>
                      <a:pt x="164" y="318"/>
                    </a:lnTo>
                    <a:lnTo>
                      <a:pt x="180" y="318"/>
                    </a:lnTo>
                    <a:lnTo>
                      <a:pt x="196" y="314"/>
                    </a:lnTo>
                    <a:lnTo>
                      <a:pt x="212" y="310"/>
                    </a:lnTo>
                    <a:lnTo>
                      <a:pt x="226" y="306"/>
                    </a:lnTo>
                    <a:lnTo>
                      <a:pt x="240" y="298"/>
                    </a:lnTo>
                    <a:lnTo>
                      <a:pt x="254" y="290"/>
                    </a:lnTo>
                    <a:lnTo>
                      <a:pt x="266" y="282"/>
                    </a:lnTo>
                    <a:lnTo>
                      <a:pt x="276" y="272"/>
                    </a:lnTo>
                    <a:lnTo>
                      <a:pt x="288" y="260"/>
                    </a:lnTo>
                    <a:lnTo>
                      <a:pt x="296" y="248"/>
                    </a:lnTo>
                    <a:lnTo>
                      <a:pt x="304" y="234"/>
                    </a:lnTo>
                    <a:lnTo>
                      <a:pt x="312" y="220"/>
                    </a:lnTo>
                    <a:lnTo>
                      <a:pt x="316" y="206"/>
                    </a:lnTo>
                    <a:lnTo>
                      <a:pt x="320" y="190"/>
                    </a:lnTo>
                    <a:lnTo>
                      <a:pt x="322" y="174"/>
                    </a:lnTo>
                    <a:lnTo>
                      <a:pt x="324" y="158"/>
                    </a:lnTo>
                    <a:lnTo>
                      <a:pt x="324" y="158"/>
                    </a:lnTo>
                    <a:lnTo>
                      <a:pt x="322" y="142"/>
                    </a:lnTo>
                    <a:lnTo>
                      <a:pt x="320" y="126"/>
                    </a:lnTo>
                    <a:lnTo>
                      <a:pt x="316" y="112"/>
                    </a:lnTo>
                    <a:lnTo>
                      <a:pt x="312" y="96"/>
                    </a:lnTo>
                    <a:lnTo>
                      <a:pt x="304" y="82"/>
                    </a:lnTo>
                    <a:lnTo>
                      <a:pt x="296" y="70"/>
                    </a:lnTo>
                    <a:lnTo>
                      <a:pt x="288" y="58"/>
                    </a:lnTo>
                    <a:lnTo>
                      <a:pt x="276" y="46"/>
                    </a:lnTo>
                    <a:lnTo>
                      <a:pt x="266" y="36"/>
                    </a:lnTo>
                    <a:lnTo>
                      <a:pt x="254" y="26"/>
                    </a:lnTo>
                    <a:lnTo>
                      <a:pt x="240" y="18"/>
                    </a:lnTo>
                    <a:lnTo>
                      <a:pt x="226" y="12"/>
                    </a:lnTo>
                    <a:lnTo>
                      <a:pt x="212" y="6"/>
                    </a:lnTo>
                    <a:lnTo>
                      <a:pt x="196" y="2"/>
                    </a:lnTo>
                    <a:lnTo>
                      <a:pt x="180" y="0"/>
                    </a:lnTo>
                    <a:lnTo>
                      <a:pt x="164" y="0"/>
                    </a:lnTo>
                    <a:lnTo>
                      <a:pt x="164" y="0"/>
                    </a:lnTo>
                    <a:close/>
                    <a:moveTo>
                      <a:pt x="164" y="272"/>
                    </a:moveTo>
                    <a:lnTo>
                      <a:pt x="164" y="272"/>
                    </a:lnTo>
                    <a:lnTo>
                      <a:pt x="140" y="270"/>
                    </a:lnTo>
                    <a:lnTo>
                      <a:pt x="120" y="264"/>
                    </a:lnTo>
                    <a:lnTo>
                      <a:pt x="100" y="254"/>
                    </a:lnTo>
                    <a:lnTo>
                      <a:pt x="84" y="240"/>
                    </a:lnTo>
                    <a:lnTo>
                      <a:pt x="70" y="222"/>
                    </a:lnTo>
                    <a:lnTo>
                      <a:pt x="58" y="202"/>
                    </a:lnTo>
                    <a:lnTo>
                      <a:pt x="52" y="182"/>
                    </a:lnTo>
                    <a:lnTo>
                      <a:pt x="50" y="158"/>
                    </a:lnTo>
                    <a:lnTo>
                      <a:pt x="50" y="158"/>
                    </a:lnTo>
                    <a:lnTo>
                      <a:pt x="52" y="136"/>
                    </a:lnTo>
                    <a:lnTo>
                      <a:pt x="58" y="114"/>
                    </a:lnTo>
                    <a:lnTo>
                      <a:pt x="70" y="94"/>
                    </a:lnTo>
                    <a:lnTo>
                      <a:pt x="84" y="78"/>
                    </a:lnTo>
                    <a:lnTo>
                      <a:pt x="100" y="64"/>
                    </a:lnTo>
                    <a:lnTo>
                      <a:pt x="120" y="54"/>
                    </a:lnTo>
                    <a:lnTo>
                      <a:pt x="140" y="48"/>
                    </a:lnTo>
                    <a:lnTo>
                      <a:pt x="164" y="44"/>
                    </a:lnTo>
                    <a:lnTo>
                      <a:pt x="164" y="44"/>
                    </a:lnTo>
                    <a:lnTo>
                      <a:pt x="186" y="48"/>
                    </a:lnTo>
                    <a:lnTo>
                      <a:pt x="208" y="54"/>
                    </a:lnTo>
                    <a:lnTo>
                      <a:pt x="228" y="64"/>
                    </a:lnTo>
                    <a:lnTo>
                      <a:pt x="244" y="78"/>
                    </a:lnTo>
                    <a:lnTo>
                      <a:pt x="258" y="94"/>
                    </a:lnTo>
                    <a:lnTo>
                      <a:pt x="270" y="114"/>
                    </a:lnTo>
                    <a:lnTo>
                      <a:pt x="276" y="136"/>
                    </a:lnTo>
                    <a:lnTo>
                      <a:pt x="278" y="158"/>
                    </a:lnTo>
                    <a:lnTo>
                      <a:pt x="278" y="158"/>
                    </a:lnTo>
                    <a:lnTo>
                      <a:pt x="276" y="182"/>
                    </a:lnTo>
                    <a:lnTo>
                      <a:pt x="270" y="202"/>
                    </a:lnTo>
                    <a:lnTo>
                      <a:pt x="258" y="222"/>
                    </a:lnTo>
                    <a:lnTo>
                      <a:pt x="244" y="240"/>
                    </a:lnTo>
                    <a:lnTo>
                      <a:pt x="228" y="254"/>
                    </a:lnTo>
                    <a:lnTo>
                      <a:pt x="208" y="264"/>
                    </a:lnTo>
                    <a:lnTo>
                      <a:pt x="186" y="270"/>
                    </a:lnTo>
                    <a:lnTo>
                      <a:pt x="164" y="272"/>
                    </a:lnTo>
                    <a:lnTo>
                      <a:pt x="164" y="2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sp>
            <p:nvSpPr>
              <p:cNvPr id="59" name="Freeform 58"/>
              <p:cNvSpPr>
                <a:spLocks/>
              </p:cNvSpPr>
              <p:nvPr/>
            </p:nvSpPr>
            <p:spPr bwMode="auto">
              <a:xfrm>
                <a:off x="2187575" y="4754563"/>
                <a:ext cx="180975" cy="180975"/>
              </a:xfrm>
              <a:custGeom>
                <a:avLst/>
                <a:gdLst/>
                <a:ahLst/>
                <a:cxnLst>
                  <a:cxn ang="0">
                    <a:pos x="106" y="0"/>
                  </a:cxn>
                  <a:cxn ang="0">
                    <a:pos x="106" y="0"/>
                  </a:cxn>
                  <a:cxn ang="0">
                    <a:pos x="106" y="0"/>
                  </a:cxn>
                  <a:cxn ang="0">
                    <a:pos x="86" y="4"/>
                  </a:cxn>
                  <a:cxn ang="0">
                    <a:pos x="66" y="10"/>
                  </a:cxn>
                  <a:cxn ang="0">
                    <a:pos x="48" y="20"/>
                  </a:cxn>
                  <a:cxn ang="0">
                    <a:pos x="32" y="32"/>
                  </a:cxn>
                  <a:cxn ang="0">
                    <a:pos x="20" y="48"/>
                  </a:cxn>
                  <a:cxn ang="0">
                    <a:pos x="10" y="66"/>
                  </a:cxn>
                  <a:cxn ang="0">
                    <a:pos x="2" y="86"/>
                  </a:cxn>
                  <a:cxn ang="0">
                    <a:pos x="0" y="106"/>
                  </a:cxn>
                  <a:cxn ang="0">
                    <a:pos x="0" y="106"/>
                  </a:cxn>
                  <a:cxn ang="0">
                    <a:pos x="0" y="106"/>
                  </a:cxn>
                  <a:cxn ang="0">
                    <a:pos x="0" y="106"/>
                  </a:cxn>
                  <a:cxn ang="0">
                    <a:pos x="0" y="106"/>
                  </a:cxn>
                  <a:cxn ang="0">
                    <a:pos x="0" y="106"/>
                  </a:cxn>
                  <a:cxn ang="0">
                    <a:pos x="0" y="106"/>
                  </a:cxn>
                  <a:cxn ang="0">
                    <a:pos x="0" y="106"/>
                  </a:cxn>
                  <a:cxn ang="0">
                    <a:pos x="0" y="106"/>
                  </a:cxn>
                  <a:cxn ang="0">
                    <a:pos x="0" y="110"/>
                  </a:cxn>
                  <a:cxn ang="0">
                    <a:pos x="2" y="112"/>
                  </a:cxn>
                  <a:cxn ang="0">
                    <a:pos x="4" y="114"/>
                  </a:cxn>
                  <a:cxn ang="0">
                    <a:pos x="8" y="114"/>
                  </a:cxn>
                  <a:cxn ang="0">
                    <a:pos x="8" y="114"/>
                  </a:cxn>
                  <a:cxn ang="0">
                    <a:pos x="12" y="114"/>
                  </a:cxn>
                  <a:cxn ang="0">
                    <a:pos x="14" y="112"/>
                  </a:cxn>
                  <a:cxn ang="0">
                    <a:pos x="16" y="110"/>
                  </a:cxn>
                  <a:cxn ang="0">
                    <a:pos x="16" y="106"/>
                  </a:cxn>
                  <a:cxn ang="0">
                    <a:pos x="16" y="106"/>
                  </a:cxn>
                  <a:cxn ang="0">
                    <a:pos x="16" y="106"/>
                  </a:cxn>
                  <a:cxn ang="0">
                    <a:pos x="20" y="90"/>
                  </a:cxn>
                  <a:cxn ang="0">
                    <a:pos x="26" y="74"/>
                  </a:cxn>
                  <a:cxn ang="0">
                    <a:pos x="34" y="58"/>
                  </a:cxn>
                  <a:cxn ang="0">
                    <a:pos x="44" y="46"/>
                  </a:cxn>
                  <a:cxn ang="0">
                    <a:pos x="58" y="34"/>
                  </a:cxn>
                  <a:cxn ang="0">
                    <a:pos x="72" y="26"/>
                  </a:cxn>
                  <a:cxn ang="0">
                    <a:pos x="88" y="20"/>
                  </a:cxn>
                  <a:cxn ang="0">
                    <a:pos x="106" y="18"/>
                  </a:cxn>
                  <a:cxn ang="0">
                    <a:pos x="106" y="18"/>
                  </a:cxn>
                  <a:cxn ang="0">
                    <a:pos x="106" y="18"/>
                  </a:cxn>
                  <a:cxn ang="0">
                    <a:pos x="110" y="16"/>
                  </a:cxn>
                  <a:cxn ang="0">
                    <a:pos x="112" y="14"/>
                  </a:cxn>
                  <a:cxn ang="0">
                    <a:pos x="114" y="12"/>
                  </a:cxn>
                  <a:cxn ang="0">
                    <a:pos x="114" y="8"/>
                  </a:cxn>
                  <a:cxn ang="0">
                    <a:pos x="114" y="8"/>
                  </a:cxn>
                  <a:cxn ang="0">
                    <a:pos x="114" y="6"/>
                  </a:cxn>
                  <a:cxn ang="0">
                    <a:pos x="112" y="2"/>
                  </a:cxn>
                  <a:cxn ang="0">
                    <a:pos x="110" y="0"/>
                  </a:cxn>
                  <a:cxn ang="0">
                    <a:pos x="106" y="0"/>
                  </a:cxn>
                  <a:cxn ang="0">
                    <a:pos x="106" y="0"/>
                  </a:cxn>
                </a:cxnLst>
                <a:rect l="0" t="0" r="r" b="b"/>
                <a:pathLst>
                  <a:path w="114" h="114">
                    <a:moveTo>
                      <a:pt x="106" y="0"/>
                    </a:moveTo>
                    <a:lnTo>
                      <a:pt x="106" y="0"/>
                    </a:lnTo>
                    <a:lnTo>
                      <a:pt x="106" y="0"/>
                    </a:lnTo>
                    <a:lnTo>
                      <a:pt x="86" y="4"/>
                    </a:lnTo>
                    <a:lnTo>
                      <a:pt x="66" y="10"/>
                    </a:lnTo>
                    <a:lnTo>
                      <a:pt x="48" y="20"/>
                    </a:lnTo>
                    <a:lnTo>
                      <a:pt x="32" y="32"/>
                    </a:lnTo>
                    <a:lnTo>
                      <a:pt x="20" y="48"/>
                    </a:lnTo>
                    <a:lnTo>
                      <a:pt x="10" y="66"/>
                    </a:lnTo>
                    <a:lnTo>
                      <a:pt x="2" y="86"/>
                    </a:lnTo>
                    <a:lnTo>
                      <a:pt x="0" y="106"/>
                    </a:lnTo>
                    <a:lnTo>
                      <a:pt x="0" y="106"/>
                    </a:lnTo>
                    <a:lnTo>
                      <a:pt x="0" y="106"/>
                    </a:lnTo>
                    <a:lnTo>
                      <a:pt x="0" y="106"/>
                    </a:lnTo>
                    <a:lnTo>
                      <a:pt x="0" y="106"/>
                    </a:lnTo>
                    <a:lnTo>
                      <a:pt x="0" y="106"/>
                    </a:lnTo>
                    <a:lnTo>
                      <a:pt x="0" y="106"/>
                    </a:lnTo>
                    <a:lnTo>
                      <a:pt x="0" y="106"/>
                    </a:lnTo>
                    <a:lnTo>
                      <a:pt x="0" y="106"/>
                    </a:lnTo>
                    <a:lnTo>
                      <a:pt x="0" y="110"/>
                    </a:lnTo>
                    <a:lnTo>
                      <a:pt x="2" y="112"/>
                    </a:lnTo>
                    <a:lnTo>
                      <a:pt x="4" y="114"/>
                    </a:lnTo>
                    <a:lnTo>
                      <a:pt x="8" y="114"/>
                    </a:lnTo>
                    <a:lnTo>
                      <a:pt x="8" y="114"/>
                    </a:lnTo>
                    <a:lnTo>
                      <a:pt x="12" y="114"/>
                    </a:lnTo>
                    <a:lnTo>
                      <a:pt x="14" y="112"/>
                    </a:lnTo>
                    <a:lnTo>
                      <a:pt x="16" y="110"/>
                    </a:lnTo>
                    <a:lnTo>
                      <a:pt x="16" y="106"/>
                    </a:lnTo>
                    <a:lnTo>
                      <a:pt x="16" y="106"/>
                    </a:lnTo>
                    <a:lnTo>
                      <a:pt x="16" y="106"/>
                    </a:lnTo>
                    <a:lnTo>
                      <a:pt x="20" y="90"/>
                    </a:lnTo>
                    <a:lnTo>
                      <a:pt x="26" y="74"/>
                    </a:lnTo>
                    <a:lnTo>
                      <a:pt x="34" y="58"/>
                    </a:lnTo>
                    <a:lnTo>
                      <a:pt x="44" y="46"/>
                    </a:lnTo>
                    <a:lnTo>
                      <a:pt x="58" y="34"/>
                    </a:lnTo>
                    <a:lnTo>
                      <a:pt x="72" y="26"/>
                    </a:lnTo>
                    <a:lnTo>
                      <a:pt x="88" y="20"/>
                    </a:lnTo>
                    <a:lnTo>
                      <a:pt x="106" y="18"/>
                    </a:lnTo>
                    <a:lnTo>
                      <a:pt x="106" y="18"/>
                    </a:lnTo>
                    <a:lnTo>
                      <a:pt x="106" y="18"/>
                    </a:lnTo>
                    <a:lnTo>
                      <a:pt x="110" y="16"/>
                    </a:lnTo>
                    <a:lnTo>
                      <a:pt x="112" y="14"/>
                    </a:lnTo>
                    <a:lnTo>
                      <a:pt x="114" y="12"/>
                    </a:lnTo>
                    <a:lnTo>
                      <a:pt x="114" y="8"/>
                    </a:lnTo>
                    <a:lnTo>
                      <a:pt x="114" y="8"/>
                    </a:lnTo>
                    <a:lnTo>
                      <a:pt x="114" y="6"/>
                    </a:lnTo>
                    <a:lnTo>
                      <a:pt x="112" y="2"/>
                    </a:lnTo>
                    <a:lnTo>
                      <a:pt x="110" y="0"/>
                    </a:lnTo>
                    <a:lnTo>
                      <a:pt x="106" y="0"/>
                    </a:lnTo>
                    <a:lnTo>
                      <a:pt x="10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sp>
            <p:nvSpPr>
              <p:cNvPr id="60" name="Freeform 59"/>
              <p:cNvSpPr>
                <a:spLocks/>
              </p:cNvSpPr>
              <p:nvPr/>
            </p:nvSpPr>
            <p:spPr bwMode="auto">
              <a:xfrm>
                <a:off x="1784350" y="5135563"/>
                <a:ext cx="349250" cy="342900"/>
              </a:xfrm>
              <a:custGeom>
                <a:avLst/>
                <a:gdLst/>
                <a:ahLst/>
                <a:cxnLst>
                  <a:cxn ang="0">
                    <a:pos x="14" y="138"/>
                  </a:cxn>
                  <a:cxn ang="0">
                    <a:pos x="14" y="138"/>
                  </a:cxn>
                  <a:cxn ang="0">
                    <a:pos x="8" y="146"/>
                  </a:cxn>
                  <a:cxn ang="0">
                    <a:pos x="4" y="152"/>
                  </a:cxn>
                  <a:cxn ang="0">
                    <a:pos x="2" y="162"/>
                  </a:cxn>
                  <a:cxn ang="0">
                    <a:pos x="0" y="170"/>
                  </a:cxn>
                  <a:cxn ang="0">
                    <a:pos x="2" y="178"/>
                  </a:cxn>
                  <a:cxn ang="0">
                    <a:pos x="4" y="188"/>
                  </a:cxn>
                  <a:cxn ang="0">
                    <a:pos x="8" y="196"/>
                  </a:cxn>
                  <a:cxn ang="0">
                    <a:pos x="14" y="202"/>
                  </a:cxn>
                  <a:cxn ang="0">
                    <a:pos x="14" y="202"/>
                  </a:cxn>
                  <a:cxn ang="0">
                    <a:pos x="20" y="208"/>
                  </a:cxn>
                  <a:cxn ang="0">
                    <a:pos x="28" y="212"/>
                  </a:cxn>
                  <a:cxn ang="0">
                    <a:pos x="38" y="216"/>
                  </a:cxn>
                  <a:cxn ang="0">
                    <a:pos x="46" y="216"/>
                  </a:cxn>
                  <a:cxn ang="0">
                    <a:pos x="54" y="216"/>
                  </a:cxn>
                  <a:cxn ang="0">
                    <a:pos x="64" y="214"/>
                  </a:cxn>
                  <a:cxn ang="0">
                    <a:pos x="72" y="210"/>
                  </a:cxn>
                  <a:cxn ang="0">
                    <a:pos x="78" y="204"/>
                  </a:cxn>
                  <a:cxn ang="0">
                    <a:pos x="220" y="66"/>
                  </a:cxn>
                  <a:cxn ang="0">
                    <a:pos x="156" y="0"/>
                  </a:cxn>
                  <a:cxn ang="0">
                    <a:pos x="14" y="138"/>
                  </a:cxn>
                </a:cxnLst>
                <a:rect l="0" t="0" r="r" b="b"/>
                <a:pathLst>
                  <a:path w="220" h="216">
                    <a:moveTo>
                      <a:pt x="14" y="138"/>
                    </a:moveTo>
                    <a:lnTo>
                      <a:pt x="14" y="138"/>
                    </a:lnTo>
                    <a:lnTo>
                      <a:pt x="8" y="146"/>
                    </a:lnTo>
                    <a:lnTo>
                      <a:pt x="4" y="152"/>
                    </a:lnTo>
                    <a:lnTo>
                      <a:pt x="2" y="162"/>
                    </a:lnTo>
                    <a:lnTo>
                      <a:pt x="0" y="170"/>
                    </a:lnTo>
                    <a:lnTo>
                      <a:pt x="2" y="178"/>
                    </a:lnTo>
                    <a:lnTo>
                      <a:pt x="4" y="188"/>
                    </a:lnTo>
                    <a:lnTo>
                      <a:pt x="8" y="196"/>
                    </a:lnTo>
                    <a:lnTo>
                      <a:pt x="14" y="202"/>
                    </a:lnTo>
                    <a:lnTo>
                      <a:pt x="14" y="202"/>
                    </a:lnTo>
                    <a:lnTo>
                      <a:pt x="20" y="208"/>
                    </a:lnTo>
                    <a:lnTo>
                      <a:pt x="28" y="212"/>
                    </a:lnTo>
                    <a:lnTo>
                      <a:pt x="38" y="216"/>
                    </a:lnTo>
                    <a:lnTo>
                      <a:pt x="46" y="216"/>
                    </a:lnTo>
                    <a:lnTo>
                      <a:pt x="54" y="216"/>
                    </a:lnTo>
                    <a:lnTo>
                      <a:pt x="64" y="214"/>
                    </a:lnTo>
                    <a:lnTo>
                      <a:pt x="72" y="210"/>
                    </a:lnTo>
                    <a:lnTo>
                      <a:pt x="78" y="204"/>
                    </a:lnTo>
                    <a:lnTo>
                      <a:pt x="220" y="66"/>
                    </a:lnTo>
                    <a:lnTo>
                      <a:pt x="156" y="0"/>
                    </a:lnTo>
                    <a:lnTo>
                      <a:pt x="14" y="1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grpSp>
      </p:grpSp>
      <p:grpSp>
        <p:nvGrpSpPr>
          <p:cNvPr id="8" name="Group 7"/>
          <p:cNvGrpSpPr/>
          <p:nvPr/>
        </p:nvGrpSpPr>
        <p:grpSpPr>
          <a:xfrm>
            <a:off x="2938882" y="3441468"/>
            <a:ext cx="995556" cy="995555"/>
            <a:chOff x="2725051" y="3046148"/>
            <a:chExt cx="1325085" cy="1325084"/>
          </a:xfrm>
          <a:effectLst>
            <a:outerShdw blurRad="50800" dist="38100" dir="2700000" algn="tl" rotWithShape="0">
              <a:prstClr val="black">
                <a:alpha val="40000"/>
              </a:prstClr>
            </a:outerShdw>
          </a:effectLst>
        </p:grpSpPr>
        <p:sp>
          <p:nvSpPr>
            <p:cNvPr id="78" name="Freeform 77"/>
            <p:cNvSpPr/>
            <p:nvPr/>
          </p:nvSpPr>
          <p:spPr>
            <a:xfrm>
              <a:off x="2725051" y="3046148"/>
              <a:ext cx="1325085" cy="1325084"/>
            </a:xfrm>
            <a:custGeom>
              <a:avLst/>
              <a:gdLst>
                <a:gd name="connsiteX0" fmla="*/ 0 w 1371597"/>
                <a:gd name="connsiteY0" fmla="*/ 685799 h 1371597"/>
                <a:gd name="connsiteX1" fmla="*/ 685799 w 1371597"/>
                <a:gd name="connsiteY1" fmla="*/ 0 h 1371597"/>
                <a:gd name="connsiteX2" fmla="*/ 1371598 w 1371597"/>
                <a:gd name="connsiteY2" fmla="*/ 685799 h 1371597"/>
                <a:gd name="connsiteX3" fmla="*/ 685799 w 1371597"/>
                <a:gd name="connsiteY3" fmla="*/ 1371598 h 1371597"/>
                <a:gd name="connsiteX4" fmla="*/ 0 w 1371597"/>
                <a:gd name="connsiteY4" fmla="*/ 685799 h 1371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7" h="1371597">
                  <a:moveTo>
                    <a:pt x="0" y="685799"/>
                  </a:moveTo>
                  <a:cubicBezTo>
                    <a:pt x="0" y="307043"/>
                    <a:pt x="307043" y="0"/>
                    <a:pt x="685799" y="0"/>
                  </a:cubicBezTo>
                  <a:cubicBezTo>
                    <a:pt x="1064555" y="0"/>
                    <a:pt x="1371598" y="307043"/>
                    <a:pt x="1371598" y="685799"/>
                  </a:cubicBezTo>
                  <a:cubicBezTo>
                    <a:pt x="1371598" y="1064555"/>
                    <a:pt x="1064555" y="1371598"/>
                    <a:pt x="685799" y="1371598"/>
                  </a:cubicBezTo>
                  <a:cubicBezTo>
                    <a:pt x="307043" y="1371598"/>
                    <a:pt x="0" y="1064555"/>
                    <a:pt x="0" y="685799"/>
                  </a:cubicBezTo>
                  <a:close/>
                </a:path>
              </a:pathLst>
            </a:custGeom>
            <a:solidFill>
              <a:schemeClr val="accent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0871" tIns="240871" rIns="240871" bIns="240871" numCol="1" spcCol="1270" anchor="ctr" anchorCtr="0">
              <a:noAutofit/>
            </a:bodyPr>
            <a:lstStyle/>
            <a:p>
              <a:pPr defTabSz="2800350">
                <a:lnSpc>
                  <a:spcPct val="90000"/>
                </a:lnSpc>
                <a:spcBef>
                  <a:spcPct val="0"/>
                </a:spcBef>
                <a:spcAft>
                  <a:spcPct val="35000"/>
                </a:spcAft>
              </a:pPr>
              <a:endParaRPr lang="en-US" sz="6300" dirty="0">
                <a:solidFill>
                  <a:srgbClr val="FFFFFF"/>
                </a:solidFill>
              </a:endParaRPr>
            </a:p>
          </p:txBody>
        </p:sp>
        <p:grpSp>
          <p:nvGrpSpPr>
            <p:cNvPr id="62" name="Group 61"/>
            <p:cNvGrpSpPr>
              <a:grpSpLocks noChangeAspect="1"/>
            </p:cNvGrpSpPr>
            <p:nvPr/>
          </p:nvGrpSpPr>
          <p:grpSpPr>
            <a:xfrm>
              <a:off x="2896569" y="3266102"/>
              <a:ext cx="934416" cy="849156"/>
              <a:chOff x="6557963" y="3495675"/>
              <a:chExt cx="869950" cy="790575"/>
            </a:xfrm>
            <a:solidFill>
              <a:schemeClr val="bg1"/>
            </a:solidFill>
          </p:grpSpPr>
          <p:sp>
            <p:nvSpPr>
              <p:cNvPr id="63" name="Freeform 11"/>
              <p:cNvSpPr>
                <a:spLocks/>
              </p:cNvSpPr>
              <p:nvPr/>
            </p:nvSpPr>
            <p:spPr bwMode="auto">
              <a:xfrm>
                <a:off x="6757988" y="3987800"/>
                <a:ext cx="88900" cy="298450"/>
              </a:xfrm>
              <a:custGeom>
                <a:avLst/>
                <a:gdLst/>
                <a:ahLst/>
                <a:cxnLst>
                  <a:cxn ang="0">
                    <a:pos x="0" y="34"/>
                  </a:cxn>
                  <a:cxn ang="0">
                    <a:pos x="0" y="188"/>
                  </a:cxn>
                  <a:cxn ang="0">
                    <a:pos x="56" y="188"/>
                  </a:cxn>
                  <a:cxn ang="0">
                    <a:pos x="56" y="22"/>
                  </a:cxn>
                  <a:cxn ang="0">
                    <a:pos x="34" y="0"/>
                  </a:cxn>
                  <a:cxn ang="0">
                    <a:pos x="0" y="34"/>
                  </a:cxn>
                </a:cxnLst>
                <a:rect l="0" t="0" r="r" b="b"/>
                <a:pathLst>
                  <a:path w="56" h="188">
                    <a:moveTo>
                      <a:pt x="0" y="34"/>
                    </a:moveTo>
                    <a:lnTo>
                      <a:pt x="0" y="188"/>
                    </a:lnTo>
                    <a:lnTo>
                      <a:pt x="56" y="188"/>
                    </a:lnTo>
                    <a:lnTo>
                      <a:pt x="56" y="22"/>
                    </a:lnTo>
                    <a:lnTo>
                      <a:pt x="34" y="0"/>
                    </a:lnTo>
                    <a:lnTo>
                      <a:pt x="0"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4" name="Freeform 12"/>
              <p:cNvSpPr>
                <a:spLocks/>
              </p:cNvSpPr>
              <p:nvPr/>
            </p:nvSpPr>
            <p:spPr bwMode="auto">
              <a:xfrm>
                <a:off x="6659563" y="4083050"/>
                <a:ext cx="57150" cy="203200"/>
              </a:xfrm>
              <a:custGeom>
                <a:avLst/>
                <a:gdLst/>
                <a:ahLst/>
                <a:cxnLst>
                  <a:cxn ang="0">
                    <a:pos x="0" y="128"/>
                  </a:cxn>
                  <a:cxn ang="0">
                    <a:pos x="36" y="128"/>
                  </a:cxn>
                  <a:cxn ang="0">
                    <a:pos x="36" y="0"/>
                  </a:cxn>
                  <a:cxn ang="0">
                    <a:pos x="0" y="34"/>
                  </a:cxn>
                  <a:cxn ang="0">
                    <a:pos x="0" y="128"/>
                  </a:cxn>
                </a:cxnLst>
                <a:rect l="0" t="0" r="r" b="b"/>
                <a:pathLst>
                  <a:path w="36" h="128">
                    <a:moveTo>
                      <a:pt x="0" y="128"/>
                    </a:moveTo>
                    <a:lnTo>
                      <a:pt x="36" y="128"/>
                    </a:lnTo>
                    <a:lnTo>
                      <a:pt x="36" y="0"/>
                    </a:lnTo>
                    <a:lnTo>
                      <a:pt x="0" y="34"/>
                    </a:lnTo>
                    <a:lnTo>
                      <a:pt x="0" y="1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5" name="Freeform 13"/>
              <p:cNvSpPr>
                <a:spLocks/>
              </p:cNvSpPr>
              <p:nvPr/>
            </p:nvSpPr>
            <p:spPr bwMode="auto">
              <a:xfrm>
                <a:off x="7138988" y="3686175"/>
                <a:ext cx="187325" cy="600075"/>
              </a:xfrm>
              <a:custGeom>
                <a:avLst/>
                <a:gdLst/>
                <a:ahLst/>
                <a:cxnLst>
                  <a:cxn ang="0">
                    <a:pos x="0" y="378"/>
                  </a:cxn>
                  <a:cxn ang="0">
                    <a:pos x="118" y="378"/>
                  </a:cxn>
                  <a:cxn ang="0">
                    <a:pos x="118" y="0"/>
                  </a:cxn>
                  <a:cxn ang="0">
                    <a:pos x="0" y="118"/>
                  </a:cxn>
                  <a:cxn ang="0">
                    <a:pos x="0" y="378"/>
                  </a:cxn>
                </a:cxnLst>
                <a:rect l="0" t="0" r="r" b="b"/>
                <a:pathLst>
                  <a:path w="118" h="378">
                    <a:moveTo>
                      <a:pt x="0" y="378"/>
                    </a:moveTo>
                    <a:lnTo>
                      <a:pt x="118" y="378"/>
                    </a:lnTo>
                    <a:lnTo>
                      <a:pt x="118" y="0"/>
                    </a:lnTo>
                    <a:lnTo>
                      <a:pt x="0" y="118"/>
                    </a:lnTo>
                    <a:lnTo>
                      <a:pt x="0" y="3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6" name="Freeform 14"/>
              <p:cNvSpPr>
                <a:spLocks/>
              </p:cNvSpPr>
              <p:nvPr/>
            </p:nvSpPr>
            <p:spPr bwMode="auto">
              <a:xfrm>
                <a:off x="6986588" y="3924300"/>
                <a:ext cx="111125" cy="361950"/>
              </a:xfrm>
              <a:custGeom>
                <a:avLst/>
                <a:gdLst/>
                <a:ahLst/>
                <a:cxnLst>
                  <a:cxn ang="0">
                    <a:pos x="0" y="64"/>
                  </a:cxn>
                  <a:cxn ang="0">
                    <a:pos x="0" y="228"/>
                  </a:cxn>
                  <a:cxn ang="0">
                    <a:pos x="70" y="228"/>
                  </a:cxn>
                  <a:cxn ang="0">
                    <a:pos x="70" y="0"/>
                  </a:cxn>
                  <a:cxn ang="0">
                    <a:pos x="64" y="0"/>
                  </a:cxn>
                  <a:cxn ang="0">
                    <a:pos x="0" y="64"/>
                  </a:cxn>
                </a:cxnLst>
                <a:rect l="0" t="0" r="r" b="b"/>
                <a:pathLst>
                  <a:path w="70" h="228">
                    <a:moveTo>
                      <a:pt x="0" y="64"/>
                    </a:moveTo>
                    <a:lnTo>
                      <a:pt x="0" y="228"/>
                    </a:lnTo>
                    <a:lnTo>
                      <a:pt x="70" y="228"/>
                    </a:lnTo>
                    <a:lnTo>
                      <a:pt x="70" y="0"/>
                    </a:lnTo>
                    <a:lnTo>
                      <a:pt x="64" y="0"/>
                    </a:lnTo>
                    <a:lnTo>
                      <a:pt x="0"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7" name="Freeform 15"/>
              <p:cNvSpPr>
                <a:spLocks/>
              </p:cNvSpPr>
              <p:nvPr/>
            </p:nvSpPr>
            <p:spPr bwMode="auto">
              <a:xfrm>
                <a:off x="6888163" y="4064000"/>
                <a:ext cx="57150" cy="222250"/>
              </a:xfrm>
              <a:custGeom>
                <a:avLst/>
                <a:gdLst/>
                <a:ahLst/>
                <a:cxnLst>
                  <a:cxn ang="0">
                    <a:pos x="18" y="20"/>
                  </a:cxn>
                  <a:cxn ang="0">
                    <a:pos x="6" y="8"/>
                  </a:cxn>
                  <a:cxn ang="0">
                    <a:pos x="0" y="0"/>
                  </a:cxn>
                  <a:cxn ang="0">
                    <a:pos x="0" y="140"/>
                  </a:cxn>
                  <a:cxn ang="0">
                    <a:pos x="36" y="140"/>
                  </a:cxn>
                  <a:cxn ang="0">
                    <a:pos x="36" y="2"/>
                  </a:cxn>
                  <a:cxn ang="0">
                    <a:pos x="30" y="8"/>
                  </a:cxn>
                  <a:cxn ang="0">
                    <a:pos x="18" y="20"/>
                  </a:cxn>
                </a:cxnLst>
                <a:rect l="0" t="0" r="r" b="b"/>
                <a:pathLst>
                  <a:path w="36" h="140">
                    <a:moveTo>
                      <a:pt x="18" y="20"/>
                    </a:moveTo>
                    <a:lnTo>
                      <a:pt x="6" y="8"/>
                    </a:lnTo>
                    <a:lnTo>
                      <a:pt x="0" y="0"/>
                    </a:lnTo>
                    <a:lnTo>
                      <a:pt x="0" y="140"/>
                    </a:lnTo>
                    <a:lnTo>
                      <a:pt x="36" y="140"/>
                    </a:lnTo>
                    <a:lnTo>
                      <a:pt x="36" y="2"/>
                    </a:lnTo>
                    <a:lnTo>
                      <a:pt x="30" y="8"/>
                    </a:lnTo>
                    <a:lnTo>
                      <a:pt x="18"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68" name="Freeform 16"/>
              <p:cNvSpPr>
                <a:spLocks/>
              </p:cNvSpPr>
              <p:nvPr/>
            </p:nvSpPr>
            <p:spPr bwMode="auto">
              <a:xfrm>
                <a:off x="6557963" y="3495675"/>
                <a:ext cx="869950" cy="654050"/>
              </a:xfrm>
              <a:custGeom>
                <a:avLst/>
                <a:gdLst/>
                <a:ahLst/>
                <a:cxnLst>
                  <a:cxn ang="0">
                    <a:pos x="526" y="20"/>
                  </a:cxn>
                  <a:cxn ang="0">
                    <a:pos x="404" y="0"/>
                  </a:cxn>
                  <a:cxn ang="0">
                    <a:pos x="460" y="56"/>
                  </a:cxn>
                  <a:cxn ang="0">
                    <a:pos x="226" y="290"/>
                  </a:cxn>
                  <a:cxn ang="0">
                    <a:pos x="160" y="224"/>
                  </a:cxn>
                  <a:cxn ang="0">
                    <a:pos x="0" y="382"/>
                  </a:cxn>
                  <a:cxn ang="0">
                    <a:pos x="32" y="412"/>
                  </a:cxn>
                  <a:cxn ang="0">
                    <a:pos x="160" y="286"/>
                  </a:cxn>
                  <a:cxn ang="0">
                    <a:pos x="196" y="322"/>
                  </a:cxn>
                  <a:cxn ang="0">
                    <a:pos x="196" y="322"/>
                  </a:cxn>
                  <a:cxn ang="0">
                    <a:pos x="226" y="352"/>
                  </a:cxn>
                  <a:cxn ang="0">
                    <a:pos x="226" y="352"/>
                  </a:cxn>
                  <a:cxn ang="0">
                    <a:pos x="258" y="322"/>
                  </a:cxn>
                  <a:cxn ang="0">
                    <a:pos x="492" y="88"/>
                  </a:cxn>
                  <a:cxn ang="0">
                    <a:pos x="548" y="144"/>
                  </a:cxn>
                  <a:cxn ang="0">
                    <a:pos x="526" y="20"/>
                  </a:cxn>
                </a:cxnLst>
                <a:rect l="0" t="0" r="r" b="b"/>
                <a:pathLst>
                  <a:path w="548" h="412">
                    <a:moveTo>
                      <a:pt x="526" y="20"/>
                    </a:moveTo>
                    <a:lnTo>
                      <a:pt x="404" y="0"/>
                    </a:lnTo>
                    <a:lnTo>
                      <a:pt x="460" y="56"/>
                    </a:lnTo>
                    <a:lnTo>
                      <a:pt x="226" y="290"/>
                    </a:lnTo>
                    <a:lnTo>
                      <a:pt x="160" y="224"/>
                    </a:lnTo>
                    <a:lnTo>
                      <a:pt x="0" y="382"/>
                    </a:lnTo>
                    <a:lnTo>
                      <a:pt x="32" y="412"/>
                    </a:lnTo>
                    <a:lnTo>
                      <a:pt x="160" y="286"/>
                    </a:lnTo>
                    <a:lnTo>
                      <a:pt x="196" y="322"/>
                    </a:lnTo>
                    <a:lnTo>
                      <a:pt x="196" y="322"/>
                    </a:lnTo>
                    <a:lnTo>
                      <a:pt x="226" y="352"/>
                    </a:lnTo>
                    <a:lnTo>
                      <a:pt x="226" y="352"/>
                    </a:lnTo>
                    <a:lnTo>
                      <a:pt x="258" y="322"/>
                    </a:lnTo>
                    <a:lnTo>
                      <a:pt x="492" y="88"/>
                    </a:lnTo>
                    <a:lnTo>
                      <a:pt x="548" y="144"/>
                    </a:lnTo>
                    <a:lnTo>
                      <a:pt x="526" y="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grpSp>
    </p:spTree>
    <p:extLst>
      <p:ext uri="{BB962C8B-B14F-4D97-AF65-F5344CB8AC3E}">
        <p14:creationId xmlns:p14="http://schemas.microsoft.com/office/powerpoint/2010/main" val="191058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21" y="333484"/>
            <a:ext cx="8985599" cy="365998"/>
          </a:xfrm>
        </p:spPr>
        <p:txBody>
          <a:bodyPr/>
          <a:lstStyle/>
          <a:p>
            <a:r>
              <a:rPr lang="en-US" dirty="0"/>
              <a:t>Global Oncology Monitor: </a:t>
            </a:r>
            <a:r>
              <a:rPr lang="en-US" dirty="0">
                <a:solidFill>
                  <a:srgbClr val="009D9C"/>
                </a:solidFill>
              </a:rPr>
              <a:t>Myriad of Uses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solidFill>
                  <a:srgbClr val="58595B"/>
                </a:solidFill>
              </a:rPr>
              <a:pPr/>
              <a:t>12</a:t>
            </a:fld>
            <a:endParaRPr lang="en-GB">
              <a:solidFill>
                <a:srgbClr val="58595B"/>
              </a:solidFill>
            </a:endParaRPr>
          </a:p>
        </p:txBody>
      </p:sp>
      <p:cxnSp>
        <p:nvCxnSpPr>
          <p:cNvPr id="21" name="Straight Connector 20"/>
          <p:cNvCxnSpPr/>
          <p:nvPr/>
        </p:nvCxnSpPr>
        <p:spPr>
          <a:xfrm>
            <a:off x="3942436" y="2491670"/>
            <a:ext cx="0" cy="886489"/>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22" name="Text Placeholder 12"/>
          <p:cNvSpPr txBox="1">
            <a:spLocks/>
          </p:cNvSpPr>
          <p:nvPr/>
        </p:nvSpPr>
        <p:spPr>
          <a:xfrm>
            <a:off x="4092089" y="2480895"/>
            <a:ext cx="5568095" cy="960263"/>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180000" lvl="1" indent="-180000" defTabSz="622300">
              <a:spcBef>
                <a:spcPct val="0"/>
              </a:spcBef>
              <a:spcAft>
                <a:spcPct val="15000"/>
              </a:spcAft>
              <a:buFontTx/>
              <a:buChar char="••"/>
            </a:pPr>
            <a:r>
              <a:rPr lang="en-US" sz="1600" dirty="0"/>
              <a:t>Monitor impact of new treatment strategies </a:t>
            </a:r>
          </a:p>
          <a:p>
            <a:pPr marL="180000" lvl="1" indent="-180000" defTabSz="622300">
              <a:spcBef>
                <a:spcPct val="0"/>
              </a:spcBef>
              <a:spcAft>
                <a:spcPct val="15000"/>
              </a:spcAft>
              <a:buFontTx/>
              <a:buChar char="••"/>
            </a:pPr>
            <a:r>
              <a:rPr lang="en-US" sz="1600" dirty="0"/>
              <a:t>Assess competitor performance </a:t>
            </a:r>
          </a:p>
          <a:p>
            <a:pPr marL="180000" lvl="1" indent="-180000" defTabSz="622300">
              <a:spcBef>
                <a:spcPct val="0"/>
              </a:spcBef>
              <a:spcAft>
                <a:spcPct val="15000"/>
              </a:spcAft>
              <a:buFontTx/>
              <a:buChar char="••"/>
            </a:pPr>
            <a:r>
              <a:rPr lang="en-US" sz="1600" dirty="0"/>
              <a:t>Understand how these products are used across indications                           (and off-label usage)</a:t>
            </a:r>
          </a:p>
        </p:txBody>
      </p:sp>
      <p:sp>
        <p:nvSpPr>
          <p:cNvPr id="23" name="Rounded Rectangle 22"/>
          <p:cNvSpPr>
            <a:spLocks/>
          </p:cNvSpPr>
          <p:nvPr/>
        </p:nvSpPr>
        <p:spPr>
          <a:xfrm>
            <a:off x="970213" y="2548248"/>
            <a:ext cx="2722316" cy="718740"/>
          </a:xfrm>
          <a:prstGeom prst="roundRect">
            <a:avLst>
              <a:gd name="adj" fmla="val 50000"/>
            </a:avLst>
          </a:prstGeom>
          <a:solidFill>
            <a:schemeClr val="accent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2678426"/>
              <a:satOff val="6005"/>
              <a:lumOff val="-10098"/>
              <a:alphaOff val="0"/>
            </a:schemeClr>
          </a:fillRef>
          <a:effectRef idx="0">
            <a:schemeClr val="accent5">
              <a:hueOff val="2678426"/>
              <a:satOff val="6005"/>
              <a:lumOff val="-10098"/>
              <a:alphaOff val="0"/>
            </a:schemeClr>
          </a:effectRef>
          <a:fontRef idx="minor">
            <a:schemeClr val="lt1"/>
          </a:fontRef>
        </p:style>
        <p:txBody>
          <a:bodyPr spcFirstLastPara="0" vert="horz" wrap="square" lIns="45720" tIns="0" rIns="0" bIns="0" numCol="1" spcCol="1270" anchor="ctr" anchorCtr="0">
            <a:noAutofit/>
          </a:bodyPr>
          <a:lstStyle/>
          <a:p>
            <a:pPr algn="ctr" defTabSz="711200">
              <a:lnSpc>
                <a:spcPct val="90000"/>
              </a:lnSpc>
              <a:spcBef>
                <a:spcPct val="0"/>
              </a:spcBef>
              <a:spcAft>
                <a:spcPct val="35000"/>
              </a:spcAft>
            </a:pPr>
            <a:r>
              <a:rPr lang="en-US" sz="1600" b="1" dirty="0"/>
              <a:t>Track competitor product </a:t>
            </a:r>
            <a:br>
              <a:rPr lang="en-US" sz="1600" b="1" dirty="0"/>
            </a:br>
            <a:r>
              <a:rPr lang="en-US" sz="1600" b="1" dirty="0"/>
              <a:t>use, patient types, etc.</a:t>
            </a:r>
          </a:p>
        </p:txBody>
      </p:sp>
      <p:cxnSp>
        <p:nvCxnSpPr>
          <p:cNvPr id="24" name="Straight Connector 23"/>
          <p:cNvCxnSpPr>
            <a:stCxn id="23" idx="3"/>
          </p:cNvCxnSpPr>
          <p:nvPr/>
        </p:nvCxnSpPr>
        <p:spPr>
          <a:xfrm>
            <a:off x="3692529" y="2907618"/>
            <a:ext cx="236259" cy="1"/>
          </a:xfrm>
          <a:prstGeom prst="line">
            <a:avLst/>
          </a:prstGeom>
          <a:ln w="12700"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942436" y="3494947"/>
            <a:ext cx="0" cy="605455"/>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26" name="Text Placeholder 12"/>
          <p:cNvSpPr txBox="1">
            <a:spLocks/>
          </p:cNvSpPr>
          <p:nvPr/>
        </p:nvSpPr>
        <p:spPr>
          <a:xfrm>
            <a:off x="4092089" y="3711880"/>
            <a:ext cx="5568095" cy="221599"/>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180000" lvl="1" indent="-180000" defTabSz="622300">
              <a:spcBef>
                <a:spcPct val="0"/>
              </a:spcBef>
              <a:spcAft>
                <a:spcPct val="15000"/>
              </a:spcAft>
              <a:buChar char="••"/>
            </a:pPr>
            <a:r>
              <a:rPr lang="en-US" sz="1600" dirty="0"/>
              <a:t>Identify where penetration is lower/higher than expected</a:t>
            </a:r>
          </a:p>
        </p:txBody>
      </p:sp>
      <p:sp>
        <p:nvSpPr>
          <p:cNvPr id="27" name="Rounded Rectangle 26"/>
          <p:cNvSpPr>
            <a:spLocks/>
          </p:cNvSpPr>
          <p:nvPr/>
        </p:nvSpPr>
        <p:spPr>
          <a:xfrm>
            <a:off x="970213" y="3438304"/>
            <a:ext cx="2722316" cy="718740"/>
          </a:xfrm>
          <a:prstGeom prst="roundRect">
            <a:avLst>
              <a:gd name="adj" fmla="val 50000"/>
            </a:avLst>
          </a:prstGeom>
          <a:solidFill>
            <a:schemeClr val="accent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8035277"/>
              <a:satOff val="18016"/>
              <a:lumOff val="-30295"/>
              <a:alphaOff val="0"/>
            </a:schemeClr>
          </a:fillRef>
          <a:effectRef idx="0">
            <a:schemeClr val="accent5">
              <a:hueOff val="8035277"/>
              <a:satOff val="18016"/>
              <a:lumOff val="-30295"/>
              <a:alphaOff val="0"/>
            </a:schemeClr>
          </a:effectRef>
          <a:fontRef idx="minor">
            <a:schemeClr val="lt1"/>
          </a:fontRef>
        </p:style>
        <p:txBody>
          <a:bodyPr spcFirstLastPara="0" vert="horz" wrap="square" lIns="45720" tIns="0" rIns="0" bIns="0" numCol="1" spcCol="1270" anchor="ctr" anchorCtr="0">
            <a:noAutofit/>
          </a:bodyPr>
          <a:lstStyle/>
          <a:p>
            <a:pPr algn="ctr" defTabSz="711200">
              <a:lnSpc>
                <a:spcPct val="90000"/>
              </a:lnSpc>
              <a:spcBef>
                <a:spcPct val="0"/>
              </a:spcBef>
              <a:spcAft>
                <a:spcPct val="35000"/>
              </a:spcAft>
            </a:pPr>
            <a:r>
              <a:rPr lang="en-US" sz="1600" b="1" dirty="0">
                <a:solidFill>
                  <a:schemeClr val="tx2">
                    <a:lumMod val="75000"/>
                  </a:schemeClr>
                </a:solidFill>
              </a:rPr>
              <a:t>Gauge new product </a:t>
            </a:r>
            <a:br>
              <a:rPr lang="en-US" sz="1600" b="1" dirty="0">
                <a:solidFill>
                  <a:schemeClr val="tx2">
                    <a:lumMod val="75000"/>
                  </a:schemeClr>
                </a:solidFill>
              </a:rPr>
            </a:br>
            <a:r>
              <a:rPr lang="en-US" sz="1600" b="1" dirty="0">
                <a:solidFill>
                  <a:schemeClr val="tx2">
                    <a:lumMod val="75000"/>
                  </a:schemeClr>
                </a:solidFill>
              </a:rPr>
              <a:t>uptake / penetration</a:t>
            </a:r>
          </a:p>
        </p:txBody>
      </p:sp>
      <p:cxnSp>
        <p:nvCxnSpPr>
          <p:cNvPr id="28" name="Straight Connector 27"/>
          <p:cNvCxnSpPr>
            <a:stCxn id="27" idx="3"/>
          </p:cNvCxnSpPr>
          <p:nvPr/>
        </p:nvCxnSpPr>
        <p:spPr>
          <a:xfrm>
            <a:off x="3692529" y="3797674"/>
            <a:ext cx="236259" cy="0"/>
          </a:xfrm>
          <a:prstGeom prst="line">
            <a:avLst/>
          </a:prstGeom>
          <a:ln w="12700"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42436" y="4420756"/>
            <a:ext cx="0" cy="586741"/>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30" name="Text Placeholder 12"/>
          <p:cNvSpPr txBox="1">
            <a:spLocks/>
          </p:cNvSpPr>
          <p:nvPr/>
        </p:nvSpPr>
        <p:spPr>
          <a:xfrm>
            <a:off x="4092089" y="4479008"/>
            <a:ext cx="5830066" cy="480131"/>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180000" lvl="1" indent="-180000" defTabSz="622300">
              <a:spcBef>
                <a:spcPct val="0"/>
              </a:spcBef>
              <a:spcAft>
                <a:spcPct val="15000"/>
              </a:spcAft>
              <a:buChar char="••"/>
            </a:pPr>
            <a:r>
              <a:rPr lang="en-US" sz="1600" dirty="0"/>
              <a:t>Market shares</a:t>
            </a:r>
          </a:p>
          <a:p>
            <a:pPr marL="180000" lvl="1" indent="-180000" defTabSz="622300">
              <a:spcBef>
                <a:spcPct val="0"/>
              </a:spcBef>
              <a:spcAft>
                <a:spcPct val="15000"/>
              </a:spcAft>
              <a:buChar char="••"/>
            </a:pPr>
            <a:r>
              <a:rPr lang="en-US" sz="1600" dirty="0"/>
              <a:t>Adoption curves</a:t>
            </a:r>
          </a:p>
        </p:txBody>
      </p:sp>
      <p:sp>
        <p:nvSpPr>
          <p:cNvPr id="31" name="Rounded Rectangle 30"/>
          <p:cNvSpPr>
            <a:spLocks/>
          </p:cNvSpPr>
          <p:nvPr/>
        </p:nvSpPr>
        <p:spPr>
          <a:xfrm>
            <a:off x="970213" y="4355656"/>
            <a:ext cx="2722316" cy="718740"/>
          </a:xfrm>
          <a:prstGeom prst="roundRect">
            <a:avLst>
              <a:gd name="adj" fmla="val 50000"/>
            </a:avLst>
          </a:prstGeom>
          <a:solidFill>
            <a:schemeClr val="accent3"/>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10713702"/>
              <a:satOff val="24021"/>
              <a:lumOff val="-40393"/>
              <a:alphaOff val="0"/>
            </a:schemeClr>
          </a:fillRef>
          <a:effectRef idx="0">
            <a:schemeClr val="accent5">
              <a:hueOff val="10713702"/>
              <a:satOff val="24021"/>
              <a:lumOff val="-40393"/>
              <a:alphaOff val="0"/>
            </a:schemeClr>
          </a:effectRef>
          <a:fontRef idx="minor">
            <a:schemeClr val="lt1"/>
          </a:fontRef>
        </p:style>
        <p:txBody>
          <a:bodyPr spcFirstLastPara="0" vert="horz" wrap="square" lIns="45720" tIns="0" rIns="0" bIns="0" numCol="1" spcCol="1270" anchor="ctr" anchorCtr="0">
            <a:noAutofit/>
          </a:bodyPr>
          <a:lstStyle/>
          <a:p>
            <a:pPr algn="ctr" defTabSz="711200">
              <a:lnSpc>
                <a:spcPct val="90000"/>
              </a:lnSpc>
              <a:spcBef>
                <a:spcPct val="0"/>
              </a:spcBef>
              <a:spcAft>
                <a:spcPct val="35000"/>
              </a:spcAft>
            </a:pPr>
            <a:r>
              <a:rPr lang="en-US" sz="1600" b="1" dirty="0"/>
              <a:t>Provide forecast inputs for potential products</a:t>
            </a:r>
          </a:p>
        </p:txBody>
      </p:sp>
      <p:cxnSp>
        <p:nvCxnSpPr>
          <p:cNvPr id="32" name="Straight Connector 31"/>
          <p:cNvCxnSpPr/>
          <p:nvPr/>
        </p:nvCxnSpPr>
        <p:spPr>
          <a:xfrm>
            <a:off x="3582436" y="4715026"/>
            <a:ext cx="360000" cy="0"/>
          </a:xfrm>
          <a:prstGeom prst="line">
            <a:avLst/>
          </a:prstGeom>
          <a:ln w="12700"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942436" y="5334539"/>
            <a:ext cx="0" cy="62479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34" name="Text Placeholder 12"/>
          <p:cNvSpPr txBox="1">
            <a:spLocks/>
          </p:cNvSpPr>
          <p:nvPr/>
        </p:nvSpPr>
        <p:spPr>
          <a:xfrm>
            <a:off x="4092089" y="5268446"/>
            <a:ext cx="5830066" cy="738664"/>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180000" lvl="1" indent="-180000" defTabSz="622300">
              <a:spcBef>
                <a:spcPct val="0"/>
              </a:spcBef>
              <a:spcAft>
                <a:spcPct val="15000"/>
              </a:spcAft>
              <a:buChar char="••"/>
            </a:pPr>
            <a:r>
              <a:rPr lang="en-US" sz="1600" dirty="0"/>
              <a:t>Calculate the proportion of patients that had a good response</a:t>
            </a:r>
          </a:p>
          <a:p>
            <a:pPr marL="180000" lvl="1" indent="-180000" defTabSz="622300">
              <a:spcBef>
                <a:spcPct val="0"/>
              </a:spcBef>
              <a:spcAft>
                <a:spcPct val="15000"/>
              </a:spcAft>
              <a:buChar char="••"/>
            </a:pPr>
            <a:r>
              <a:rPr lang="en-US" sz="1600" dirty="0"/>
              <a:t>Understand the number of patients who fail treatment </a:t>
            </a:r>
          </a:p>
          <a:p>
            <a:pPr marL="180000" lvl="1" indent="-180000" defTabSz="622300">
              <a:spcBef>
                <a:spcPct val="0"/>
              </a:spcBef>
              <a:spcAft>
                <a:spcPct val="15000"/>
              </a:spcAft>
              <a:buChar char="••"/>
            </a:pPr>
            <a:r>
              <a:rPr lang="en-US" sz="1600" dirty="0"/>
              <a:t>Understand the number of patients who stop treatment due to SEs</a:t>
            </a:r>
          </a:p>
        </p:txBody>
      </p:sp>
      <p:sp>
        <p:nvSpPr>
          <p:cNvPr id="35" name="Rounded Rectangle 34"/>
          <p:cNvSpPr>
            <a:spLocks/>
          </p:cNvSpPr>
          <p:nvPr/>
        </p:nvSpPr>
        <p:spPr>
          <a:xfrm>
            <a:off x="970213" y="5260270"/>
            <a:ext cx="2722316" cy="718740"/>
          </a:xfrm>
          <a:prstGeom prst="roundRect">
            <a:avLst>
              <a:gd name="adj" fmla="val 50000"/>
            </a:avLst>
          </a:prstGeom>
          <a:solidFill>
            <a:schemeClr val="accent4"/>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10713702"/>
              <a:satOff val="24021"/>
              <a:lumOff val="-40393"/>
              <a:alphaOff val="0"/>
            </a:schemeClr>
          </a:fillRef>
          <a:effectRef idx="0">
            <a:schemeClr val="accent5">
              <a:hueOff val="10713702"/>
              <a:satOff val="24021"/>
              <a:lumOff val="-40393"/>
              <a:alphaOff val="0"/>
            </a:schemeClr>
          </a:effectRef>
          <a:fontRef idx="minor">
            <a:schemeClr val="lt1"/>
          </a:fontRef>
        </p:style>
        <p:txBody>
          <a:bodyPr spcFirstLastPara="0" vert="horz" wrap="square" lIns="45720" tIns="0" rIns="0" bIns="0" numCol="1" spcCol="1270" anchor="ctr" anchorCtr="0">
            <a:noAutofit/>
          </a:bodyPr>
          <a:lstStyle/>
          <a:p>
            <a:pPr algn="ctr" defTabSz="711200">
              <a:lnSpc>
                <a:spcPct val="90000"/>
              </a:lnSpc>
              <a:spcBef>
                <a:spcPct val="0"/>
              </a:spcBef>
              <a:spcAft>
                <a:spcPct val="35000"/>
              </a:spcAft>
            </a:pPr>
            <a:r>
              <a:rPr lang="en-US" sz="1600" b="1" dirty="0">
                <a:solidFill>
                  <a:schemeClr val="tx2">
                    <a:lumMod val="75000"/>
                  </a:schemeClr>
                </a:solidFill>
              </a:rPr>
              <a:t>Assess treatment outcomes </a:t>
            </a:r>
            <a:br>
              <a:rPr lang="en-US" sz="1600" b="1" dirty="0">
                <a:solidFill>
                  <a:schemeClr val="tx2">
                    <a:lumMod val="75000"/>
                  </a:schemeClr>
                </a:solidFill>
              </a:rPr>
            </a:br>
            <a:r>
              <a:rPr lang="en-US" sz="1600" b="1" dirty="0">
                <a:solidFill>
                  <a:schemeClr val="tx2">
                    <a:lumMod val="75000"/>
                  </a:schemeClr>
                </a:solidFill>
              </a:rPr>
              <a:t>by regimen</a:t>
            </a:r>
          </a:p>
        </p:txBody>
      </p:sp>
      <p:cxnSp>
        <p:nvCxnSpPr>
          <p:cNvPr id="36" name="Straight Connector 35"/>
          <p:cNvCxnSpPr/>
          <p:nvPr/>
        </p:nvCxnSpPr>
        <p:spPr>
          <a:xfrm>
            <a:off x="3582436" y="5619640"/>
            <a:ext cx="360000" cy="0"/>
          </a:xfrm>
          <a:prstGeom prst="line">
            <a:avLst/>
          </a:prstGeom>
          <a:ln w="12700" cap="rnd">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42436" y="1684562"/>
            <a:ext cx="0" cy="6660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a:spLocks/>
          </p:cNvSpPr>
          <p:nvPr/>
        </p:nvSpPr>
        <p:spPr>
          <a:xfrm>
            <a:off x="970213" y="1658793"/>
            <a:ext cx="2722316" cy="718740"/>
          </a:xfrm>
          <a:prstGeom prst="roundRect">
            <a:avLst>
              <a:gd name="adj" fmla="val 50000"/>
            </a:avLst>
          </a:prstGeom>
          <a:solidFill>
            <a:schemeClr val="tx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r>
              <a:rPr lang="en-US" sz="1600" b="1" dirty="0"/>
              <a:t>Understand market size and competitive structure</a:t>
            </a:r>
            <a:endParaRPr lang="en-US" sz="1600" dirty="0"/>
          </a:p>
        </p:txBody>
      </p:sp>
      <p:cxnSp>
        <p:nvCxnSpPr>
          <p:cNvPr id="39" name="Straight Connector 38"/>
          <p:cNvCxnSpPr>
            <a:stCxn id="38" idx="3"/>
          </p:cNvCxnSpPr>
          <p:nvPr/>
        </p:nvCxnSpPr>
        <p:spPr>
          <a:xfrm>
            <a:off x="3692529" y="2018163"/>
            <a:ext cx="236259" cy="0"/>
          </a:xfrm>
          <a:prstGeom prst="line">
            <a:avLst/>
          </a:prstGeom>
          <a:ln w="12700"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0" name="Text Placeholder 12"/>
          <p:cNvSpPr txBox="1">
            <a:spLocks/>
          </p:cNvSpPr>
          <p:nvPr/>
        </p:nvSpPr>
        <p:spPr>
          <a:xfrm>
            <a:off x="4092088" y="1792593"/>
            <a:ext cx="5830067" cy="480131"/>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180000" lvl="1" indent="-180000" defTabSz="622300">
              <a:spcBef>
                <a:spcPct val="0"/>
              </a:spcBef>
              <a:spcAft>
                <a:spcPct val="15000"/>
              </a:spcAft>
              <a:buChar char="••"/>
            </a:pPr>
            <a:r>
              <a:rPr lang="en-US" sz="1600" dirty="0"/>
              <a:t>Validate knowledge of current treatment practices in disease area</a:t>
            </a:r>
          </a:p>
          <a:p>
            <a:pPr marL="180000" lvl="1" indent="-180000" defTabSz="622300">
              <a:spcBef>
                <a:spcPct val="0"/>
              </a:spcBef>
              <a:spcAft>
                <a:spcPct val="15000"/>
              </a:spcAft>
              <a:buChar char="••"/>
            </a:pPr>
            <a:r>
              <a:rPr lang="en-US" sz="1600" dirty="0"/>
              <a:t>Quantify the size of the prescribing opportunity</a:t>
            </a:r>
          </a:p>
        </p:txBody>
      </p:sp>
    </p:spTree>
    <p:extLst>
      <p:ext uri="{BB962C8B-B14F-4D97-AF65-F5344CB8AC3E}">
        <p14:creationId xmlns:p14="http://schemas.microsoft.com/office/powerpoint/2010/main" val="158026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028" y="2759630"/>
            <a:ext cx="5325088" cy="1034129"/>
          </a:xfrm>
        </p:spPr>
        <p:txBody>
          <a:bodyPr/>
          <a:lstStyle/>
          <a:p>
            <a:r>
              <a:rPr lang="en-GB" dirty="0" smtClean="0"/>
              <a:t>Global Oncology Monitor</a:t>
            </a:r>
            <a:br>
              <a:rPr lang="en-GB" dirty="0" smtClean="0"/>
            </a:br>
            <a:r>
              <a:rPr lang="en-US" i="1" dirty="0"/>
              <a:t>How </a:t>
            </a:r>
            <a:r>
              <a:rPr lang="en-US" i="1" dirty="0" smtClean="0"/>
              <a:t>Representative are the Panels?</a:t>
            </a:r>
            <a:endParaRPr lang="en-US" i="1" dirty="0"/>
          </a:p>
        </p:txBody>
      </p:sp>
      <p:sp>
        <p:nvSpPr>
          <p:cNvPr id="3" name="Slide Number Placeholder 2"/>
          <p:cNvSpPr>
            <a:spLocks noGrp="1"/>
          </p:cNvSpPr>
          <p:nvPr>
            <p:ph type="sldNum" sz="quarter" idx="10"/>
          </p:nvPr>
        </p:nvSpPr>
        <p:spPr/>
        <p:txBody>
          <a:bodyPr/>
          <a:lstStyle/>
          <a:p>
            <a:fld id="{D34AE20F-330F-454C-9011-43B717E650F2}" type="slidenum">
              <a:rPr lang="en-GB" smtClean="0"/>
              <a:pPr/>
              <a:t>13</a:t>
            </a:fld>
            <a:endParaRPr lang="en-GB"/>
          </a:p>
        </p:txBody>
      </p:sp>
      <p:grpSp>
        <p:nvGrpSpPr>
          <p:cNvPr id="7" name="Group 6"/>
          <p:cNvGrpSpPr>
            <a:grpSpLocks noChangeAspect="1"/>
          </p:cNvGrpSpPr>
          <p:nvPr/>
        </p:nvGrpSpPr>
        <p:grpSpPr>
          <a:xfrm>
            <a:off x="6923875" y="3012661"/>
            <a:ext cx="1801745" cy="1698675"/>
            <a:chOff x="4965701" y="1852614"/>
            <a:chExt cx="606425" cy="608013"/>
          </a:xfrm>
          <a:solidFill>
            <a:schemeClr val="accent4"/>
          </a:solidFill>
        </p:grpSpPr>
        <p:sp>
          <p:nvSpPr>
            <p:cNvPr id="8" name="Freeform 56"/>
            <p:cNvSpPr>
              <a:spLocks noEditPoints="1"/>
            </p:cNvSpPr>
            <p:nvPr/>
          </p:nvSpPr>
          <p:spPr bwMode="auto">
            <a:xfrm>
              <a:off x="4965701" y="1852614"/>
              <a:ext cx="606425" cy="608013"/>
            </a:xfrm>
            <a:custGeom>
              <a:avLst/>
              <a:gdLst/>
              <a:ahLst/>
              <a:cxnLst>
                <a:cxn ang="0">
                  <a:pos x="423" y="454"/>
                </a:cxn>
                <a:cxn ang="0">
                  <a:pos x="30" y="454"/>
                </a:cxn>
                <a:cxn ang="0">
                  <a:pos x="0" y="424"/>
                </a:cxn>
                <a:cxn ang="0">
                  <a:pos x="0" y="30"/>
                </a:cxn>
                <a:cxn ang="0">
                  <a:pos x="30" y="0"/>
                </a:cxn>
                <a:cxn ang="0">
                  <a:pos x="423" y="0"/>
                </a:cxn>
                <a:cxn ang="0">
                  <a:pos x="453" y="30"/>
                </a:cxn>
                <a:cxn ang="0">
                  <a:pos x="453" y="424"/>
                </a:cxn>
                <a:cxn ang="0">
                  <a:pos x="423" y="454"/>
                </a:cxn>
                <a:cxn ang="0">
                  <a:pos x="30" y="18"/>
                </a:cxn>
                <a:cxn ang="0">
                  <a:pos x="18" y="30"/>
                </a:cxn>
                <a:cxn ang="0">
                  <a:pos x="18" y="424"/>
                </a:cxn>
                <a:cxn ang="0">
                  <a:pos x="30" y="435"/>
                </a:cxn>
                <a:cxn ang="0">
                  <a:pos x="423" y="435"/>
                </a:cxn>
                <a:cxn ang="0">
                  <a:pos x="435" y="424"/>
                </a:cxn>
                <a:cxn ang="0">
                  <a:pos x="435" y="30"/>
                </a:cxn>
                <a:cxn ang="0">
                  <a:pos x="423" y="18"/>
                </a:cxn>
                <a:cxn ang="0">
                  <a:pos x="30" y="18"/>
                </a:cxn>
              </a:cxnLst>
              <a:rect l="0" t="0" r="r" b="b"/>
              <a:pathLst>
                <a:path w="453" h="454">
                  <a:moveTo>
                    <a:pt x="423" y="454"/>
                  </a:moveTo>
                  <a:cubicBezTo>
                    <a:pt x="30" y="454"/>
                    <a:pt x="30" y="454"/>
                    <a:pt x="30" y="454"/>
                  </a:cubicBezTo>
                  <a:cubicBezTo>
                    <a:pt x="13" y="454"/>
                    <a:pt x="0" y="440"/>
                    <a:pt x="0" y="424"/>
                  </a:cubicBezTo>
                  <a:cubicBezTo>
                    <a:pt x="0" y="30"/>
                    <a:pt x="0" y="30"/>
                    <a:pt x="0" y="30"/>
                  </a:cubicBezTo>
                  <a:cubicBezTo>
                    <a:pt x="0" y="13"/>
                    <a:pt x="13" y="0"/>
                    <a:pt x="30" y="0"/>
                  </a:cubicBezTo>
                  <a:cubicBezTo>
                    <a:pt x="423" y="0"/>
                    <a:pt x="423" y="0"/>
                    <a:pt x="423" y="0"/>
                  </a:cubicBezTo>
                  <a:cubicBezTo>
                    <a:pt x="440" y="0"/>
                    <a:pt x="453" y="13"/>
                    <a:pt x="453" y="30"/>
                  </a:cubicBezTo>
                  <a:cubicBezTo>
                    <a:pt x="453" y="424"/>
                    <a:pt x="453" y="424"/>
                    <a:pt x="453" y="424"/>
                  </a:cubicBezTo>
                  <a:cubicBezTo>
                    <a:pt x="453" y="440"/>
                    <a:pt x="440" y="454"/>
                    <a:pt x="423" y="454"/>
                  </a:cubicBezTo>
                  <a:close/>
                  <a:moveTo>
                    <a:pt x="30" y="18"/>
                  </a:moveTo>
                  <a:cubicBezTo>
                    <a:pt x="23" y="18"/>
                    <a:pt x="18" y="23"/>
                    <a:pt x="18" y="30"/>
                  </a:cubicBezTo>
                  <a:cubicBezTo>
                    <a:pt x="18" y="424"/>
                    <a:pt x="18" y="424"/>
                    <a:pt x="18" y="424"/>
                  </a:cubicBezTo>
                  <a:cubicBezTo>
                    <a:pt x="18" y="430"/>
                    <a:pt x="23" y="435"/>
                    <a:pt x="30" y="435"/>
                  </a:cubicBezTo>
                  <a:cubicBezTo>
                    <a:pt x="423" y="435"/>
                    <a:pt x="423" y="435"/>
                    <a:pt x="423" y="435"/>
                  </a:cubicBezTo>
                  <a:cubicBezTo>
                    <a:pt x="430" y="435"/>
                    <a:pt x="435" y="430"/>
                    <a:pt x="435" y="424"/>
                  </a:cubicBezTo>
                  <a:cubicBezTo>
                    <a:pt x="435" y="30"/>
                    <a:pt x="435" y="30"/>
                    <a:pt x="435" y="30"/>
                  </a:cubicBezTo>
                  <a:cubicBezTo>
                    <a:pt x="435" y="23"/>
                    <a:pt x="430" y="18"/>
                    <a:pt x="423" y="18"/>
                  </a:cubicBezTo>
                  <a:cubicBezTo>
                    <a:pt x="30" y="18"/>
                    <a:pt x="30" y="18"/>
                    <a:pt x="30" y="1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96"/>
            <p:cNvSpPr>
              <a:spLocks/>
            </p:cNvSpPr>
            <p:nvPr/>
          </p:nvSpPr>
          <p:spPr bwMode="auto">
            <a:xfrm>
              <a:off x="5129213" y="2005014"/>
              <a:ext cx="136525" cy="74613"/>
            </a:xfrm>
            <a:custGeom>
              <a:avLst/>
              <a:gdLst/>
              <a:ahLst/>
              <a:cxnLst>
                <a:cxn ang="0">
                  <a:pos x="68" y="0"/>
                </a:cxn>
                <a:cxn ang="0">
                  <a:pos x="31" y="0"/>
                </a:cxn>
                <a:cxn ang="0">
                  <a:pos x="29" y="0"/>
                </a:cxn>
                <a:cxn ang="0">
                  <a:pos x="22" y="2"/>
                </a:cxn>
                <a:cxn ang="0">
                  <a:pos x="6" y="22"/>
                </a:cxn>
                <a:cxn ang="0">
                  <a:pos x="0" y="56"/>
                </a:cxn>
                <a:cxn ang="0">
                  <a:pos x="16" y="56"/>
                </a:cxn>
                <a:cxn ang="0">
                  <a:pos x="23" y="25"/>
                </a:cxn>
                <a:cxn ang="0">
                  <a:pos x="23" y="56"/>
                </a:cxn>
                <a:cxn ang="0">
                  <a:pos x="79" y="56"/>
                </a:cxn>
                <a:cxn ang="0">
                  <a:pos x="79" y="25"/>
                </a:cxn>
                <a:cxn ang="0">
                  <a:pos x="81" y="30"/>
                </a:cxn>
                <a:cxn ang="0">
                  <a:pos x="86" y="56"/>
                </a:cxn>
                <a:cxn ang="0">
                  <a:pos x="102" y="56"/>
                </a:cxn>
                <a:cxn ang="0">
                  <a:pos x="91" y="13"/>
                </a:cxn>
                <a:cxn ang="0">
                  <a:pos x="80" y="2"/>
                </a:cxn>
                <a:cxn ang="0">
                  <a:pos x="76" y="1"/>
                </a:cxn>
              </a:cxnLst>
              <a:rect l="0" t="0" r="r" b="b"/>
              <a:pathLst>
                <a:path w="102" h="56">
                  <a:moveTo>
                    <a:pt x="68" y="0"/>
                  </a:moveTo>
                  <a:cubicBezTo>
                    <a:pt x="31" y="0"/>
                    <a:pt x="31" y="0"/>
                    <a:pt x="31" y="0"/>
                  </a:cubicBezTo>
                  <a:cubicBezTo>
                    <a:pt x="30" y="0"/>
                    <a:pt x="29" y="0"/>
                    <a:pt x="29" y="0"/>
                  </a:cubicBezTo>
                  <a:cubicBezTo>
                    <a:pt x="27" y="1"/>
                    <a:pt x="25" y="1"/>
                    <a:pt x="22" y="2"/>
                  </a:cubicBezTo>
                  <a:cubicBezTo>
                    <a:pt x="17" y="5"/>
                    <a:pt x="11" y="11"/>
                    <a:pt x="6" y="22"/>
                  </a:cubicBezTo>
                  <a:cubicBezTo>
                    <a:pt x="3" y="30"/>
                    <a:pt x="1" y="41"/>
                    <a:pt x="0" y="56"/>
                  </a:cubicBezTo>
                  <a:cubicBezTo>
                    <a:pt x="16" y="56"/>
                    <a:pt x="16" y="56"/>
                    <a:pt x="16" y="56"/>
                  </a:cubicBezTo>
                  <a:cubicBezTo>
                    <a:pt x="17" y="41"/>
                    <a:pt x="20" y="31"/>
                    <a:pt x="23" y="25"/>
                  </a:cubicBezTo>
                  <a:cubicBezTo>
                    <a:pt x="23" y="56"/>
                    <a:pt x="23" y="56"/>
                    <a:pt x="23" y="56"/>
                  </a:cubicBezTo>
                  <a:cubicBezTo>
                    <a:pt x="79" y="56"/>
                    <a:pt x="79" y="56"/>
                    <a:pt x="79" y="56"/>
                  </a:cubicBezTo>
                  <a:cubicBezTo>
                    <a:pt x="79" y="25"/>
                    <a:pt x="79" y="25"/>
                    <a:pt x="79" y="25"/>
                  </a:cubicBezTo>
                  <a:cubicBezTo>
                    <a:pt x="80" y="26"/>
                    <a:pt x="80" y="28"/>
                    <a:pt x="81" y="30"/>
                  </a:cubicBezTo>
                  <a:cubicBezTo>
                    <a:pt x="83" y="35"/>
                    <a:pt x="85" y="44"/>
                    <a:pt x="86" y="56"/>
                  </a:cubicBezTo>
                  <a:cubicBezTo>
                    <a:pt x="102" y="56"/>
                    <a:pt x="102" y="56"/>
                    <a:pt x="102" y="56"/>
                  </a:cubicBezTo>
                  <a:cubicBezTo>
                    <a:pt x="101" y="34"/>
                    <a:pt x="97" y="21"/>
                    <a:pt x="91" y="13"/>
                  </a:cubicBezTo>
                  <a:cubicBezTo>
                    <a:pt x="88" y="8"/>
                    <a:pt x="84" y="4"/>
                    <a:pt x="80" y="2"/>
                  </a:cubicBezTo>
                  <a:cubicBezTo>
                    <a:pt x="79" y="2"/>
                    <a:pt x="77" y="1"/>
                    <a:pt x="76" y="1"/>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7"/>
            <p:cNvSpPr>
              <a:spLocks/>
            </p:cNvSpPr>
            <p:nvPr/>
          </p:nvSpPr>
          <p:spPr bwMode="auto">
            <a:xfrm>
              <a:off x="5164138" y="1930401"/>
              <a:ext cx="68263" cy="68263"/>
            </a:xfrm>
            <a:custGeom>
              <a:avLst/>
              <a:gdLst/>
              <a:ahLst/>
              <a:cxnLst>
                <a:cxn ang="0">
                  <a:pos x="21" y="48"/>
                </a:cxn>
                <a:cxn ang="0">
                  <a:pos x="49" y="31"/>
                </a:cxn>
                <a:cxn ang="0">
                  <a:pos x="31" y="3"/>
                </a:cxn>
                <a:cxn ang="0">
                  <a:pos x="3" y="20"/>
                </a:cxn>
                <a:cxn ang="0">
                  <a:pos x="21" y="48"/>
                </a:cxn>
              </a:cxnLst>
              <a:rect l="0" t="0" r="r" b="b"/>
              <a:pathLst>
                <a:path w="52" h="51">
                  <a:moveTo>
                    <a:pt x="21" y="48"/>
                  </a:moveTo>
                  <a:cubicBezTo>
                    <a:pt x="33" y="51"/>
                    <a:pt x="46" y="44"/>
                    <a:pt x="49" y="31"/>
                  </a:cubicBezTo>
                  <a:cubicBezTo>
                    <a:pt x="52" y="19"/>
                    <a:pt x="44" y="6"/>
                    <a:pt x="31" y="3"/>
                  </a:cubicBezTo>
                  <a:cubicBezTo>
                    <a:pt x="19" y="0"/>
                    <a:pt x="6" y="8"/>
                    <a:pt x="3" y="20"/>
                  </a:cubicBezTo>
                  <a:cubicBezTo>
                    <a:pt x="0" y="33"/>
                    <a:pt x="8" y="46"/>
                    <a:pt x="21" y="4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98"/>
            <p:cNvSpPr>
              <a:spLocks/>
            </p:cNvSpPr>
            <p:nvPr/>
          </p:nvSpPr>
          <p:spPr bwMode="auto">
            <a:xfrm>
              <a:off x="5265738" y="2005014"/>
              <a:ext cx="138113" cy="74613"/>
            </a:xfrm>
            <a:custGeom>
              <a:avLst/>
              <a:gdLst/>
              <a:ahLst/>
              <a:cxnLst>
                <a:cxn ang="0">
                  <a:pos x="69" y="0"/>
                </a:cxn>
                <a:cxn ang="0">
                  <a:pos x="31" y="0"/>
                </a:cxn>
                <a:cxn ang="0">
                  <a:pos x="29" y="0"/>
                </a:cxn>
                <a:cxn ang="0">
                  <a:pos x="23" y="2"/>
                </a:cxn>
                <a:cxn ang="0">
                  <a:pos x="7" y="22"/>
                </a:cxn>
                <a:cxn ang="0">
                  <a:pos x="0" y="56"/>
                </a:cxn>
                <a:cxn ang="0">
                  <a:pos x="17" y="56"/>
                </a:cxn>
                <a:cxn ang="0">
                  <a:pos x="23" y="25"/>
                </a:cxn>
                <a:cxn ang="0">
                  <a:pos x="23" y="56"/>
                </a:cxn>
                <a:cxn ang="0">
                  <a:pos x="79" y="56"/>
                </a:cxn>
                <a:cxn ang="0">
                  <a:pos x="79" y="25"/>
                </a:cxn>
                <a:cxn ang="0">
                  <a:pos x="81" y="30"/>
                </a:cxn>
                <a:cxn ang="0">
                  <a:pos x="86" y="56"/>
                </a:cxn>
                <a:cxn ang="0">
                  <a:pos x="103" y="56"/>
                </a:cxn>
                <a:cxn ang="0">
                  <a:pos x="91" y="13"/>
                </a:cxn>
                <a:cxn ang="0">
                  <a:pos x="80" y="2"/>
                </a:cxn>
                <a:cxn ang="0">
                  <a:pos x="76" y="1"/>
                </a:cxn>
              </a:cxnLst>
              <a:rect l="0" t="0" r="r" b="b"/>
              <a:pathLst>
                <a:path w="103" h="56">
                  <a:moveTo>
                    <a:pt x="69" y="0"/>
                  </a:moveTo>
                  <a:cubicBezTo>
                    <a:pt x="31" y="0"/>
                    <a:pt x="31" y="0"/>
                    <a:pt x="31" y="0"/>
                  </a:cubicBezTo>
                  <a:cubicBezTo>
                    <a:pt x="31" y="0"/>
                    <a:pt x="30" y="0"/>
                    <a:pt x="29" y="0"/>
                  </a:cubicBezTo>
                  <a:cubicBezTo>
                    <a:pt x="27" y="1"/>
                    <a:pt x="25" y="1"/>
                    <a:pt x="23" y="2"/>
                  </a:cubicBezTo>
                  <a:cubicBezTo>
                    <a:pt x="17" y="5"/>
                    <a:pt x="11" y="11"/>
                    <a:pt x="7" y="22"/>
                  </a:cubicBezTo>
                  <a:cubicBezTo>
                    <a:pt x="4" y="30"/>
                    <a:pt x="1" y="41"/>
                    <a:pt x="0" y="56"/>
                  </a:cubicBezTo>
                  <a:cubicBezTo>
                    <a:pt x="17" y="56"/>
                    <a:pt x="17" y="56"/>
                    <a:pt x="17" y="56"/>
                  </a:cubicBezTo>
                  <a:cubicBezTo>
                    <a:pt x="18" y="41"/>
                    <a:pt x="21" y="31"/>
                    <a:pt x="23" y="25"/>
                  </a:cubicBezTo>
                  <a:cubicBezTo>
                    <a:pt x="23" y="56"/>
                    <a:pt x="23" y="56"/>
                    <a:pt x="23" y="56"/>
                  </a:cubicBezTo>
                  <a:cubicBezTo>
                    <a:pt x="79" y="56"/>
                    <a:pt x="79" y="56"/>
                    <a:pt x="79" y="56"/>
                  </a:cubicBezTo>
                  <a:cubicBezTo>
                    <a:pt x="79" y="25"/>
                    <a:pt x="79" y="25"/>
                    <a:pt x="79" y="25"/>
                  </a:cubicBezTo>
                  <a:cubicBezTo>
                    <a:pt x="80" y="26"/>
                    <a:pt x="81" y="28"/>
                    <a:pt x="81" y="30"/>
                  </a:cubicBezTo>
                  <a:cubicBezTo>
                    <a:pt x="83" y="35"/>
                    <a:pt x="85" y="44"/>
                    <a:pt x="86" y="56"/>
                  </a:cubicBezTo>
                  <a:cubicBezTo>
                    <a:pt x="103" y="56"/>
                    <a:pt x="103" y="56"/>
                    <a:pt x="103" y="56"/>
                  </a:cubicBezTo>
                  <a:cubicBezTo>
                    <a:pt x="101" y="34"/>
                    <a:pt x="97" y="21"/>
                    <a:pt x="91" y="13"/>
                  </a:cubicBezTo>
                  <a:cubicBezTo>
                    <a:pt x="88" y="8"/>
                    <a:pt x="84" y="4"/>
                    <a:pt x="80" y="2"/>
                  </a:cubicBezTo>
                  <a:cubicBezTo>
                    <a:pt x="79" y="2"/>
                    <a:pt x="78" y="1"/>
                    <a:pt x="7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99"/>
            <p:cNvSpPr>
              <a:spLocks/>
            </p:cNvSpPr>
            <p:nvPr/>
          </p:nvSpPr>
          <p:spPr bwMode="auto">
            <a:xfrm>
              <a:off x="5300663" y="1930401"/>
              <a:ext cx="68263" cy="68263"/>
            </a:xfrm>
            <a:custGeom>
              <a:avLst/>
              <a:gdLst/>
              <a:ahLst/>
              <a:cxnLst>
                <a:cxn ang="0">
                  <a:pos x="20" y="48"/>
                </a:cxn>
                <a:cxn ang="0">
                  <a:pos x="48" y="31"/>
                </a:cxn>
                <a:cxn ang="0">
                  <a:pos x="31" y="3"/>
                </a:cxn>
                <a:cxn ang="0">
                  <a:pos x="3" y="20"/>
                </a:cxn>
                <a:cxn ang="0">
                  <a:pos x="20" y="48"/>
                </a:cxn>
              </a:cxnLst>
              <a:rect l="0" t="0" r="r" b="b"/>
              <a:pathLst>
                <a:path w="51" h="51">
                  <a:moveTo>
                    <a:pt x="20" y="48"/>
                  </a:moveTo>
                  <a:cubicBezTo>
                    <a:pt x="33" y="51"/>
                    <a:pt x="45" y="44"/>
                    <a:pt x="48" y="31"/>
                  </a:cubicBezTo>
                  <a:cubicBezTo>
                    <a:pt x="51" y="19"/>
                    <a:pt x="43" y="6"/>
                    <a:pt x="31" y="3"/>
                  </a:cubicBezTo>
                  <a:cubicBezTo>
                    <a:pt x="18" y="0"/>
                    <a:pt x="6" y="8"/>
                    <a:pt x="3" y="20"/>
                  </a:cubicBezTo>
                  <a:cubicBezTo>
                    <a:pt x="0" y="33"/>
                    <a:pt x="8" y="46"/>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00"/>
            <p:cNvSpPr>
              <a:spLocks/>
            </p:cNvSpPr>
            <p:nvPr/>
          </p:nvSpPr>
          <p:spPr bwMode="auto">
            <a:xfrm>
              <a:off x="5060951" y="2166939"/>
              <a:ext cx="138113" cy="76200"/>
            </a:xfrm>
            <a:custGeom>
              <a:avLst/>
              <a:gdLst/>
              <a:ahLst/>
              <a:cxnLst>
                <a:cxn ang="0">
                  <a:pos x="69" y="0"/>
                </a:cxn>
                <a:cxn ang="0">
                  <a:pos x="31" y="0"/>
                </a:cxn>
                <a:cxn ang="0">
                  <a:pos x="29" y="1"/>
                </a:cxn>
                <a:cxn ang="0">
                  <a:pos x="23" y="3"/>
                </a:cxn>
                <a:cxn ang="0">
                  <a:pos x="7" y="22"/>
                </a:cxn>
                <a:cxn ang="0">
                  <a:pos x="0" y="57"/>
                </a:cxn>
                <a:cxn ang="0">
                  <a:pos x="17" y="57"/>
                </a:cxn>
                <a:cxn ang="0">
                  <a:pos x="23" y="25"/>
                </a:cxn>
                <a:cxn ang="0">
                  <a:pos x="23" y="57"/>
                </a:cxn>
                <a:cxn ang="0">
                  <a:pos x="79" y="57"/>
                </a:cxn>
                <a:cxn ang="0">
                  <a:pos x="79" y="25"/>
                </a:cxn>
                <a:cxn ang="0">
                  <a:pos x="81" y="30"/>
                </a:cxn>
                <a:cxn ang="0">
                  <a:pos x="86" y="57"/>
                </a:cxn>
                <a:cxn ang="0">
                  <a:pos x="103" y="57"/>
                </a:cxn>
                <a:cxn ang="0">
                  <a:pos x="91" y="13"/>
                </a:cxn>
                <a:cxn ang="0">
                  <a:pos x="80" y="3"/>
                </a:cxn>
                <a:cxn ang="0">
                  <a:pos x="76" y="1"/>
                </a:cxn>
              </a:cxnLst>
              <a:rect l="0" t="0" r="r" b="b"/>
              <a:pathLst>
                <a:path w="103" h="57">
                  <a:moveTo>
                    <a:pt x="69" y="0"/>
                  </a:moveTo>
                  <a:cubicBezTo>
                    <a:pt x="31" y="0"/>
                    <a:pt x="31" y="0"/>
                    <a:pt x="31" y="0"/>
                  </a:cubicBezTo>
                  <a:cubicBezTo>
                    <a:pt x="31" y="0"/>
                    <a:pt x="30" y="0"/>
                    <a:pt x="29" y="1"/>
                  </a:cubicBezTo>
                  <a:cubicBezTo>
                    <a:pt x="27" y="1"/>
                    <a:pt x="25" y="1"/>
                    <a:pt x="23" y="3"/>
                  </a:cubicBezTo>
                  <a:cubicBezTo>
                    <a:pt x="17" y="5"/>
                    <a:pt x="11" y="11"/>
                    <a:pt x="7" y="22"/>
                  </a:cubicBezTo>
                  <a:cubicBezTo>
                    <a:pt x="4" y="30"/>
                    <a:pt x="1" y="41"/>
                    <a:pt x="0" y="57"/>
                  </a:cubicBezTo>
                  <a:cubicBezTo>
                    <a:pt x="17" y="57"/>
                    <a:pt x="17" y="57"/>
                    <a:pt x="17" y="57"/>
                  </a:cubicBezTo>
                  <a:cubicBezTo>
                    <a:pt x="18" y="41"/>
                    <a:pt x="21" y="31"/>
                    <a:pt x="23" y="25"/>
                  </a:cubicBezTo>
                  <a:cubicBezTo>
                    <a:pt x="23" y="57"/>
                    <a:pt x="23" y="57"/>
                    <a:pt x="23" y="57"/>
                  </a:cubicBezTo>
                  <a:cubicBezTo>
                    <a:pt x="79" y="57"/>
                    <a:pt x="79" y="57"/>
                    <a:pt x="79" y="57"/>
                  </a:cubicBezTo>
                  <a:cubicBezTo>
                    <a:pt x="79" y="25"/>
                    <a:pt x="79" y="25"/>
                    <a:pt x="79" y="25"/>
                  </a:cubicBezTo>
                  <a:cubicBezTo>
                    <a:pt x="80" y="27"/>
                    <a:pt x="81" y="28"/>
                    <a:pt x="81" y="30"/>
                  </a:cubicBezTo>
                  <a:cubicBezTo>
                    <a:pt x="83" y="36"/>
                    <a:pt x="85" y="44"/>
                    <a:pt x="86" y="57"/>
                  </a:cubicBezTo>
                  <a:cubicBezTo>
                    <a:pt x="103" y="57"/>
                    <a:pt x="103" y="57"/>
                    <a:pt x="103" y="57"/>
                  </a:cubicBezTo>
                  <a:cubicBezTo>
                    <a:pt x="101" y="35"/>
                    <a:pt x="97" y="22"/>
                    <a:pt x="91" y="13"/>
                  </a:cubicBezTo>
                  <a:cubicBezTo>
                    <a:pt x="88" y="8"/>
                    <a:pt x="84" y="5"/>
                    <a:pt x="80" y="3"/>
                  </a:cubicBezTo>
                  <a:cubicBezTo>
                    <a:pt x="79" y="2"/>
                    <a:pt x="78" y="2"/>
                    <a:pt x="7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01"/>
            <p:cNvSpPr>
              <a:spLocks/>
            </p:cNvSpPr>
            <p:nvPr/>
          </p:nvSpPr>
          <p:spPr bwMode="auto">
            <a:xfrm>
              <a:off x="5095876" y="2093914"/>
              <a:ext cx="68263" cy="68263"/>
            </a:xfrm>
            <a:custGeom>
              <a:avLst/>
              <a:gdLst/>
              <a:ahLst/>
              <a:cxnLst>
                <a:cxn ang="0">
                  <a:pos x="20" y="48"/>
                </a:cxn>
                <a:cxn ang="0">
                  <a:pos x="48" y="30"/>
                </a:cxn>
                <a:cxn ang="0">
                  <a:pos x="31" y="2"/>
                </a:cxn>
                <a:cxn ang="0">
                  <a:pos x="3" y="20"/>
                </a:cxn>
                <a:cxn ang="0">
                  <a:pos x="20" y="48"/>
                </a:cxn>
              </a:cxnLst>
              <a:rect l="0" t="0" r="r" b="b"/>
              <a:pathLst>
                <a:path w="51" h="51">
                  <a:moveTo>
                    <a:pt x="20" y="48"/>
                  </a:moveTo>
                  <a:cubicBezTo>
                    <a:pt x="33" y="51"/>
                    <a:pt x="45" y="43"/>
                    <a:pt x="48" y="30"/>
                  </a:cubicBezTo>
                  <a:cubicBezTo>
                    <a:pt x="51" y="18"/>
                    <a:pt x="43" y="5"/>
                    <a:pt x="31" y="2"/>
                  </a:cubicBezTo>
                  <a:cubicBezTo>
                    <a:pt x="18" y="0"/>
                    <a:pt x="6" y="7"/>
                    <a:pt x="3" y="20"/>
                  </a:cubicBezTo>
                  <a:cubicBezTo>
                    <a:pt x="0" y="32"/>
                    <a:pt x="8" y="45"/>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02"/>
            <p:cNvSpPr>
              <a:spLocks/>
            </p:cNvSpPr>
            <p:nvPr/>
          </p:nvSpPr>
          <p:spPr bwMode="auto">
            <a:xfrm>
              <a:off x="5197476" y="2166939"/>
              <a:ext cx="138113" cy="76200"/>
            </a:xfrm>
            <a:custGeom>
              <a:avLst/>
              <a:gdLst/>
              <a:ahLst/>
              <a:cxnLst>
                <a:cxn ang="0">
                  <a:pos x="69" y="0"/>
                </a:cxn>
                <a:cxn ang="0">
                  <a:pos x="32" y="0"/>
                </a:cxn>
                <a:cxn ang="0">
                  <a:pos x="29" y="1"/>
                </a:cxn>
                <a:cxn ang="0">
                  <a:pos x="23" y="3"/>
                </a:cxn>
                <a:cxn ang="0">
                  <a:pos x="7" y="22"/>
                </a:cxn>
                <a:cxn ang="0">
                  <a:pos x="0" y="57"/>
                </a:cxn>
                <a:cxn ang="0">
                  <a:pos x="17" y="57"/>
                </a:cxn>
                <a:cxn ang="0">
                  <a:pos x="24" y="25"/>
                </a:cxn>
                <a:cxn ang="0">
                  <a:pos x="24" y="57"/>
                </a:cxn>
                <a:cxn ang="0">
                  <a:pos x="80" y="57"/>
                </a:cxn>
                <a:cxn ang="0">
                  <a:pos x="80" y="25"/>
                </a:cxn>
                <a:cxn ang="0">
                  <a:pos x="82" y="30"/>
                </a:cxn>
                <a:cxn ang="0">
                  <a:pos x="86" y="57"/>
                </a:cxn>
                <a:cxn ang="0">
                  <a:pos x="103" y="57"/>
                </a:cxn>
                <a:cxn ang="0">
                  <a:pos x="92" y="13"/>
                </a:cxn>
                <a:cxn ang="0">
                  <a:pos x="81" y="3"/>
                </a:cxn>
                <a:cxn ang="0">
                  <a:pos x="77" y="1"/>
                </a:cxn>
              </a:cxnLst>
              <a:rect l="0" t="0" r="r" b="b"/>
              <a:pathLst>
                <a:path w="103" h="57">
                  <a:moveTo>
                    <a:pt x="69" y="0"/>
                  </a:moveTo>
                  <a:cubicBezTo>
                    <a:pt x="32" y="0"/>
                    <a:pt x="32" y="0"/>
                    <a:pt x="32" y="0"/>
                  </a:cubicBezTo>
                  <a:cubicBezTo>
                    <a:pt x="31" y="0"/>
                    <a:pt x="30" y="0"/>
                    <a:pt x="29" y="1"/>
                  </a:cubicBezTo>
                  <a:cubicBezTo>
                    <a:pt x="27" y="1"/>
                    <a:pt x="25" y="1"/>
                    <a:pt x="23" y="3"/>
                  </a:cubicBezTo>
                  <a:cubicBezTo>
                    <a:pt x="17" y="5"/>
                    <a:pt x="11" y="11"/>
                    <a:pt x="7" y="22"/>
                  </a:cubicBezTo>
                  <a:cubicBezTo>
                    <a:pt x="4" y="30"/>
                    <a:pt x="1" y="41"/>
                    <a:pt x="0" y="57"/>
                  </a:cubicBezTo>
                  <a:cubicBezTo>
                    <a:pt x="17" y="57"/>
                    <a:pt x="17" y="57"/>
                    <a:pt x="17" y="57"/>
                  </a:cubicBezTo>
                  <a:cubicBezTo>
                    <a:pt x="18" y="41"/>
                    <a:pt x="21" y="31"/>
                    <a:pt x="24" y="25"/>
                  </a:cubicBezTo>
                  <a:cubicBezTo>
                    <a:pt x="24" y="57"/>
                    <a:pt x="24" y="57"/>
                    <a:pt x="24" y="57"/>
                  </a:cubicBezTo>
                  <a:cubicBezTo>
                    <a:pt x="80" y="57"/>
                    <a:pt x="80" y="57"/>
                    <a:pt x="80" y="57"/>
                  </a:cubicBezTo>
                  <a:cubicBezTo>
                    <a:pt x="80" y="25"/>
                    <a:pt x="80" y="25"/>
                    <a:pt x="80" y="25"/>
                  </a:cubicBezTo>
                  <a:cubicBezTo>
                    <a:pt x="80" y="27"/>
                    <a:pt x="81" y="28"/>
                    <a:pt x="82" y="30"/>
                  </a:cubicBezTo>
                  <a:cubicBezTo>
                    <a:pt x="84" y="36"/>
                    <a:pt x="86" y="44"/>
                    <a:pt x="86" y="57"/>
                  </a:cubicBezTo>
                  <a:cubicBezTo>
                    <a:pt x="103" y="57"/>
                    <a:pt x="103" y="57"/>
                    <a:pt x="103" y="57"/>
                  </a:cubicBezTo>
                  <a:cubicBezTo>
                    <a:pt x="102" y="35"/>
                    <a:pt x="97" y="22"/>
                    <a:pt x="92" y="13"/>
                  </a:cubicBezTo>
                  <a:cubicBezTo>
                    <a:pt x="88" y="8"/>
                    <a:pt x="84" y="5"/>
                    <a:pt x="81" y="3"/>
                  </a:cubicBezTo>
                  <a:cubicBezTo>
                    <a:pt x="79" y="2"/>
                    <a:pt x="78" y="2"/>
                    <a:pt x="77"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03"/>
            <p:cNvSpPr>
              <a:spLocks/>
            </p:cNvSpPr>
            <p:nvPr/>
          </p:nvSpPr>
          <p:spPr bwMode="auto">
            <a:xfrm>
              <a:off x="5232401" y="2093914"/>
              <a:ext cx="68263" cy="68263"/>
            </a:xfrm>
            <a:custGeom>
              <a:avLst/>
              <a:gdLst/>
              <a:ahLst/>
              <a:cxnLst>
                <a:cxn ang="0">
                  <a:pos x="20" y="48"/>
                </a:cxn>
                <a:cxn ang="0">
                  <a:pos x="48" y="30"/>
                </a:cxn>
                <a:cxn ang="0">
                  <a:pos x="31" y="2"/>
                </a:cxn>
                <a:cxn ang="0">
                  <a:pos x="3" y="20"/>
                </a:cxn>
                <a:cxn ang="0">
                  <a:pos x="20" y="48"/>
                </a:cxn>
              </a:cxnLst>
              <a:rect l="0" t="0" r="r" b="b"/>
              <a:pathLst>
                <a:path w="51" h="51">
                  <a:moveTo>
                    <a:pt x="20" y="48"/>
                  </a:moveTo>
                  <a:cubicBezTo>
                    <a:pt x="33" y="51"/>
                    <a:pt x="45" y="43"/>
                    <a:pt x="48" y="30"/>
                  </a:cubicBezTo>
                  <a:cubicBezTo>
                    <a:pt x="51" y="18"/>
                    <a:pt x="43" y="5"/>
                    <a:pt x="31" y="2"/>
                  </a:cubicBezTo>
                  <a:cubicBezTo>
                    <a:pt x="18" y="0"/>
                    <a:pt x="6" y="7"/>
                    <a:pt x="3" y="20"/>
                  </a:cubicBezTo>
                  <a:cubicBezTo>
                    <a:pt x="0" y="32"/>
                    <a:pt x="8" y="45"/>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04"/>
            <p:cNvSpPr>
              <a:spLocks/>
            </p:cNvSpPr>
            <p:nvPr/>
          </p:nvSpPr>
          <p:spPr bwMode="auto">
            <a:xfrm>
              <a:off x="5334001" y="2166939"/>
              <a:ext cx="136525" cy="76200"/>
            </a:xfrm>
            <a:custGeom>
              <a:avLst/>
              <a:gdLst/>
              <a:ahLst/>
              <a:cxnLst>
                <a:cxn ang="0">
                  <a:pos x="68" y="0"/>
                </a:cxn>
                <a:cxn ang="0">
                  <a:pos x="31" y="0"/>
                </a:cxn>
                <a:cxn ang="0">
                  <a:pos x="29" y="1"/>
                </a:cxn>
                <a:cxn ang="0">
                  <a:pos x="22" y="3"/>
                </a:cxn>
                <a:cxn ang="0">
                  <a:pos x="6" y="22"/>
                </a:cxn>
                <a:cxn ang="0">
                  <a:pos x="0" y="57"/>
                </a:cxn>
                <a:cxn ang="0">
                  <a:pos x="16" y="57"/>
                </a:cxn>
                <a:cxn ang="0">
                  <a:pos x="23" y="25"/>
                </a:cxn>
                <a:cxn ang="0">
                  <a:pos x="23" y="57"/>
                </a:cxn>
                <a:cxn ang="0">
                  <a:pos x="79" y="57"/>
                </a:cxn>
                <a:cxn ang="0">
                  <a:pos x="79" y="25"/>
                </a:cxn>
                <a:cxn ang="0">
                  <a:pos x="81" y="30"/>
                </a:cxn>
                <a:cxn ang="0">
                  <a:pos x="86" y="57"/>
                </a:cxn>
                <a:cxn ang="0">
                  <a:pos x="102" y="57"/>
                </a:cxn>
                <a:cxn ang="0">
                  <a:pos x="91" y="13"/>
                </a:cxn>
                <a:cxn ang="0">
                  <a:pos x="80" y="3"/>
                </a:cxn>
                <a:cxn ang="0">
                  <a:pos x="76" y="1"/>
                </a:cxn>
              </a:cxnLst>
              <a:rect l="0" t="0" r="r" b="b"/>
              <a:pathLst>
                <a:path w="102" h="57">
                  <a:moveTo>
                    <a:pt x="68" y="0"/>
                  </a:moveTo>
                  <a:cubicBezTo>
                    <a:pt x="31" y="0"/>
                    <a:pt x="31" y="0"/>
                    <a:pt x="31" y="0"/>
                  </a:cubicBezTo>
                  <a:cubicBezTo>
                    <a:pt x="30" y="0"/>
                    <a:pt x="29" y="0"/>
                    <a:pt x="29" y="1"/>
                  </a:cubicBezTo>
                  <a:cubicBezTo>
                    <a:pt x="27" y="1"/>
                    <a:pt x="25" y="1"/>
                    <a:pt x="22" y="3"/>
                  </a:cubicBezTo>
                  <a:cubicBezTo>
                    <a:pt x="17" y="5"/>
                    <a:pt x="11" y="11"/>
                    <a:pt x="6" y="22"/>
                  </a:cubicBezTo>
                  <a:cubicBezTo>
                    <a:pt x="3" y="30"/>
                    <a:pt x="1" y="41"/>
                    <a:pt x="0" y="57"/>
                  </a:cubicBezTo>
                  <a:cubicBezTo>
                    <a:pt x="16" y="57"/>
                    <a:pt x="16" y="57"/>
                    <a:pt x="16" y="57"/>
                  </a:cubicBezTo>
                  <a:cubicBezTo>
                    <a:pt x="17" y="41"/>
                    <a:pt x="20" y="31"/>
                    <a:pt x="23" y="25"/>
                  </a:cubicBezTo>
                  <a:cubicBezTo>
                    <a:pt x="23" y="57"/>
                    <a:pt x="23" y="57"/>
                    <a:pt x="23" y="57"/>
                  </a:cubicBezTo>
                  <a:cubicBezTo>
                    <a:pt x="79" y="57"/>
                    <a:pt x="79" y="57"/>
                    <a:pt x="79" y="57"/>
                  </a:cubicBezTo>
                  <a:cubicBezTo>
                    <a:pt x="79" y="25"/>
                    <a:pt x="79" y="25"/>
                    <a:pt x="79" y="25"/>
                  </a:cubicBezTo>
                  <a:cubicBezTo>
                    <a:pt x="80" y="27"/>
                    <a:pt x="80" y="28"/>
                    <a:pt x="81" y="30"/>
                  </a:cubicBezTo>
                  <a:cubicBezTo>
                    <a:pt x="83" y="36"/>
                    <a:pt x="85" y="44"/>
                    <a:pt x="86" y="57"/>
                  </a:cubicBezTo>
                  <a:cubicBezTo>
                    <a:pt x="102" y="57"/>
                    <a:pt x="102" y="57"/>
                    <a:pt x="102" y="57"/>
                  </a:cubicBezTo>
                  <a:cubicBezTo>
                    <a:pt x="101" y="35"/>
                    <a:pt x="97" y="22"/>
                    <a:pt x="91" y="13"/>
                  </a:cubicBezTo>
                  <a:cubicBezTo>
                    <a:pt x="88" y="8"/>
                    <a:pt x="84" y="5"/>
                    <a:pt x="80" y="3"/>
                  </a:cubicBezTo>
                  <a:cubicBezTo>
                    <a:pt x="79" y="2"/>
                    <a:pt x="77" y="2"/>
                    <a:pt x="76" y="1"/>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05"/>
            <p:cNvSpPr>
              <a:spLocks/>
            </p:cNvSpPr>
            <p:nvPr/>
          </p:nvSpPr>
          <p:spPr bwMode="auto">
            <a:xfrm>
              <a:off x="5367338" y="2093914"/>
              <a:ext cx="69850" cy="68263"/>
            </a:xfrm>
            <a:custGeom>
              <a:avLst/>
              <a:gdLst/>
              <a:ahLst/>
              <a:cxnLst>
                <a:cxn ang="0">
                  <a:pos x="21" y="48"/>
                </a:cxn>
                <a:cxn ang="0">
                  <a:pos x="49" y="30"/>
                </a:cxn>
                <a:cxn ang="0">
                  <a:pos x="31" y="2"/>
                </a:cxn>
                <a:cxn ang="0">
                  <a:pos x="3" y="20"/>
                </a:cxn>
                <a:cxn ang="0">
                  <a:pos x="21" y="48"/>
                </a:cxn>
              </a:cxnLst>
              <a:rect l="0" t="0" r="r" b="b"/>
              <a:pathLst>
                <a:path w="52" h="51">
                  <a:moveTo>
                    <a:pt x="21" y="48"/>
                  </a:moveTo>
                  <a:cubicBezTo>
                    <a:pt x="33" y="51"/>
                    <a:pt x="46" y="43"/>
                    <a:pt x="49" y="30"/>
                  </a:cubicBezTo>
                  <a:cubicBezTo>
                    <a:pt x="52" y="18"/>
                    <a:pt x="44" y="5"/>
                    <a:pt x="31" y="2"/>
                  </a:cubicBezTo>
                  <a:cubicBezTo>
                    <a:pt x="19" y="0"/>
                    <a:pt x="6" y="7"/>
                    <a:pt x="3" y="20"/>
                  </a:cubicBezTo>
                  <a:cubicBezTo>
                    <a:pt x="0" y="32"/>
                    <a:pt x="8" y="45"/>
                    <a:pt x="21" y="4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06"/>
            <p:cNvSpPr>
              <a:spLocks/>
            </p:cNvSpPr>
            <p:nvPr/>
          </p:nvSpPr>
          <p:spPr bwMode="auto">
            <a:xfrm>
              <a:off x="4992688" y="2330451"/>
              <a:ext cx="138113" cy="74613"/>
            </a:xfrm>
            <a:custGeom>
              <a:avLst/>
              <a:gdLst/>
              <a:ahLst/>
              <a:cxnLst>
                <a:cxn ang="0">
                  <a:pos x="69" y="0"/>
                </a:cxn>
                <a:cxn ang="0">
                  <a:pos x="32" y="0"/>
                </a:cxn>
                <a:cxn ang="0">
                  <a:pos x="29" y="0"/>
                </a:cxn>
                <a:cxn ang="0">
                  <a:pos x="23" y="2"/>
                </a:cxn>
                <a:cxn ang="0">
                  <a:pos x="7" y="21"/>
                </a:cxn>
                <a:cxn ang="0">
                  <a:pos x="0" y="56"/>
                </a:cxn>
                <a:cxn ang="0">
                  <a:pos x="17" y="56"/>
                </a:cxn>
                <a:cxn ang="0">
                  <a:pos x="24" y="25"/>
                </a:cxn>
                <a:cxn ang="0">
                  <a:pos x="24" y="56"/>
                </a:cxn>
                <a:cxn ang="0">
                  <a:pos x="80" y="56"/>
                </a:cxn>
                <a:cxn ang="0">
                  <a:pos x="80" y="25"/>
                </a:cxn>
                <a:cxn ang="0">
                  <a:pos x="82" y="29"/>
                </a:cxn>
                <a:cxn ang="0">
                  <a:pos x="86" y="56"/>
                </a:cxn>
                <a:cxn ang="0">
                  <a:pos x="103" y="56"/>
                </a:cxn>
                <a:cxn ang="0">
                  <a:pos x="92" y="12"/>
                </a:cxn>
                <a:cxn ang="0">
                  <a:pos x="81" y="2"/>
                </a:cxn>
                <a:cxn ang="0">
                  <a:pos x="77" y="1"/>
                </a:cxn>
              </a:cxnLst>
              <a:rect l="0" t="0" r="r" b="b"/>
              <a:pathLst>
                <a:path w="103" h="56">
                  <a:moveTo>
                    <a:pt x="69" y="0"/>
                  </a:moveTo>
                  <a:cubicBezTo>
                    <a:pt x="32" y="0"/>
                    <a:pt x="32" y="0"/>
                    <a:pt x="32" y="0"/>
                  </a:cubicBezTo>
                  <a:cubicBezTo>
                    <a:pt x="31" y="0"/>
                    <a:pt x="30" y="0"/>
                    <a:pt x="29" y="0"/>
                  </a:cubicBezTo>
                  <a:cubicBezTo>
                    <a:pt x="27" y="0"/>
                    <a:pt x="25" y="1"/>
                    <a:pt x="23" y="2"/>
                  </a:cubicBezTo>
                  <a:cubicBezTo>
                    <a:pt x="17" y="5"/>
                    <a:pt x="11" y="11"/>
                    <a:pt x="7" y="21"/>
                  </a:cubicBezTo>
                  <a:cubicBezTo>
                    <a:pt x="4" y="30"/>
                    <a:pt x="1" y="41"/>
                    <a:pt x="0" y="56"/>
                  </a:cubicBezTo>
                  <a:cubicBezTo>
                    <a:pt x="17" y="56"/>
                    <a:pt x="17" y="56"/>
                    <a:pt x="17" y="56"/>
                  </a:cubicBezTo>
                  <a:cubicBezTo>
                    <a:pt x="18" y="40"/>
                    <a:pt x="21" y="30"/>
                    <a:pt x="24" y="25"/>
                  </a:cubicBezTo>
                  <a:cubicBezTo>
                    <a:pt x="24" y="56"/>
                    <a:pt x="24" y="56"/>
                    <a:pt x="24" y="56"/>
                  </a:cubicBezTo>
                  <a:cubicBezTo>
                    <a:pt x="80" y="56"/>
                    <a:pt x="80" y="56"/>
                    <a:pt x="80" y="56"/>
                  </a:cubicBezTo>
                  <a:cubicBezTo>
                    <a:pt x="80" y="25"/>
                    <a:pt x="80" y="25"/>
                    <a:pt x="80" y="25"/>
                  </a:cubicBezTo>
                  <a:cubicBezTo>
                    <a:pt x="80" y="26"/>
                    <a:pt x="81" y="27"/>
                    <a:pt x="82" y="29"/>
                  </a:cubicBezTo>
                  <a:cubicBezTo>
                    <a:pt x="84" y="35"/>
                    <a:pt x="85" y="44"/>
                    <a:pt x="86" y="56"/>
                  </a:cubicBezTo>
                  <a:cubicBezTo>
                    <a:pt x="103" y="56"/>
                    <a:pt x="103" y="56"/>
                    <a:pt x="103" y="56"/>
                  </a:cubicBezTo>
                  <a:cubicBezTo>
                    <a:pt x="102" y="34"/>
                    <a:pt x="97" y="21"/>
                    <a:pt x="92" y="12"/>
                  </a:cubicBezTo>
                  <a:cubicBezTo>
                    <a:pt x="88" y="7"/>
                    <a:pt x="84" y="4"/>
                    <a:pt x="81" y="2"/>
                  </a:cubicBezTo>
                  <a:cubicBezTo>
                    <a:pt x="79" y="1"/>
                    <a:pt x="78" y="1"/>
                    <a:pt x="77"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07"/>
            <p:cNvSpPr>
              <a:spLocks/>
            </p:cNvSpPr>
            <p:nvPr/>
          </p:nvSpPr>
          <p:spPr bwMode="auto">
            <a:xfrm>
              <a:off x="5027613" y="2255839"/>
              <a:ext cx="68263" cy="68263"/>
            </a:xfrm>
            <a:custGeom>
              <a:avLst/>
              <a:gdLst/>
              <a:ahLst/>
              <a:cxnLst>
                <a:cxn ang="0">
                  <a:pos x="20" y="48"/>
                </a:cxn>
                <a:cxn ang="0">
                  <a:pos x="48" y="31"/>
                </a:cxn>
                <a:cxn ang="0">
                  <a:pos x="31" y="3"/>
                </a:cxn>
                <a:cxn ang="0">
                  <a:pos x="3" y="20"/>
                </a:cxn>
                <a:cxn ang="0">
                  <a:pos x="20" y="48"/>
                </a:cxn>
              </a:cxnLst>
              <a:rect l="0" t="0" r="r" b="b"/>
              <a:pathLst>
                <a:path w="51" h="51">
                  <a:moveTo>
                    <a:pt x="20" y="48"/>
                  </a:moveTo>
                  <a:cubicBezTo>
                    <a:pt x="33" y="51"/>
                    <a:pt x="45" y="43"/>
                    <a:pt x="48" y="31"/>
                  </a:cubicBezTo>
                  <a:cubicBezTo>
                    <a:pt x="51" y="18"/>
                    <a:pt x="43" y="6"/>
                    <a:pt x="31" y="3"/>
                  </a:cubicBezTo>
                  <a:cubicBezTo>
                    <a:pt x="18" y="0"/>
                    <a:pt x="6" y="8"/>
                    <a:pt x="3" y="20"/>
                  </a:cubicBezTo>
                  <a:cubicBezTo>
                    <a:pt x="0" y="33"/>
                    <a:pt x="8" y="45"/>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08"/>
            <p:cNvSpPr>
              <a:spLocks/>
            </p:cNvSpPr>
            <p:nvPr/>
          </p:nvSpPr>
          <p:spPr bwMode="auto">
            <a:xfrm>
              <a:off x="5129213" y="2330451"/>
              <a:ext cx="136525" cy="74613"/>
            </a:xfrm>
            <a:custGeom>
              <a:avLst/>
              <a:gdLst/>
              <a:ahLst/>
              <a:cxnLst>
                <a:cxn ang="0">
                  <a:pos x="68" y="0"/>
                </a:cxn>
                <a:cxn ang="0">
                  <a:pos x="31" y="0"/>
                </a:cxn>
                <a:cxn ang="0">
                  <a:pos x="29" y="0"/>
                </a:cxn>
                <a:cxn ang="0">
                  <a:pos x="22" y="2"/>
                </a:cxn>
                <a:cxn ang="0">
                  <a:pos x="6" y="21"/>
                </a:cxn>
                <a:cxn ang="0">
                  <a:pos x="0" y="56"/>
                </a:cxn>
                <a:cxn ang="0">
                  <a:pos x="16" y="56"/>
                </a:cxn>
                <a:cxn ang="0">
                  <a:pos x="23" y="25"/>
                </a:cxn>
                <a:cxn ang="0">
                  <a:pos x="23" y="56"/>
                </a:cxn>
                <a:cxn ang="0">
                  <a:pos x="79" y="56"/>
                </a:cxn>
                <a:cxn ang="0">
                  <a:pos x="79" y="25"/>
                </a:cxn>
                <a:cxn ang="0">
                  <a:pos x="81" y="29"/>
                </a:cxn>
                <a:cxn ang="0">
                  <a:pos x="86" y="56"/>
                </a:cxn>
                <a:cxn ang="0">
                  <a:pos x="102" y="56"/>
                </a:cxn>
                <a:cxn ang="0">
                  <a:pos x="91" y="12"/>
                </a:cxn>
                <a:cxn ang="0">
                  <a:pos x="80" y="2"/>
                </a:cxn>
                <a:cxn ang="0">
                  <a:pos x="76" y="1"/>
                </a:cxn>
              </a:cxnLst>
              <a:rect l="0" t="0" r="r" b="b"/>
              <a:pathLst>
                <a:path w="102" h="56">
                  <a:moveTo>
                    <a:pt x="68" y="0"/>
                  </a:moveTo>
                  <a:cubicBezTo>
                    <a:pt x="31" y="0"/>
                    <a:pt x="31" y="0"/>
                    <a:pt x="31" y="0"/>
                  </a:cubicBezTo>
                  <a:cubicBezTo>
                    <a:pt x="30" y="0"/>
                    <a:pt x="29" y="0"/>
                    <a:pt x="29" y="0"/>
                  </a:cubicBezTo>
                  <a:cubicBezTo>
                    <a:pt x="27" y="0"/>
                    <a:pt x="25" y="1"/>
                    <a:pt x="22" y="2"/>
                  </a:cubicBezTo>
                  <a:cubicBezTo>
                    <a:pt x="17" y="5"/>
                    <a:pt x="11" y="11"/>
                    <a:pt x="6" y="21"/>
                  </a:cubicBezTo>
                  <a:cubicBezTo>
                    <a:pt x="3" y="30"/>
                    <a:pt x="1" y="41"/>
                    <a:pt x="0" y="56"/>
                  </a:cubicBezTo>
                  <a:cubicBezTo>
                    <a:pt x="16" y="56"/>
                    <a:pt x="16" y="56"/>
                    <a:pt x="16" y="56"/>
                  </a:cubicBezTo>
                  <a:cubicBezTo>
                    <a:pt x="17" y="40"/>
                    <a:pt x="20" y="30"/>
                    <a:pt x="23" y="25"/>
                  </a:cubicBezTo>
                  <a:cubicBezTo>
                    <a:pt x="23" y="56"/>
                    <a:pt x="23" y="56"/>
                    <a:pt x="23" y="56"/>
                  </a:cubicBezTo>
                  <a:cubicBezTo>
                    <a:pt x="79" y="56"/>
                    <a:pt x="79" y="56"/>
                    <a:pt x="79" y="56"/>
                  </a:cubicBezTo>
                  <a:cubicBezTo>
                    <a:pt x="79" y="25"/>
                    <a:pt x="79" y="25"/>
                    <a:pt x="79" y="25"/>
                  </a:cubicBezTo>
                  <a:cubicBezTo>
                    <a:pt x="80" y="26"/>
                    <a:pt x="80" y="27"/>
                    <a:pt x="81" y="29"/>
                  </a:cubicBezTo>
                  <a:cubicBezTo>
                    <a:pt x="83" y="35"/>
                    <a:pt x="85" y="44"/>
                    <a:pt x="86" y="56"/>
                  </a:cubicBezTo>
                  <a:cubicBezTo>
                    <a:pt x="102" y="56"/>
                    <a:pt x="102" y="56"/>
                    <a:pt x="102" y="56"/>
                  </a:cubicBezTo>
                  <a:cubicBezTo>
                    <a:pt x="101" y="34"/>
                    <a:pt x="97" y="21"/>
                    <a:pt x="91" y="12"/>
                  </a:cubicBezTo>
                  <a:cubicBezTo>
                    <a:pt x="88" y="7"/>
                    <a:pt x="84" y="4"/>
                    <a:pt x="80" y="2"/>
                  </a:cubicBezTo>
                  <a:cubicBezTo>
                    <a:pt x="79" y="1"/>
                    <a:pt x="77" y="1"/>
                    <a:pt x="7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09"/>
            <p:cNvSpPr>
              <a:spLocks/>
            </p:cNvSpPr>
            <p:nvPr/>
          </p:nvSpPr>
          <p:spPr bwMode="auto">
            <a:xfrm>
              <a:off x="5164138" y="2255839"/>
              <a:ext cx="68263" cy="68263"/>
            </a:xfrm>
            <a:custGeom>
              <a:avLst/>
              <a:gdLst/>
              <a:ahLst/>
              <a:cxnLst>
                <a:cxn ang="0">
                  <a:pos x="21" y="48"/>
                </a:cxn>
                <a:cxn ang="0">
                  <a:pos x="49" y="31"/>
                </a:cxn>
                <a:cxn ang="0">
                  <a:pos x="31" y="3"/>
                </a:cxn>
                <a:cxn ang="0">
                  <a:pos x="3" y="20"/>
                </a:cxn>
                <a:cxn ang="0">
                  <a:pos x="21" y="48"/>
                </a:cxn>
              </a:cxnLst>
              <a:rect l="0" t="0" r="r" b="b"/>
              <a:pathLst>
                <a:path w="52" h="51">
                  <a:moveTo>
                    <a:pt x="21" y="48"/>
                  </a:moveTo>
                  <a:cubicBezTo>
                    <a:pt x="33" y="51"/>
                    <a:pt x="46" y="43"/>
                    <a:pt x="49" y="31"/>
                  </a:cubicBezTo>
                  <a:cubicBezTo>
                    <a:pt x="52" y="18"/>
                    <a:pt x="44" y="6"/>
                    <a:pt x="31" y="3"/>
                  </a:cubicBezTo>
                  <a:cubicBezTo>
                    <a:pt x="19" y="0"/>
                    <a:pt x="6" y="8"/>
                    <a:pt x="3" y="20"/>
                  </a:cubicBezTo>
                  <a:cubicBezTo>
                    <a:pt x="0" y="33"/>
                    <a:pt x="8" y="45"/>
                    <a:pt x="21"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110"/>
            <p:cNvSpPr>
              <a:spLocks/>
            </p:cNvSpPr>
            <p:nvPr/>
          </p:nvSpPr>
          <p:spPr bwMode="auto">
            <a:xfrm>
              <a:off x="5265738" y="2330451"/>
              <a:ext cx="138113" cy="74613"/>
            </a:xfrm>
            <a:custGeom>
              <a:avLst/>
              <a:gdLst/>
              <a:ahLst/>
              <a:cxnLst>
                <a:cxn ang="0">
                  <a:pos x="69" y="0"/>
                </a:cxn>
                <a:cxn ang="0">
                  <a:pos x="31" y="0"/>
                </a:cxn>
                <a:cxn ang="0">
                  <a:pos x="29" y="0"/>
                </a:cxn>
                <a:cxn ang="0">
                  <a:pos x="23" y="2"/>
                </a:cxn>
                <a:cxn ang="0">
                  <a:pos x="7" y="21"/>
                </a:cxn>
                <a:cxn ang="0">
                  <a:pos x="0" y="56"/>
                </a:cxn>
                <a:cxn ang="0">
                  <a:pos x="17" y="56"/>
                </a:cxn>
                <a:cxn ang="0">
                  <a:pos x="23" y="25"/>
                </a:cxn>
                <a:cxn ang="0">
                  <a:pos x="23" y="56"/>
                </a:cxn>
                <a:cxn ang="0">
                  <a:pos x="79" y="56"/>
                </a:cxn>
                <a:cxn ang="0">
                  <a:pos x="79" y="25"/>
                </a:cxn>
                <a:cxn ang="0">
                  <a:pos x="81" y="29"/>
                </a:cxn>
                <a:cxn ang="0">
                  <a:pos x="86" y="56"/>
                </a:cxn>
                <a:cxn ang="0">
                  <a:pos x="103" y="56"/>
                </a:cxn>
                <a:cxn ang="0">
                  <a:pos x="91" y="12"/>
                </a:cxn>
                <a:cxn ang="0">
                  <a:pos x="80" y="2"/>
                </a:cxn>
                <a:cxn ang="0">
                  <a:pos x="76" y="1"/>
                </a:cxn>
              </a:cxnLst>
              <a:rect l="0" t="0" r="r" b="b"/>
              <a:pathLst>
                <a:path w="103" h="56">
                  <a:moveTo>
                    <a:pt x="69" y="0"/>
                  </a:moveTo>
                  <a:cubicBezTo>
                    <a:pt x="31" y="0"/>
                    <a:pt x="31" y="0"/>
                    <a:pt x="31" y="0"/>
                  </a:cubicBezTo>
                  <a:cubicBezTo>
                    <a:pt x="31" y="0"/>
                    <a:pt x="30" y="0"/>
                    <a:pt x="29" y="0"/>
                  </a:cubicBezTo>
                  <a:cubicBezTo>
                    <a:pt x="27" y="0"/>
                    <a:pt x="25" y="1"/>
                    <a:pt x="23" y="2"/>
                  </a:cubicBezTo>
                  <a:cubicBezTo>
                    <a:pt x="17" y="5"/>
                    <a:pt x="11" y="11"/>
                    <a:pt x="7" y="21"/>
                  </a:cubicBezTo>
                  <a:cubicBezTo>
                    <a:pt x="4" y="30"/>
                    <a:pt x="1" y="41"/>
                    <a:pt x="0" y="56"/>
                  </a:cubicBezTo>
                  <a:cubicBezTo>
                    <a:pt x="17" y="56"/>
                    <a:pt x="17" y="56"/>
                    <a:pt x="17" y="56"/>
                  </a:cubicBezTo>
                  <a:cubicBezTo>
                    <a:pt x="18" y="40"/>
                    <a:pt x="21" y="30"/>
                    <a:pt x="23" y="25"/>
                  </a:cubicBezTo>
                  <a:cubicBezTo>
                    <a:pt x="23" y="56"/>
                    <a:pt x="23" y="56"/>
                    <a:pt x="23" y="56"/>
                  </a:cubicBezTo>
                  <a:cubicBezTo>
                    <a:pt x="79" y="56"/>
                    <a:pt x="79" y="56"/>
                    <a:pt x="79" y="56"/>
                  </a:cubicBezTo>
                  <a:cubicBezTo>
                    <a:pt x="79" y="25"/>
                    <a:pt x="79" y="25"/>
                    <a:pt x="79" y="25"/>
                  </a:cubicBezTo>
                  <a:cubicBezTo>
                    <a:pt x="80" y="26"/>
                    <a:pt x="81" y="27"/>
                    <a:pt x="81" y="29"/>
                  </a:cubicBezTo>
                  <a:cubicBezTo>
                    <a:pt x="83" y="35"/>
                    <a:pt x="85" y="44"/>
                    <a:pt x="86" y="56"/>
                  </a:cubicBezTo>
                  <a:cubicBezTo>
                    <a:pt x="103" y="56"/>
                    <a:pt x="103" y="56"/>
                    <a:pt x="103" y="56"/>
                  </a:cubicBezTo>
                  <a:cubicBezTo>
                    <a:pt x="101" y="34"/>
                    <a:pt x="97" y="21"/>
                    <a:pt x="91" y="12"/>
                  </a:cubicBezTo>
                  <a:cubicBezTo>
                    <a:pt x="88" y="7"/>
                    <a:pt x="84" y="4"/>
                    <a:pt x="80" y="2"/>
                  </a:cubicBezTo>
                  <a:cubicBezTo>
                    <a:pt x="79" y="1"/>
                    <a:pt x="78" y="1"/>
                    <a:pt x="76"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11"/>
            <p:cNvSpPr>
              <a:spLocks/>
            </p:cNvSpPr>
            <p:nvPr/>
          </p:nvSpPr>
          <p:spPr bwMode="auto">
            <a:xfrm>
              <a:off x="5300663" y="2255839"/>
              <a:ext cx="68263" cy="68263"/>
            </a:xfrm>
            <a:custGeom>
              <a:avLst/>
              <a:gdLst/>
              <a:ahLst/>
              <a:cxnLst>
                <a:cxn ang="0">
                  <a:pos x="20" y="48"/>
                </a:cxn>
                <a:cxn ang="0">
                  <a:pos x="48" y="31"/>
                </a:cxn>
                <a:cxn ang="0">
                  <a:pos x="31" y="3"/>
                </a:cxn>
                <a:cxn ang="0">
                  <a:pos x="3" y="20"/>
                </a:cxn>
                <a:cxn ang="0">
                  <a:pos x="20" y="48"/>
                </a:cxn>
              </a:cxnLst>
              <a:rect l="0" t="0" r="r" b="b"/>
              <a:pathLst>
                <a:path w="51" h="51">
                  <a:moveTo>
                    <a:pt x="20" y="48"/>
                  </a:moveTo>
                  <a:cubicBezTo>
                    <a:pt x="33" y="51"/>
                    <a:pt x="45" y="43"/>
                    <a:pt x="48" y="31"/>
                  </a:cubicBezTo>
                  <a:cubicBezTo>
                    <a:pt x="51" y="18"/>
                    <a:pt x="43" y="6"/>
                    <a:pt x="31" y="3"/>
                  </a:cubicBezTo>
                  <a:cubicBezTo>
                    <a:pt x="18" y="0"/>
                    <a:pt x="6" y="8"/>
                    <a:pt x="3" y="20"/>
                  </a:cubicBezTo>
                  <a:cubicBezTo>
                    <a:pt x="0" y="33"/>
                    <a:pt x="8" y="45"/>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12"/>
            <p:cNvSpPr>
              <a:spLocks/>
            </p:cNvSpPr>
            <p:nvPr/>
          </p:nvSpPr>
          <p:spPr bwMode="auto">
            <a:xfrm>
              <a:off x="5400676" y="2330451"/>
              <a:ext cx="138113" cy="74613"/>
            </a:xfrm>
            <a:custGeom>
              <a:avLst/>
              <a:gdLst/>
              <a:ahLst/>
              <a:cxnLst>
                <a:cxn ang="0">
                  <a:pos x="69" y="0"/>
                </a:cxn>
                <a:cxn ang="0">
                  <a:pos x="32" y="0"/>
                </a:cxn>
                <a:cxn ang="0">
                  <a:pos x="29" y="0"/>
                </a:cxn>
                <a:cxn ang="0">
                  <a:pos x="23" y="2"/>
                </a:cxn>
                <a:cxn ang="0">
                  <a:pos x="7" y="21"/>
                </a:cxn>
                <a:cxn ang="0">
                  <a:pos x="0" y="56"/>
                </a:cxn>
                <a:cxn ang="0">
                  <a:pos x="17" y="56"/>
                </a:cxn>
                <a:cxn ang="0">
                  <a:pos x="24" y="25"/>
                </a:cxn>
                <a:cxn ang="0">
                  <a:pos x="24" y="56"/>
                </a:cxn>
                <a:cxn ang="0">
                  <a:pos x="80" y="56"/>
                </a:cxn>
                <a:cxn ang="0">
                  <a:pos x="80" y="25"/>
                </a:cxn>
                <a:cxn ang="0">
                  <a:pos x="82" y="29"/>
                </a:cxn>
                <a:cxn ang="0">
                  <a:pos x="86" y="56"/>
                </a:cxn>
                <a:cxn ang="0">
                  <a:pos x="103" y="56"/>
                </a:cxn>
                <a:cxn ang="0">
                  <a:pos x="92" y="12"/>
                </a:cxn>
                <a:cxn ang="0">
                  <a:pos x="81" y="2"/>
                </a:cxn>
                <a:cxn ang="0">
                  <a:pos x="77" y="1"/>
                </a:cxn>
              </a:cxnLst>
              <a:rect l="0" t="0" r="r" b="b"/>
              <a:pathLst>
                <a:path w="103" h="56">
                  <a:moveTo>
                    <a:pt x="69" y="0"/>
                  </a:moveTo>
                  <a:cubicBezTo>
                    <a:pt x="32" y="0"/>
                    <a:pt x="32" y="0"/>
                    <a:pt x="32" y="0"/>
                  </a:cubicBezTo>
                  <a:cubicBezTo>
                    <a:pt x="31" y="0"/>
                    <a:pt x="30" y="0"/>
                    <a:pt x="29" y="0"/>
                  </a:cubicBezTo>
                  <a:cubicBezTo>
                    <a:pt x="27" y="0"/>
                    <a:pt x="25" y="1"/>
                    <a:pt x="23" y="2"/>
                  </a:cubicBezTo>
                  <a:cubicBezTo>
                    <a:pt x="17" y="5"/>
                    <a:pt x="11" y="11"/>
                    <a:pt x="7" y="21"/>
                  </a:cubicBezTo>
                  <a:cubicBezTo>
                    <a:pt x="4" y="30"/>
                    <a:pt x="1" y="41"/>
                    <a:pt x="0" y="56"/>
                  </a:cubicBezTo>
                  <a:cubicBezTo>
                    <a:pt x="17" y="56"/>
                    <a:pt x="17" y="56"/>
                    <a:pt x="17" y="56"/>
                  </a:cubicBezTo>
                  <a:cubicBezTo>
                    <a:pt x="18" y="40"/>
                    <a:pt x="21" y="30"/>
                    <a:pt x="24" y="25"/>
                  </a:cubicBezTo>
                  <a:cubicBezTo>
                    <a:pt x="24" y="56"/>
                    <a:pt x="24" y="56"/>
                    <a:pt x="24" y="56"/>
                  </a:cubicBezTo>
                  <a:cubicBezTo>
                    <a:pt x="80" y="56"/>
                    <a:pt x="80" y="56"/>
                    <a:pt x="80" y="56"/>
                  </a:cubicBezTo>
                  <a:cubicBezTo>
                    <a:pt x="80" y="25"/>
                    <a:pt x="80" y="25"/>
                    <a:pt x="80" y="25"/>
                  </a:cubicBezTo>
                  <a:cubicBezTo>
                    <a:pt x="80" y="26"/>
                    <a:pt x="81" y="27"/>
                    <a:pt x="82" y="29"/>
                  </a:cubicBezTo>
                  <a:cubicBezTo>
                    <a:pt x="84" y="35"/>
                    <a:pt x="86" y="44"/>
                    <a:pt x="86" y="56"/>
                  </a:cubicBezTo>
                  <a:cubicBezTo>
                    <a:pt x="103" y="56"/>
                    <a:pt x="103" y="56"/>
                    <a:pt x="103" y="56"/>
                  </a:cubicBezTo>
                  <a:cubicBezTo>
                    <a:pt x="102" y="34"/>
                    <a:pt x="97" y="21"/>
                    <a:pt x="92" y="12"/>
                  </a:cubicBezTo>
                  <a:cubicBezTo>
                    <a:pt x="88" y="7"/>
                    <a:pt x="84" y="4"/>
                    <a:pt x="81" y="2"/>
                  </a:cubicBezTo>
                  <a:cubicBezTo>
                    <a:pt x="79" y="1"/>
                    <a:pt x="78" y="1"/>
                    <a:pt x="77"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13"/>
            <p:cNvSpPr>
              <a:spLocks/>
            </p:cNvSpPr>
            <p:nvPr/>
          </p:nvSpPr>
          <p:spPr bwMode="auto">
            <a:xfrm>
              <a:off x="5435601" y="2255839"/>
              <a:ext cx="68263" cy="68263"/>
            </a:xfrm>
            <a:custGeom>
              <a:avLst/>
              <a:gdLst/>
              <a:ahLst/>
              <a:cxnLst>
                <a:cxn ang="0">
                  <a:pos x="20" y="48"/>
                </a:cxn>
                <a:cxn ang="0">
                  <a:pos x="48" y="31"/>
                </a:cxn>
                <a:cxn ang="0">
                  <a:pos x="31" y="3"/>
                </a:cxn>
                <a:cxn ang="0">
                  <a:pos x="3" y="20"/>
                </a:cxn>
                <a:cxn ang="0">
                  <a:pos x="20" y="48"/>
                </a:cxn>
              </a:cxnLst>
              <a:rect l="0" t="0" r="r" b="b"/>
              <a:pathLst>
                <a:path w="51" h="51">
                  <a:moveTo>
                    <a:pt x="20" y="48"/>
                  </a:moveTo>
                  <a:cubicBezTo>
                    <a:pt x="33" y="51"/>
                    <a:pt x="45" y="43"/>
                    <a:pt x="48" y="31"/>
                  </a:cubicBezTo>
                  <a:cubicBezTo>
                    <a:pt x="51" y="18"/>
                    <a:pt x="44" y="6"/>
                    <a:pt x="31" y="3"/>
                  </a:cubicBezTo>
                  <a:cubicBezTo>
                    <a:pt x="18" y="0"/>
                    <a:pt x="6" y="8"/>
                    <a:pt x="3" y="20"/>
                  </a:cubicBezTo>
                  <a:cubicBezTo>
                    <a:pt x="0" y="33"/>
                    <a:pt x="8" y="45"/>
                    <a:pt x="20" y="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70752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689420"/>
          </a:xfrm>
        </p:spPr>
        <p:txBody>
          <a:bodyPr/>
          <a:lstStyle/>
          <a:p>
            <a:r>
              <a:rPr lang="en-US" dirty="0"/>
              <a:t>The Most Representative </a:t>
            </a:r>
            <a:r>
              <a:rPr lang="en-US" dirty="0" smtClean="0"/>
              <a:t>Panels </a:t>
            </a:r>
            <a:r>
              <a:rPr lang="en-US" dirty="0"/>
              <a:t>in the </a:t>
            </a:r>
            <a:r>
              <a:rPr lang="en-US" dirty="0" smtClean="0"/>
              <a:t>Industry</a:t>
            </a:r>
            <a:br>
              <a:rPr lang="en-US" dirty="0" smtClean="0"/>
            </a:br>
            <a:r>
              <a:rPr lang="en-US" dirty="0" smtClean="0"/>
              <a:t>- It all starts with Market Sizing </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14</a:t>
            </a:fld>
            <a:endParaRPr lang="en-GB"/>
          </a:p>
        </p:txBody>
      </p:sp>
      <p:sp>
        <p:nvSpPr>
          <p:cNvPr id="9" name="Rectangle 8"/>
          <p:cNvSpPr/>
          <p:nvPr/>
        </p:nvSpPr>
        <p:spPr>
          <a:xfrm>
            <a:off x="1187362" y="1202947"/>
            <a:ext cx="8755713" cy="1468094"/>
          </a:xfrm>
          <a:prstGeom prst="rect">
            <a:avLst/>
          </a:prstGeom>
        </p:spPr>
        <p:txBody>
          <a:bodyPr wrap="square">
            <a:spAutoFit/>
          </a:bodyPr>
          <a:lstStyle/>
          <a:p>
            <a:pPr marL="0" lvl="1">
              <a:spcBef>
                <a:spcPct val="30000"/>
              </a:spcBef>
            </a:pPr>
            <a:r>
              <a:rPr lang="en-US" sz="2000" dirty="0" smtClean="0">
                <a:solidFill>
                  <a:schemeClr val="tx2">
                    <a:lumMod val="75000"/>
                  </a:schemeClr>
                </a:solidFill>
              </a:rPr>
              <a:t>Ipsos continuously verifies the representativeness of the oncology monitor panels.  </a:t>
            </a:r>
          </a:p>
          <a:p>
            <a:pPr marL="0" lvl="1">
              <a:spcBef>
                <a:spcPct val="30000"/>
              </a:spcBef>
            </a:pPr>
            <a:r>
              <a:rPr lang="en-US" sz="2000" dirty="0" smtClean="0">
                <a:solidFill>
                  <a:schemeClr val="tx2">
                    <a:lumMod val="75000"/>
                  </a:schemeClr>
                </a:solidFill>
              </a:rPr>
              <a:t>In regions where various specialties treat cancer, market sizing studies are conducted to ensure the correct specialties are included. </a:t>
            </a:r>
            <a:endParaRPr lang="en-US" sz="2000" dirty="0">
              <a:solidFill>
                <a:schemeClr val="tx2">
                  <a:lumMod val="75000"/>
                </a:schemeClr>
              </a:solidFill>
            </a:endParaRPr>
          </a:p>
          <a:p>
            <a:pPr marL="807278" lvl="1" indent="-285750">
              <a:spcBef>
                <a:spcPct val="30000"/>
              </a:spcBef>
              <a:buFont typeface="Arial" panose="020B0604020202020204" pitchFamily="34" charset="0"/>
              <a:buChar char="•"/>
            </a:pPr>
            <a:r>
              <a:rPr lang="en-US" sz="1800" dirty="0" smtClean="0">
                <a:solidFill>
                  <a:schemeClr val="tx2">
                    <a:lumMod val="75000"/>
                  </a:schemeClr>
                </a:solidFill>
              </a:rPr>
              <a:t>In the US, this study has been conducted </a:t>
            </a:r>
            <a:r>
              <a:rPr lang="en-US" sz="1800" dirty="0">
                <a:solidFill>
                  <a:schemeClr val="tx2">
                    <a:lumMod val="75000"/>
                  </a:schemeClr>
                </a:solidFill>
              </a:rPr>
              <a:t>annually from </a:t>
            </a:r>
            <a:r>
              <a:rPr lang="en-US" sz="1800" dirty="0" smtClean="0">
                <a:solidFill>
                  <a:schemeClr val="tx2">
                    <a:lumMod val="75000"/>
                  </a:schemeClr>
                </a:solidFill>
              </a:rPr>
              <a:t>1991</a:t>
            </a:r>
          </a:p>
        </p:txBody>
      </p:sp>
      <p:pic>
        <p:nvPicPr>
          <p:cNvPr id="27" name="Picture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927" y="3986350"/>
            <a:ext cx="2638648" cy="208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3"/>
          <p:cNvSpPr txBox="1">
            <a:spLocks noChangeArrowheads="1"/>
          </p:cNvSpPr>
          <p:nvPr/>
        </p:nvSpPr>
        <p:spPr bwMode="auto">
          <a:xfrm>
            <a:off x="2431906" y="3455882"/>
            <a:ext cx="6128283" cy="3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118" tIns="49059" rIns="98118" bIns="49059">
            <a:spAutoFit/>
          </a:bodyPr>
          <a:lstStyle>
            <a:lvl1pPr marL="214313" indent="-214313" defTabSz="860425" eaLnBrk="0" hangingPunct="0">
              <a:defRPr sz="1200">
                <a:solidFill>
                  <a:schemeClr val="tx1"/>
                </a:solidFill>
                <a:latin typeface="Arial" charset="0"/>
              </a:defRPr>
            </a:lvl1pPr>
            <a:lvl2pPr marL="742950" indent="-285750" defTabSz="860425" eaLnBrk="0" hangingPunct="0">
              <a:defRPr sz="1200">
                <a:solidFill>
                  <a:schemeClr val="tx1"/>
                </a:solidFill>
                <a:latin typeface="Arial" charset="0"/>
              </a:defRPr>
            </a:lvl2pPr>
            <a:lvl3pPr marL="1143000" indent="-228600" defTabSz="860425" eaLnBrk="0" hangingPunct="0">
              <a:defRPr sz="1200">
                <a:solidFill>
                  <a:schemeClr val="tx1"/>
                </a:solidFill>
                <a:latin typeface="Arial" charset="0"/>
              </a:defRPr>
            </a:lvl3pPr>
            <a:lvl4pPr marL="1600200" indent="-228600" defTabSz="860425" eaLnBrk="0" hangingPunct="0">
              <a:defRPr sz="1200">
                <a:solidFill>
                  <a:schemeClr val="tx1"/>
                </a:solidFill>
                <a:latin typeface="Arial" charset="0"/>
              </a:defRPr>
            </a:lvl4pPr>
            <a:lvl5pPr marL="2057400" indent="-228600" defTabSz="860425" eaLnBrk="0" hangingPunct="0">
              <a:defRPr sz="1200">
                <a:solidFill>
                  <a:schemeClr val="tx1"/>
                </a:solidFill>
                <a:latin typeface="Arial" charset="0"/>
              </a:defRPr>
            </a:lvl5pPr>
            <a:lvl6pPr marL="2514600" indent="-228600" defTabSz="860425" eaLnBrk="0" fontAlgn="base" hangingPunct="0">
              <a:spcBef>
                <a:spcPct val="0"/>
              </a:spcBef>
              <a:spcAft>
                <a:spcPct val="0"/>
              </a:spcAft>
              <a:defRPr sz="1200">
                <a:solidFill>
                  <a:schemeClr val="tx1"/>
                </a:solidFill>
                <a:latin typeface="Arial" charset="0"/>
              </a:defRPr>
            </a:lvl6pPr>
            <a:lvl7pPr marL="2971800" indent="-228600" defTabSz="860425" eaLnBrk="0" fontAlgn="base" hangingPunct="0">
              <a:spcBef>
                <a:spcPct val="0"/>
              </a:spcBef>
              <a:spcAft>
                <a:spcPct val="0"/>
              </a:spcAft>
              <a:defRPr sz="1200">
                <a:solidFill>
                  <a:schemeClr val="tx1"/>
                </a:solidFill>
                <a:latin typeface="Arial" charset="0"/>
              </a:defRPr>
            </a:lvl7pPr>
            <a:lvl8pPr marL="3429000" indent="-228600" defTabSz="860425" eaLnBrk="0" fontAlgn="base" hangingPunct="0">
              <a:spcBef>
                <a:spcPct val="0"/>
              </a:spcBef>
              <a:spcAft>
                <a:spcPct val="0"/>
              </a:spcAft>
              <a:defRPr sz="1200">
                <a:solidFill>
                  <a:schemeClr val="tx1"/>
                </a:solidFill>
                <a:latin typeface="Arial" charset="0"/>
              </a:defRPr>
            </a:lvl8pPr>
            <a:lvl9pPr marL="3886200" indent="-228600" defTabSz="860425" eaLnBrk="0" fontAlgn="base" hangingPunct="0">
              <a:spcBef>
                <a:spcPct val="0"/>
              </a:spcBef>
              <a:spcAft>
                <a:spcPct val="0"/>
              </a:spcAft>
              <a:defRPr sz="1200">
                <a:solidFill>
                  <a:schemeClr val="tx1"/>
                </a:solidFill>
                <a:latin typeface="Arial" charset="0"/>
              </a:defRPr>
            </a:lvl9pPr>
          </a:lstStyle>
          <a:p>
            <a:pPr eaLnBrk="1" hangingPunct="1">
              <a:spcBef>
                <a:spcPct val="50000"/>
              </a:spcBef>
              <a:buClr>
                <a:srgbClr val="A50021"/>
              </a:buClr>
              <a:buFont typeface="Wingdings" pitchFamily="2" charset="2"/>
              <a:buChar char="§"/>
            </a:pPr>
            <a:r>
              <a:rPr lang="en-US" sz="1700" b="1">
                <a:solidFill>
                  <a:srgbClr val="FF6600"/>
                </a:solidFill>
              </a:rPr>
              <a:t>Which specialties treat cancer?</a:t>
            </a:r>
          </a:p>
        </p:txBody>
      </p:sp>
      <p:sp>
        <p:nvSpPr>
          <p:cNvPr id="29" name="Text Box 4"/>
          <p:cNvSpPr txBox="1">
            <a:spLocks noChangeArrowheads="1"/>
          </p:cNvSpPr>
          <p:nvPr/>
        </p:nvSpPr>
        <p:spPr bwMode="auto">
          <a:xfrm>
            <a:off x="3070539" y="3916210"/>
            <a:ext cx="6688944" cy="3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118" tIns="49059" rIns="98118" bIns="49059">
            <a:spAutoFit/>
          </a:bodyPr>
          <a:lstStyle>
            <a:lvl1pPr marL="214313" indent="-214313" defTabSz="860425" eaLnBrk="0" hangingPunct="0">
              <a:defRPr sz="1200">
                <a:solidFill>
                  <a:schemeClr val="tx1"/>
                </a:solidFill>
                <a:latin typeface="Arial" charset="0"/>
              </a:defRPr>
            </a:lvl1pPr>
            <a:lvl2pPr marL="742950" indent="-285750" defTabSz="860425" eaLnBrk="0" hangingPunct="0">
              <a:defRPr sz="1200">
                <a:solidFill>
                  <a:schemeClr val="tx1"/>
                </a:solidFill>
                <a:latin typeface="Arial" charset="0"/>
              </a:defRPr>
            </a:lvl2pPr>
            <a:lvl3pPr marL="1143000" indent="-228600" defTabSz="860425" eaLnBrk="0" hangingPunct="0">
              <a:defRPr sz="1200">
                <a:solidFill>
                  <a:schemeClr val="tx1"/>
                </a:solidFill>
                <a:latin typeface="Arial" charset="0"/>
              </a:defRPr>
            </a:lvl3pPr>
            <a:lvl4pPr marL="1600200" indent="-228600" defTabSz="860425" eaLnBrk="0" hangingPunct="0">
              <a:defRPr sz="1200">
                <a:solidFill>
                  <a:schemeClr val="tx1"/>
                </a:solidFill>
                <a:latin typeface="Arial" charset="0"/>
              </a:defRPr>
            </a:lvl4pPr>
            <a:lvl5pPr marL="2057400" indent="-228600" defTabSz="860425" eaLnBrk="0" hangingPunct="0">
              <a:defRPr sz="1200">
                <a:solidFill>
                  <a:schemeClr val="tx1"/>
                </a:solidFill>
                <a:latin typeface="Arial" charset="0"/>
              </a:defRPr>
            </a:lvl5pPr>
            <a:lvl6pPr marL="2514600" indent="-228600" defTabSz="860425" eaLnBrk="0" fontAlgn="base" hangingPunct="0">
              <a:spcBef>
                <a:spcPct val="0"/>
              </a:spcBef>
              <a:spcAft>
                <a:spcPct val="0"/>
              </a:spcAft>
              <a:defRPr sz="1200">
                <a:solidFill>
                  <a:schemeClr val="tx1"/>
                </a:solidFill>
                <a:latin typeface="Arial" charset="0"/>
              </a:defRPr>
            </a:lvl6pPr>
            <a:lvl7pPr marL="2971800" indent="-228600" defTabSz="860425" eaLnBrk="0" fontAlgn="base" hangingPunct="0">
              <a:spcBef>
                <a:spcPct val="0"/>
              </a:spcBef>
              <a:spcAft>
                <a:spcPct val="0"/>
              </a:spcAft>
              <a:defRPr sz="1200">
                <a:solidFill>
                  <a:schemeClr val="tx1"/>
                </a:solidFill>
                <a:latin typeface="Arial" charset="0"/>
              </a:defRPr>
            </a:lvl7pPr>
            <a:lvl8pPr marL="3429000" indent="-228600" defTabSz="860425" eaLnBrk="0" fontAlgn="base" hangingPunct="0">
              <a:spcBef>
                <a:spcPct val="0"/>
              </a:spcBef>
              <a:spcAft>
                <a:spcPct val="0"/>
              </a:spcAft>
              <a:defRPr sz="1200">
                <a:solidFill>
                  <a:schemeClr val="tx1"/>
                </a:solidFill>
                <a:latin typeface="Arial" charset="0"/>
              </a:defRPr>
            </a:lvl8pPr>
            <a:lvl9pPr marL="3886200" indent="-228600" defTabSz="860425" eaLnBrk="0" fontAlgn="base" hangingPunct="0">
              <a:spcBef>
                <a:spcPct val="0"/>
              </a:spcBef>
              <a:spcAft>
                <a:spcPct val="0"/>
              </a:spcAft>
              <a:defRPr sz="1200">
                <a:solidFill>
                  <a:schemeClr val="tx1"/>
                </a:solidFill>
                <a:latin typeface="Arial" charset="0"/>
              </a:defRPr>
            </a:lvl9pPr>
          </a:lstStyle>
          <a:p>
            <a:pPr eaLnBrk="1" hangingPunct="1">
              <a:spcBef>
                <a:spcPct val="50000"/>
              </a:spcBef>
              <a:buClr>
                <a:srgbClr val="A50021"/>
              </a:buClr>
              <a:buFont typeface="Wingdings" pitchFamily="2" charset="2"/>
              <a:buChar char="§"/>
            </a:pPr>
            <a:r>
              <a:rPr lang="en-US" sz="1700" b="1">
                <a:solidFill>
                  <a:srgbClr val="FF6600"/>
                </a:solidFill>
              </a:rPr>
              <a:t>Who are the decision-makers for drug therapy?</a:t>
            </a:r>
          </a:p>
        </p:txBody>
      </p:sp>
      <p:sp>
        <p:nvSpPr>
          <p:cNvPr id="30" name="Text Box 5"/>
          <p:cNvSpPr txBox="1">
            <a:spLocks noChangeArrowheads="1"/>
          </p:cNvSpPr>
          <p:nvPr/>
        </p:nvSpPr>
        <p:spPr bwMode="auto">
          <a:xfrm>
            <a:off x="3509121" y="4395790"/>
            <a:ext cx="7062100" cy="3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118" tIns="49059" rIns="98118" bIns="49059">
            <a:spAutoFit/>
          </a:bodyPr>
          <a:lstStyle>
            <a:lvl1pPr marL="214313" indent="-214313" defTabSz="860425" eaLnBrk="0" hangingPunct="0">
              <a:defRPr sz="1200">
                <a:solidFill>
                  <a:schemeClr val="tx1"/>
                </a:solidFill>
                <a:latin typeface="Arial" charset="0"/>
              </a:defRPr>
            </a:lvl1pPr>
            <a:lvl2pPr marL="742950" indent="-285750" defTabSz="860425" eaLnBrk="0" hangingPunct="0">
              <a:defRPr sz="1200">
                <a:solidFill>
                  <a:schemeClr val="tx1"/>
                </a:solidFill>
                <a:latin typeface="Arial" charset="0"/>
              </a:defRPr>
            </a:lvl2pPr>
            <a:lvl3pPr marL="1143000" indent="-228600" defTabSz="860425" eaLnBrk="0" hangingPunct="0">
              <a:defRPr sz="1200">
                <a:solidFill>
                  <a:schemeClr val="tx1"/>
                </a:solidFill>
                <a:latin typeface="Arial" charset="0"/>
              </a:defRPr>
            </a:lvl3pPr>
            <a:lvl4pPr marL="1600200" indent="-228600" defTabSz="860425" eaLnBrk="0" hangingPunct="0">
              <a:defRPr sz="1200">
                <a:solidFill>
                  <a:schemeClr val="tx1"/>
                </a:solidFill>
                <a:latin typeface="Arial" charset="0"/>
              </a:defRPr>
            </a:lvl4pPr>
            <a:lvl5pPr marL="2057400" indent="-228600" defTabSz="860425" eaLnBrk="0" hangingPunct="0">
              <a:defRPr sz="1200">
                <a:solidFill>
                  <a:schemeClr val="tx1"/>
                </a:solidFill>
                <a:latin typeface="Arial" charset="0"/>
              </a:defRPr>
            </a:lvl5pPr>
            <a:lvl6pPr marL="2514600" indent="-228600" defTabSz="860425" eaLnBrk="0" fontAlgn="base" hangingPunct="0">
              <a:spcBef>
                <a:spcPct val="0"/>
              </a:spcBef>
              <a:spcAft>
                <a:spcPct val="0"/>
              </a:spcAft>
              <a:defRPr sz="1200">
                <a:solidFill>
                  <a:schemeClr val="tx1"/>
                </a:solidFill>
                <a:latin typeface="Arial" charset="0"/>
              </a:defRPr>
            </a:lvl6pPr>
            <a:lvl7pPr marL="2971800" indent="-228600" defTabSz="860425" eaLnBrk="0" fontAlgn="base" hangingPunct="0">
              <a:spcBef>
                <a:spcPct val="0"/>
              </a:spcBef>
              <a:spcAft>
                <a:spcPct val="0"/>
              </a:spcAft>
              <a:defRPr sz="1200">
                <a:solidFill>
                  <a:schemeClr val="tx1"/>
                </a:solidFill>
                <a:latin typeface="Arial" charset="0"/>
              </a:defRPr>
            </a:lvl7pPr>
            <a:lvl8pPr marL="3429000" indent="-228600" defTabSz="860425" eaLnBrk="0" fontAlgn="base" hangingPunct="0">
              <a:spcBef>
                <a:spcPct val="0"/>
              </a:spcBef>
              <a:spcAft>
                <a:spcPct val="0"/>
              </a:spcAft>
              <a:defRPr sz="1200">
                <a:solidFill>
                  <a:schemeClr val="tx1"/>
                </a:solidFill>
                <a:latin typeface="Arial" charset="0"/>
              </a:defRPr>
            </a:lvl8pPr>
            <a:lvl9pPr marL="3886200" indent="-228600" defTabSz="860425" eaLnBrk="0" fontAlgn="base" hangingPunct="0">
              <a:spcBef>
                <a:spcPct val="0"/>
              </a:spcBef>
              <a:spcAft>
                <a:spcPct val="0"/>
              </a:spcAft>
              <a:defRPr sz="1200">
                <a:solidFill>
                  <a:schemeClr val="tx1"/>
                </a:solidFill>
                <a:latin typeface="Arial" charset="0"/>
              </a:defRPr>
            </a:lvl9pPr>
          </a:lstStyle>
          <a:p>
            <a:pPr eaLnBrk="1" hangingPunct="1">
              <a:spcBef>
                <a:spcPct val="50000"/>
              </a:spcBef>
              <a:buClr>
                <a:srgbClr val="A50021"/>
              </a:buClr>
              <a:buFont typeface="Wingdings" pitchFamily="2" charset="2"/>
              <a:buChar char="§"/>
            </a:pPr>
            <a:r>
              <a:rPr lang="en-US" sz="1700" b="1">
                <a:solidFill>
                  <a:srgbClr val="FF6600"/>
                </a:solidFill>
              </a:rPr>
              <a:t>How many patients receive drug therapy in a typical month? </a:t>
            </a:r>
          </a:p>
        </p:txBody>
      </p:sp>
      <p:grpSp>
        <p:nvGrpSpPr>
          <p:cNvPr id="31" name="Group 6"/>
          <p:cNvGrpSpPr>
            <a:grpSpLocks/>
          </p:cNvGrpSpPr>
          <p:nvPr/>
        </p:nvGrpSpPr>
        <p:grpSpPr bwMode="auto">
          <a:xfrm>
            <a:off x="2298239" y="3436629"/>
            <a:ext cx="7726724" cy="1365228"/>
            <a:chOff x="932" y="1663"/>
            <a:chExt cx="4391" cy="837"/>
          </a:xfrm>
        </p:grpSpPr>
        <p:sp>
          <p:nvSpPr>
            <p:cNvPr id="32" name="Line 7"/>
            <p:cNvSpPr>
              <a:spLocks noChangeShapeType="1"/>
            </p:cNvSpPr>
            <p:nvPr/>
          </p:nvSpPr>
          <p:spPr bwMode="auto">
            <a:xfrm>
              <a:off x="932" y="1663"/>
              <a:ext cx="3727" cy="0"/>
            </a:xfrm>
            <a:prstGeom prst="line">
              <a:avLst/>
            </a:prstGeom>
            <a:noFill/>
            <a:ln w="28575">
              <a:solidFill>
                <a:srgbClr val="666699"/>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3" name="Line 8"/>
            <p:cNvSpPr>
              <a:spLocks noChangeShapeType="1"/>
            </p:cNvSpPr>
            <p:nvPr/>
          </p:nvSpPr>
          <p:spPr bwMode="auto">
            <a:xfrm>
              <a:off x="1275" y="1927"/>
              <a:ext cx="3638" cy="0"/>
            </a:xfrm>
            <a:prstGeom prst="line">
              <a:avLst/>
            </a:prstGeom>
            <a:noFill/>
            <a:ln w="28575">
              <a:solidFill>
                <a:srgbClr val="666699"/>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4" name="Line 9"/>
            <p:cNvSpPr>
              <a:spLocks noChangeShapeType="1"/>
            </p:cNvSpPr>
            <p:nvPr/>
          </p:nvSpPr>
          <p:spPr bwMode="auto">
            <a:xfrm>
              <a:off x="1563" y="2219"/>
              <a:ext cx="3552" cy="0"/>
            </a:xfrm>
            <a:prstGeom prst="line">
              <a:avLst/>
            </a:prstGeom>
            <a:noFill/>
            <a:ln w="28575">
              <a:solidFill>
                <a:srgbClr val="666699"/>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 name="Line 10"/>
            <p:cNvSpPr>
              <a:spLocks noChangeShapeType="1"/>
            </p:cNvSpPr>
            <p:nvPr/>
          </p:nvSpPr>
          <p:spPr bwMode="auto">
            <a:xfrm>
              <a:off x="1827" y="2500"/>
              <a:ext cx="3496" cy="0"/>
            </a:xfrm>
            <a:prstGeom prst="line">
              <a:avLst/>
            </a:prstGeom>
            <a:noFill/>
            <a:ln w="28575">
              <a:solidFill>
                <a:srgbClr val="666699"/>
              </a:solidFill>
              <a:round/>
              <a:headEnd/>
              <a:tailEnd/>
            </a:ln>
            <a:extLst>
              <a:ext uri="{909E8E84-426E-40DD-AFC4-6F175D3DCCD1}">
                <a14:hiddenFill xmlns:a14="http://schemas.microsoft.com/office/drawing/2010/main">
                  <a:noFill/>
                </a14:hiddenFill>
              </a:ext>
            </a:extLst>
          </p:spPr>
          <p:txBody>
            <a:bodyPr/>
            <a:lstStyle/>
            <a:p>
              <a:endParaRPr lang="en-GB"/>
            </a:p>
          </p:txBody>
        </p:sp>
      </p:grpSp>
    </p:spTree>
    <p:extLst>
      <p:ext uri="{BB962C8B-B14F-4D97-AF65-F5344CB8AC3E}">
        <p14:creationId xmlns:p14="http://schemas.microsoft.com/office/powerpoint/2010/main" val="166622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21" y="333484"/>
            <a:ext cx="8985599" cy="353302"/>
          </a:xfrm>
        </p:spPr>
        <p:txBody>
          <a:bodyPr/>
          <a:lstStyle/>
          <a:p>
            <a:r>
              <a:rPr lang="en-US" dirty="0" smtClean="0"/>
              <a:t>Market Sizing Objectives and Methodology</a:t>
            </a:r>
            <a:endParaRPr lang="en-US" dirty="0"/>
          </a:p>
        </p:txBody>
      </p:sp>
      <p:cxnSp>
        <p:nvCxnSpPr>
          <p:cNvPr id="37" name="Straight Connector 36"/>
          <p:cNvCxnSpPr/>
          <p:nvPr/>
        </p:nvCxnSpPr>
        <p:spPr>
          <a:xfrm>
            <a:off x="3120646" y="1148557"/>
            <a:ext cx="0" cy="1297846"/>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a:spLocks/>
          </p:cNvSpPr>
          <p:nvPr/>
        </p:nvSpPr>
        <p:spPr>
          <a:xfrm>
            <a:off x="850320" y="1413367"/>
            <a:ext cx="1859378" cy="718740"/>
          </a:xfrm>
          <a:prstGeom prst="roundRect">
            <a:avLst>
              <a:gd name="adj" fmla="val 50000"/>
            </a:avLst>
          </a:prstGeom>
          <a:solidFill>
            <a:schemeClr val="tx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r>
              <a:rPr lang="en-US" sz="1600" b="1" dirty="0" smtClean="0"/>
              <a:t>Objectives</a:t>
            </a:r>
            <a:endParaRPr lang="en-US" sz="1600" dirty="0"/>
          </a:p>
        </p:txBody>
      </p:sp>
      <p:cxnSp>
        <p:nvCxnSpPr>
          <p:cNvPr id="39" name="Straight Connector 38"/>
          <p:cNvCxnSpPr/>
          <p:nvPr/>
        </p:nvCxnSpPr>
        <p:spPr>
          <a:xfrm>
            <a:off x="2543355" y="1772737"/>
            <a:ext cx="574760" cy="1"/>
          </a:xfrm>
          <a:prstGeom prst="line">
            <a:avLst/>
          </a:prstGeom>
          <a:ln w="12700"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203538" y="1061370"/>
            <a:ext cx="6977692" cy="1539909"/>
          </a:xfrm>
          <a:prstGeom prst="rect">
            <a:avLst/>
          </a:prstGeom>
        </p:spPr>
        <p:txBody>
          <a:bodyPr wrap="square">
            <a:spAutoFit/>
          </a:bodyPr>
          <a:lstStyle/>
          <a:p>
            <a:pPr marL="285750" indent="-285750">
              <a:lnSpc>
                <a:spcPct val="90000"/>
              </a:lnSpc>
              <a:spcBef>
                <a:spcPts val="1200"/>
              </a:spcBef>
              <a:buFont typeface="Arial" panose="020B0604020202020204" pitchFamily="34" charset="0"/>
              <a:buChar char="•"/>
            </a:pPr>
            <a:r>
              <a:rPr lang="en-US" sz="1800" b="1" dirty="0">
                <a:solidFill>
                  <a:schemeClr val="tx2"/>
                </a:solidFill>
              </a:rPr>
              <a:t>Determine the </a:t>
            </a:r>
            <a:r>
              <a:rPr lang="en-US" sz="1800" b="1" dirty="0" smtClean="0">
                <a:solidFill>
                  <a:schemeClr val="tx2"/>
                </a:solidFill>
              </a:rPr>
              <a:t>ideal specialty </a:t>
            </a:r>
            <a:r>
              <a:rPr lang="en-US" sz="1800" b="1" dirty="0">
                <a:solidFill>
                  <a:schemeClr val="tx2"/>
                </a:solidFill>
              </a:rPr>
              <a:t>and </a:t>
            </a:r>
            <a:r>
              <a:rPr lang="en-US" sz="1800" b="1" dirty="0" smtClean="0">
                <a:solidFill>
                  <a:schemeClr val="tx2"/>
                </a:solidFill>
              </a:rPr>
              <a:t>practice type mix </a:t>
            </a:r>
          </a:p>
          <a:p>
            <a:pPr marL="807278" lvl="2" indent="-285750">
              <a:lnSpc>
                <a:spcPct val="90000"/>
              </a:lnSpc>
              <a:spcBef>
                <a:spcPts val="400"/>
              </a:spcBef>
              <a:buFont typeface="Calibri" panose="020F0502020204030204" pitchFamily="34" charset="0"/>
              <a:buChar char="—"/>
            </a:pPr>
            <a:r>
              <a:rPr lang="en-US" sz="1600" dirty="0">
                <a:solidFill>
                  <a:schemeClr val="tx2"/>
                </a:solidFill>
              </a:rPr>
              <a:t>Office vs. Hospital and public vs. private</a:t>
            </a:r>
          </a:p>
          <a:p>
            <a:pPr marL="285750" indent="-285750">
              <a:lnSpc>
                <a:spcPct val="90000"/>
              </a:lnSpc>
              <a:spcBef>
                <a:spcPts val="800"/>
              </a:spcBef>
              <a:buFont typeface="Arial" panose="020B0604020202020204" pitchFamily="34" charset="0"/>
              <a:buChar char="•"/>
            </a:pPr>
            <a:r>
              <a:rPr lang="en-US" sz="1800" b="1" dirty="0" smtClean="0">
                <a:solidFill>
                  <a:schemeClr val="tx2"/>
                </a:solidFill>
              </a:rPr>
              <a:t>Determine </a:t>
            </a:r>
            <a:r>
              <a:rPr lang="en-US" sz="1800" b="1" dirty="0">
                <a:solidFill>
                  <a:schemeClr val="tx2"/>
                </a:solidFill>
              </a:rPr>
              <a:t>the number of cancer patients treated with anti-cancer drug therapy in a </a:t>
            </a:r>
            <a:r>
              <a:rPr lang="en-US" sz="1800" b="1" dirty="0" smtClean="0">
                <a:solidFill>
                  <a:schemeClr val="tx2"/>
                </a:solidFill>
              </a:rPr>
              <a:t>month</a:t>
            </a:r>
          </a:p>
          <a:p>
            <a:pPr marL="807278" lvl="2" indent="-285750">
              <a:lnSpc>
                <a:spcPct val="90000"/>
              </a:lnSpc>
              <a:spcBef>
                <a:spcPts val="400"/>
              </a:spcBef>
              <a:buFont typeface="Calibri" panose="020F0502020204030204" pitchFamily="34" charset="0"/>
              <a:buChar char="—"/>
            </a:pPr>
            <a:r>
              <a:rPr lang="en-US" sz="1600" dirty="0">
                <a:solidFill>
                  <a:schemeClr val="tx2"/>
                </a:solidFill>
              </a:rPr>
              <a:t>This is the basis of the monthly </a:t>
            </a:r>
            <a:r>
              <a:rPr lang="en-US" sz="1600" dirty="0" smtClean="0">
                <a:solidFill>
                  <a:schemeClr val="tx2"/>
                </a:solidFill>
              </a:rPr>
              <a:t>projection</a:t>
            </a:r>
            <a:endParaRPr lang="en-US" sz="1600" dirty="0">
              <a:solidFill>
                <a:schemeClr val="tx2"/>
              </a:solidFill>
            </a:endParaRPr>
          </a:p>
        </p:txBody>
      </p:sp>
      <p:cxnSp>
        <p:nvCxnSpPr>
          <p:cNvPr id="34" name="Straight Connector 33"/>
          <p:cNvCxnSpPr/>
          <p:nvPr/>
        </p:nvCxnSpPr>
        <p:spPr>
          <a:xfrm>
            <a:off x="3122918" y="2628252"/>
            <a:ext cx="0" cy="10726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35" name="Rounded Rectangle 34"/>
          <p:cNvSpPr>
            <a:spLocks/>
          </p:cNvSpPr>
          <p:nvPr/>
        </p:nvSpPr>
        <p:spPr>
          <a:xfrm>
            <a:off x="866240" y="2794087"/>
            <a:ext cx="1859378" cy="718740"/>
          </a:xfrm>
          <a:prstGeom prst="roundRect">
            <a:avLst>
              <a:gd name="adj" fmla="val 50000"/>
            </a:avLst>
          </a:prstGeom>
          <a:solidFill>
            <a:schemeClr val="accent4"/>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lnSpc>
                <a:spcPct val="90000"/>
              </a:lnSpc>
            </a:pPr>
            <a:r>
              <a:rPr lang="en-US" sz="1600" b="1" dirty="0" smtClean="0">
                <a:solidFill>
                  <a:schemeClr val="tx2">
                    <a:lumMod val="75000"/>
                  </a:schemeClr>
                </a:solidFill>
              </a:rPr>
              <a:t>Frequency </a:t>
            </a:r>
          </a:p>
          <a:p>
            <a:pPr algn="ctr">
              <a:lnSpc>
                <a:spcPct val="90000"/>
              </a:lnSpc>
            </a:pPr>
            <a:r>
              <a:rPr lang="en-US" sz="1600" b="1" dirty="0" smtClean="0">
                <a:solidFill>
                  <a:schemeClr val="tx2">
                    <a:lumMod val="75000"/>
                  </a:schemeClr>
                </a:solidFill>
              </a:rPr>
              <a:t>and Sample</a:t>
            </a:r>
            <a:endParaRPr lang="en-US" sz="1600" dirty="0">
              <a:solidFill>
                <a:schemeClr val="tx2">
                  <a:lumMod val="75000"/>
                </a:schemeClr>
              </a:solidFill>
            </a:endParaRPr>
          </a:p>
        </p:txBody>
      </p:sp>
      <p:cxnSp>
        <p:nvCxnSpPr>
          <p:cNvPr id="36" name="Straight Connector 35"/>
          <p:cNvCxnSpPr/>
          <p:nvPr/>
        </p:nvCxnSpPr>
        <p:spPr>
          <a:xfrm>
            <a:off x="2545627" y="3153457"/>
            <a:ext cx="574760" cy="1"/>
          </a:xfrm>
          <a:prstGeom prst="line">
            <a:avLst/>
          </a:prstGeom>
          <a:ln w="12700" cap="rnd">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205810" y="2578570"/>
            <a:ext cx="7180134" cy="1160318"/>
          </a:xfrm>
          <a:prstGeom prst="rect">
            <a:avLst/>
          </a:prstGeom>
        </p:spPr>
        <p:txBody>
          <a:bodyPr wrap="square">
            <a:spAutoFit/>
          </a:bodyPr>
          <a:lstStyle/>
          <a:p>
            <a:pPr marL="285750" indent="-285750">
              <a:lnSpc>
                <a:spcPct val="90000"/>
              </a:lnSpc>
              <a:spcBef>
                <a:spcPts val="1200"/>
              </a:spcBef>
              <a:buFont typeface="Arial" panose="020B0604020202020204" pitchFamily="34" charset="0"/>
              <a:buChar char="•"/>
            </a:pPr>
            <a:r>
              <a:rPr lang="en-US" sz="1800" b="1" dirty="0" smtClean="0">
                <a:solidFill>
                  <a:schemeClr val="tx2">
                    <a:lumMod val="75000"/>
                  </a:schemeClr>
                </a:solidFill>
              </a:rPr>
              <a:t>Market Sizing Study is done every other year </a:t>
            </a:r>
            <a:r>
              <a:rPr lang="en-US" sz="1600" b="1" dirty="0" smtClean="0">
                <a:solidFill>
                  <a:schemeClr val="tx2">
                    <a:lumMod val="75000"/>
                  </a:schemeClr>
                </a:solidFill>
              </a:rPr>
              <a:t>(US, EU5, Japan, AU, China)</a:t>
            </a:r>
          </a:p>
          <a:p>
            <a:pPr marL="807278" lvl="2" indent="-285750">
              <a:lnSpc>
                <a:spcPct val="90000"/>
              </a:lnSpc>
              <a:spcBef>
                <a:spcPts val="400"/>
              </a:spcBef>
              <a:buFont typeface="Calibri" panose="020F0502020204030204" pitchFamily="34" charset="0"/>
              <a:buChar char="—"/>
            </a:pPr>
            <a:r>
              <a:rPr lang="en-US" sz="1600" dirty="0" smtClean="0">
                <a:solidFill>
                  <a:schemeClr val="tx2">
                    <a:lumMod val="75000"/>
                  </a:schemeClr>
                </a:solidFill>
              </a:rPr>
              <a:t>In </a:t>
            </a:r>
            <a:r>
              <a:rPr lang="en-US" sz="1600" dirty="0">
                <a:solidFill>
                  <a:schemeClr val="tx2">
                    <a:lumMod val="75000"/>
                  </a:schemeClr>
                </a:solidFill>
              </a:rPr>
              <a:t>the US, </a:t>
            </a:r>
            <a:r>
              <a:rPr lang="en-US" sz="1600" dirty="0" smtClean="0">
                <a:solidFill>
                  <a:schemeClr val="tx2">
                    <a:lumMod val="75000"/>
                  </a:schemeClr>
                </a:solidFill>
              </a:rPr>
              <a:t>initially </a:t>
            </a:r>
            <a:r>
              <a:rPr lang="en-US" sz="1600" dirty="0">
                <a:solidFill>
                  <a:schemeClr val="tx2">
                    <a:lumMod val="75000"/>
                  </a:schemeClr>
                </a:solidFill>
              </a:rPr>
              <a:t>conducted with 26 </a:t>
            </a:r>
            <a:r>
              <a:rPr lang="en-US" sz="1600" dirty="0" smtClean="0">
                <a:solidFill>
                  <a:schemeClr val="tx2">
                    <a:lumMod val="75000"/>
                  </a:schemeClr>
                </a:solidFill>
              </a:rPr>
              <a:t>specialties</a:t>
            </a:r>
          </a:p>
          <a:p>
            <a:pPr marL="807278" lvl="2" indent="-285750">
              <a:lnSpc>
                <a:spcPct val="90000"/>
              </a:lnSpc>
              <a:spcBef>
                <a:spcPts val="400"/>
              </a:spcBef>
              <a:buFont typeface="Calibri" panose="020F0502020204030204" pitchFamily="34" charset="0"/>
              <a:buChar char="—"/>
            </a:pPr>
            <a:r>
              <a:rPr lang="en-US" sz="1600" dirty="0">
                <a:solidFill>
                  <a:schemeClr val="tx2">
                    <a:lumMod val="75000"/>
                  </a:schemeClr>
                </a:solidFill>
              </a:rPr>
              <a:t>Currently conducted with up to 10 specialties in the US and 15 in the </a:t>
            </a:r>
            <a:r>
              <a:rPr lang="en-US" sz="1600" dirty="0" smtClean="0">
                <a:solidFill>
                  <a:schemeClr val="tx2">
                    <a:lumMod val="75000"/>
                  </a:schemeClr>
                </a:solidFill>
              </a:rPr>
              <a:t>EU5</a:t>
            </a:r>
          </a:p>
          <a:p>
            <a:pPr marL="807278" lvl="2" indent="-285750">
              <a:lnSpc>
                <a:spcPct val="90000"/>
              </a:lnSpc>
              <a:spcBef>
                <a:spcPts val="400"/>
              </a:spcBef>
              <a:buFont typeface="Calibri" panose="020F0502020204030204" pitchFamily="34" charset="0"/>
              <a:buChar char="—"/>
            </a:pPr>
            <a:r>
              <a:rPr lang="en-US" sz="1600" dirty="0">
                <a:solidFill>
                  <a:schemeClr val="tx2">
                    <a:lumMod val="75000"/>
                  </a:schemeClr>
                </a:solidFill>
              </a:rPr>
              <a:t>Sent out to over 10,000 physicians in each the US and EU5 </a:t>
            </a:r>
            <a:r>
              <a:rPr lang="en-US" sz="1600" dirty="0" smtClean="0">
                <a:solidFill>
                  <a:schemeClr val="tx2">
                    <a:lumMod val="75000"/>
                  </a:schemeClr>
                </a:solidFill>
              </a:rPr>
              <a:t>markets</a:t>
            </a:r>
            <a:endParaRPr lang="en-US" sz="1600" dirty="0">
              <a:solidFill>
                <a:schemeClr val="tx2">
                  <a:lumMod val="75000"/>
                </a:schemeClr>
              </a:solidFill>
            </a:endParaRPr>
          </a:p>
        </p:txBody>
      </p:sp>
      <p:cxnSp>
        <p:nvCxnSpPr>
          <p:cNvPr id="42" name="Straight Connector 41"/>
          <p:cNvCxnSpPr/>
          <p:nvPr/>
        </p:nvCxnSpPr>
        <p:spPr>
          <a:xfrm>
            <a:off x="3125190" y="3851420"/>
            <a:ext cx="0" cy="7326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547899" y="4206625"/>
            <a:ext cx="574760" cy="1"/>
          </a:xfrm>
          <a:prstGeom prst="line">
            <a:avLst/>
          </a:prstGeom>
          <a:ln w="12700"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43" name="Rounded Rectangle 42"/>
          <p:cNvSpPr>
            <a:spLocks/>
          </p:cNvSpPr>
          <p:nvPr/>
        </p:nvSpPr>
        <p:spPr>
          <a:xfrm>
            <a:off x="854864" y="3847255"/>
            <a:ext cx="1859378" cy="718740"/>
          </a:xfrm>
          <a:prstGeom prst="roundRect">
            <a:avLst>
              <a:gd name="adj" fmla="val 50000"/>
            </a:avLst>
          </a:prstGeom>
          <a:solidFill>
            <a:schemeClr val="accent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lnSpc>
                <a:spcPct val="90000"/>
              </a:lnSpc>
            </a:pPr>
            <a:r>
              <a:rPr lang="en-US" sz="1600" b="1" dirty="0" smtClean="0">
                <a:solidFill>
                  <a:schemeClr val="tx2">
                    <a:lumMod val="75000"/>
                  </a:schemeClr>
                </a:solidFill>
              </a:rPr>
              <a:t>Questionnaire</a:t>
            </a:r>
            <a:endParaRPr lang="en-US" sz="1600" dirty="0">
              <a:solidFill>
                <a:schemeClr val="tx2">
                  <a:lumMod val="75000"/>
                </a:schemeClr>
              </a:solidFill>
            </a:endParaRPr>
          </a:p>
        </p:txBody>
      </p:sp>
      <p:sp>
        <p:nvSpPr>
          <p:cNvPr id="46" name="Rectangle 45"/>
          <p:cNvSpPr/>
          <p:nvPr/>
        </p:nvSpPr>
        <p:spPr>
          <a:xfrm>
            <a:off x="3208082" y="3918346"/>
            <a:ext cx="7180134" cy="614527"/>
          </a:xfrm>
          <a:prstGeom prst="rect">
            <a:avLst/>
          </a:prstGeom>
        </p:spPr>
        <p:txBody>
          <a:bodyPr wrap="square">
            <a:spAutoFit/>
          </a:bodyPr>
          <a:lstStyle/>
          <a:p>
            <a:pPr marL="285750" indent="-285750">
              <a:lnSpc>
                <a:spcPct val="90000"/>
              </a:lnSpc>
              <a:spcBef>
                <a:spcPts val="1200"/>
              </a:spcBef>
              <a:buFont typeface="Arial" panose="020B0604020202020204" pitchFamily="34" charset="0"/>
              <a:buChar char="•"/>
            </a:pPr>
            <a:r>
              <a:rPr lang="en-US" sz="1800" b="1" dirty="0" smtClean="0">
                <a:solidFill>
                  <a:schemeClr val="tx2">
                    <a:lumMod val="75000"/>
                  </a:schemeClr>
                </a:solidFill>
              </a:rPr>
              <a:t>Questionnaire </a:t>
            </a:r>
            <a:r>
              <a:rPr lang="en-US" sz="1800" b="1" dirty="0">
                <a:solidFill>
                  <a:schemeClr val="tx2">
                    <a:lumMod val="75000"/>
                  </a:schemeClr>
                </a:solidFill>
              </a:rPr>
              <a:t>is very short to allow for more responses</a:t>
            </a:r>
          </a:p>
          <a:p>
            <a:pPr marL="807278" lvl="2" indent="-285750">
              <a:lnSpc>
                <a:spcPct val="90000"/>
              </a:lnSpc>
              <a:spcBef>
                <a:spcPts val="400"/>
              </a:spcBef>
              <a:buFont typeface="Calibri" panose="020F0502020204030204" pitchFamily="34" charset="0"/>
              <a:buChar char="—"/>
            </a:pPr>
            <a:r>
              <a:rPr lang="en-US" sz="1600" dirty="0">
                <a:solidFill>
                  <a:schemeClr val="tx2">
                    <a:lumMod val="75000"/>
                  </a:schemeClr>
                </a:solidFill>
              </a:rPr>
              <a:t>Response rate of 15 to 20</a:t>
            </a:r>
            <a:r>
              <a:rPr lang="en-US" sz="1600" dirty="0" smtClean="0">
                <a:solidFill>
                  <a:schemeClr val="tx2">
                    <a:lumMod val="75000"/>
                  </a:schemeClr>
                </a:solidFill>
              </a:rPr>
              <a:t>%</a:t>
            </a:r>
            <a:endParaRPr lang="en-US" sz="1600" dirty="0">
              <a:solidFill>
                <a:schemeClr val="tx2">
                  <a:lumMod val="75000"/>
                </a:schemeClr>
              </a:solidFill>
            </a:endParaRPr>
          </a:p>
        </p:txBody>
      </p:sp>
      <p:sp>
        <p:nvSpPr>
          <p:cNvPr id="6" name="Rectangle 5"/>
          <p:cNvSpPr/>
          <p:nvPr/>
        </p:nvSpPr>
        <p:spPr>
          <a:xfrm>
            <a:off x="1469014" y="4840321"/>
            <a:ext cx="8043476" cy="1749197"/>
          </a:xfrm>
          <a:prstGeom prst="rect">
            <a:avLst/>
          </a:prstGeom>
          <a:solidFill>
            <a:schemeClr val="bg1">
              <a:lumMod val="95000"/>
            </a:schemeClr>
          </a:solidFill>
          <a:ln>
            <a:solidFill>
              <a:schemeClr val="bg2"/>
            </a:solidFill>
          </a:ln>
          <a:effectLst>
            <a:outerShdw blurRad="50800" dist="38100" dir="2700000" algn="tl" rotWithShape="0">
              <a:prstClr val="black">
                <a:alpha val="40000"/>
              </a:prstClr>
            </a:outerShdw>
          </a:effectLst>
        </p:spPr>
        <p:txBody>
          <a:bodyPr wrap="square" lIns="137160" tIns="91440" rIns="137160" bIns="91440">
            <a:spAutoFit/>
          </a:bodyPr>
          <a:lstStyle/>
          <a:p>
            <a:pPr>
              <a:lnSpc>
                <a:spcPct val="90000"/>
              </a:lnSpc>
            </a:pPr>
            <a:r>
              <a:rPr lang="en-US" sz="1800" b="1" dirty="0">
                <a:solidFill>
                  <a:schemeClr val="tx2">
                    <a:lumMod val="75000"/>
                  </a:schemeClr>
                </a:solidFill>
              </a:rPr>
              <a:t>Why an Overall Market Sizing </a:t>
            </a:r>
            <a:r>
              <a:rPr lang="en-US" sz="1800" b="1" dirty="0" smtClean="0">
                <a:solidFill>
                  <a:schemeClr val="tx2">
                    <a:lumMod val="75000"/>
                  </a:schemeClr>
                </a:solidFill>
              </a:rPr>
              <a:t>rather </a:t>
            </a:r>
            <a:r>
              <a:rPr lang="en-US" sz="1800" b="1" dirty="0">
                <a:solidFill>
                  <a:schemeClr val="tx2">
                    <a:lumMod val="75000"/>
                  </a:schemeClr>
                </a:solidFill>
              </a:rPr>
              <a:t>than a </a:t>
            </a:r>
            <a:r>
              <a:rPr lang="en-US" sz="1800" b="1" dirty="0" smtClean="0">
                <a:solidFill>
                  <a:schemeClr val="tx2">
                    <a:lumMod val="75000"/>
                  </a:schemeClr>
                </a:solidFill>
              </a:rPr>
              <a:t>Tumor Specific Market Sizing?</a:t>
            </a:r>
          </a:p>
          <a:p>
            <a:pPr>
              <a:lnSpc>
                <a:spcPct val="90000"/>
              </a:lnSpc>
              <a:spcBef>
                <a:spcPts val="600"/>
              </a:spcBef>
            </a:pPr>
            <a:r>
              <a:rPr lang="en-US" sz="1800" dirty="0" smtClean="0">
                <a:solidFill>
                  <a:schemeClr val="tx2">
                    <a:lumMod val="75000"/>
                  </a:schemeClr>
                </a:solidFill>
              </a:rPr>
              <a:t>Tumor </a:t>
            </a:r>
            <a:r>
              <a:rPr lang="en-US" sz="1800" dirty="0">
                <a:solidFill>
                  <a:schemeClr val="tx2">
                    <a:lumMod val="75000"/>
                  </a:schemeClr>
                </a:solidFill>
              </a:rPr>
              <a:t>specific market sizing studies are not accurate for a variety of </a:t>
            </a:r>
            <a:r>
              <a:rPr lang="en-US" sz="1800" dirty="0" smtClean="0">
                <a:solidFill>
                  <a:schemeClr val="tx2">
                    <a:lumMod val="75000"/>
                  </a:schemeClr>
                </a:solidFill>
              </a:rPr>
              <a:t>reasons:</a:t>
            </a:r>
          </a:p>
          <a:p>
            <a:pPr marL="285750" indent="-285750">
              <a:lnSpc>
                <a:spcPct val="90000"/>
              </a:lnSpc>
              <a:spcBef>
                <a:spcPts val="400"/>
              </a:spcBef>
              <a:buFont typeface="Arial" panose="020B0604020202020204" pitchFamily="34" charset="0"/>
              <a:buChar char="•"/>
            </a:pPr>
            <a:r>
              <a:rPr lang="en-US" sz="1600" dirty="0" smtClean="0">
                <a:solidFill>
                  <a:schemeClr val="tx2">
                    <a:lumMod val="75000"/>
                  </a:schemeClr>
                </a:solidFill>
              </a:rPr>
              <a:t>MDs </a:t>
            </a:r>
            <a:r>
              <a:rPr lang="en-US" sz="1600" dirty="0">
                <a:solidFill>
                  <a:schemeClr val="tx2">
                    <a:lumMod val="75000"/>
                  </a:schemeClr>
                </a:solidFill>
              </a:rPr>
              <a:t>tend to over-estimate small tumor types as they will typically tell us one patient in a month even if it is really 1 patient in 3 </a:t>
            </a:r>
            <a:r>
              <a:rPr lang="en-US" sz="1600" dirty="0" smtClean="0">
                <a:solidFill>
                  <a:schemeClr val="tx2">
                    <a:lumMod val="75000"/>
                  </a:schemeClr>
                </a:solidFill>
              </a:rPr>
              <a:t>months</a:t>
            </a:r>
          </a:p>
          <a:p>
            <a:pPr marL="285750" indent="-285750">
              <a:lnSpc>
                <a:spcPct val="90000"/>
              </a:lnSpc>
              <a:spcBef>
                <a:spcPts val="400"/>
              </a:spcBef>
              <a:buFont typeface="Arial" panose="020B0604020202020204" pitchFamily="34" charset="0"/>
              <a:buChar char="•"/>
            </a:pPr>
            <a:r>
              <a:rPr lang="en-US" sz="1600" dirty="0" smtClean="0">
                <a:solidFill>
                  <a:schemeClr val="tx2">
                    <a:lumMod val="75000"/>
                  </a:schemeClr>
                </a:solidFill>
              </a:rPr>
              <a:t>Ipsos </a:t>
            </a:r>
            <a:r>
              <a:rPr lang="en-US" sz="1600" dirty="0">
                <a:solidFill>
                  <a:schemeClr val="tx2">
                    <a:lumMod val="75000"/>
                  </a:schemeClr>
                </a:solidFill>
              </a:rPr>
              <a:t>conducted tumor specific market sizing studies in the past and never found the results to be realistic  with prevalence actually being higher than incidence.</a:t>
            </a:r>
          </a:p>
        </p:txBody>
      </p:sp>
    </p:spTree>
    <p:extLst>
      <p:ext uri="{BB962C8B-B14F-4D97-AF65-F5344CB8AC3E}">
        <p14:creationId xmlns:p14="http://schemas.microsoft.com/office/powerpoint/2010/main" val="4075824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3"/>
          <p:cNvSpPr>
            <a:spLocks noChangeArrowheads="1"/>
          </p:cNvSpPr>
          <p:nvPr/>
        </p:nvSpPr>
        <p:spPr bwMode="auto">
          <a:xfrm>
            <a:off x="4676996" y="1897962"/>
            <a:ext cx="4125810" cy="917902"/>
          </a:xfrm>
          <a:prstGeom prst="roundRect">
            <a:avLst>
              <a:gd name="adj" fmla="val 16667"/>
            </a:avLst>
          </a:prstGeom>
          <a:solidFill>
            <a:schemeClr val="accent1">
              <a:lumMod val="20000"/>
              <a:lumOff val="80000"/>
            </a:schemeClr>
          </a:solidFill>
          <a:ln>
            <a:noFill/>
          </a:ln>
          <a:effectLst>
            <a:outerShdw blurRad="50800" dist="38100" dir="2700000" algn="tl" rotWithShape="0">
              <a:prstClr val="black">
                <a:alpha val="40000"/>
              </a:prstClr>
            </a:outerShdw>
          </a:effectLst>
          <a:extLst/>
        </p:spPr>
        <p:txBody>
          <a:bodyPr wrap="none" lIns="104105" tIns="52052" rIns="104105" bIns="52052" anchor="ctr"/>
          <a:lstStyle/>
          <a:p>
            <a:pPr defTabSz="1041034"/>
            <a:endParaRPr lang="en-US">
              <a:solidFill>
                <a:srgbClr val="1F497D"/>
              </a:solidFill>
            </a:endParaRPr>
          </a:p>
        </p:txBody>
      </p:sp>
      <p:sp>
        <p:nvSpPr>
          <p:cNvPr id="2" name="Title 1"/>
          <p:cNvSpPr>
            <a:spLocks noGrp="1"/>
          </p:cNvSpPr>
          <p:nvPr>
            <p:ph type="title"/>
          </p:nvPr>
        </p:nvSpPr>
        <p:spPr>
          <a:xfrm>
            <a:off x="1339621" y="333409"/>
            <a:ext cx="8985599" cy="344710"/>
          </a:xfrm>
        </p:spPr>
        <p:txBody>
          <a:bodyPr/>
          <a:lstStyle/>
          <a:p>
            <a:r>
              <a:rPr lang="en-US" dirty="0" smtClean="0"/>
              <a:t>Market Sizing Study – US Example</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solidFill>
                  <a:srgbClr val="58595B"/>
                </a:solidFill>
              </a:rPr>
              <a:pPr/>
              <a:t>16</a:t>
            </a:fld>
            <a:endParaRPr lang="en-GB">
              <a:solidFill>
                <a:srgbClr val="58595B"/>
              </a:solidFill>
            </a:endParaRPr>
          </a:p>
        </p:txBody>
      </p:sp>
      <p:sp>
        <p:nvSpPr>
          <p:cNvPr id="10" name="AutoShape 3"/>
          <p:cNvSpPr>
            <a:spLocks noChangeArrowheads="1"/>
          </p:cNvSpPr>
          <p:nvPr/>
        </p:nvSpPr>
        <p:spPr bwMode="auto">
          <a:xfrm>
            <a:off x="1121895" y="1916036"/>
            <a:ext cx="3081615" cy="1195363"/>
          </a:xfrm>
          <a:prstGeom prst="roundRect">
            <a:avLst>
              <a:gd name="adj" fmla="val 16667"/>
            </a:avLst>
          </a:prstGeom>
          <a:solidFill>
            <a:schemeClr val="accent1">
              <a:lumMod val="20000"/>
              <a:lumOff val="80000"/>
            </a:schemeClr>
          </a:solidFill>
          <a:ln>
            <a:noFill/>
          </a:ln>
          <a:effectLst>
            <a:outerShdw blurRad="50800" dist="38100" dir="2700000" algn="tl" rotWithShape="0">
              <a:prstClr val="black">
                <a:alpha val="40000"/>
              </a:prstClr>
            </a:outerShdw>
          </a:effectLst>
          <a:extLst/>
        </p:spPr>
        <p:txBody>
          <a:bodyPr wrap="none" lIns="104105" tIns="52052" rIns="104105" bIns="52052" anchor="ctr"/>
          <a:lstStyle/>
          <a:p>
            <a:pPr defTabSz="1041034"/>
            <a:endParaRPr lang="en-US">
              <a:solidFill>
                <a:srgbClr val="1F497D"/>
              </a:solidFill>
            </a:endParaRPr>
          </a:p>
        </p:txBody>
      </p:sp>
      <p:sp>
        <p:nvSpPr>
          <p:cNvPr id="11" name="Text Box 4"/>
          <p:cNvSpPr txBox="1">
            <a:spLocks noChangeArrowheads="1"/>
          </p:cNvSpPr>
          <p:nvPr/>
        </p:nvSpPr>
        <p:spPr bwMode="auto">
          <a:xfrm>
            <a:off x="1044666" y="1052863"/>
            <a:ext cx="8754439" cy="65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104105" tIns="52052" rIns="104105" bIns="52052">
            <a:spAutoFit/>
          </a:bodyPr>
          <a:lstStyle>
            <a:lvl1pPr marL="342900" indent="-342900" eaLnBrk="0" hangingPunct="0">
              <a:defRPr sz="1200">
                <a:solidFill>
                  <a:schemeClr val="tx1"/>
                </a:solidFill>
                <a:latin typeface="Arial" charset="0"/>
              </a:defRPr>
            </a:lvl1pPr>
            <a:lvl2pPr marL="682625" indent="-225425"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0" indent="0" defTabSz="1041034">
              <a:lnSpc>
                <a:spcPct val="90000"/>
              </a:lnSpc>
              <a:buClr>
                <a:srgbClr val="000066"/>
              </a:buClr>
            </a:pPr>
            <a:r>
              <a:rPr lang="en-US" sz="2000" dirty="0">
                <a:solidFill>
                  <a:srgbClr val="58595B">
                    <a:lumMod val="75000"/>
                  </a:srgbClr>
                </a:solidFill>
                <a:latin typeface="Calibri"/>
              </a:rPr>
              <a:t>In the US: Market Sizing Study conducted among 7 key specialties as well as others that may be increasing in </a:t>
            </a:r>
            <a:r>
              <a:rPr lang="en-US" sz="2000" dirty="0" smtClean="0">
                <a:solidFill>
                  <a:srgbClr val="58595B">
                    <a:lumMod val="75000"/>
                  </a:srgbClr>
                </a:solidFill>
                <a:latin typeface="Calibri"/>
              </a:rPr>
              <a:t>importance</a:t>
            </a:r>
            <a:endParaRPr lang="en-US" sz="1800" dirty="0">
              <a:solidFill>
                <a:srgbClr val="58595B">
                  <a:lumMod val="75000"/>
                </a:srgbClr>
              </a:solidFill>
              <a:latin typeface="Calibri"/>
            </a:endParaRPr>
          </a:p>
        </p:txBody>
      </p:sp>
      <p:sp>
        <p:nvSpPr>
          <p:cNvPr id="12" name="Text Box 6"/>
          <p:cNvSpPr txBox="1">
            <a:spLocks noChangeArrowheads="1"/>
          </p:cNvSpPr>
          <p:nvPr/>
        </p:nvSpPr>
        <p:spPr bwMode="auto">
          <a:xfrm>
            <a:off x="4723194" y="1869270"/>
            <a:ext cx="5192610" cy="371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04105" tIns="52052" rIns="104105" bIns="52052">
            <a:spAutoFit/>
          </a:bodyPr>
          <a:lstStyle>
            <a:lvl1pPr marL="233363" indent="-233363"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IM’S WITH SECONDARY IN ONCOLOGY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UROLOGY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HEMATOLOGY/ONCOLOGY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GENERAL SURGERY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COLORECTAL SURGERY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THORACIC SURGERY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HEAD &amp; NECK SURGERY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DERMATOLOGISTS</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GYNECOLOGY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ENDOCRINOLOGY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PULMONOLOGY</a:t>
            </a:r>
          </a:p>
          <a:p>
            <a:pPr marL="285198" indent="-285198"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NUCLEAR RADIOLOGY</a:t>
            </a:r>
          </a:p>
        </p:txBody>
      </p:sp>
      <p:sp>
        <p:nvSpPr>
          <p:cNvPr id="14" name="Rectangle 13"/>
          <p:cNvSpPr/>
          <p:nvPr/>
        </p:nvSpPr>
        <p:spPr>
          <a:xfrm>
            <a:off x="1136184" y="5889960"/>
            <a:ext cx="8664786" cy="646155"/>
          </a:xfrm>
          <a:prstGeom prst="rect">
            <a:avLst/>
          </a:prstGeom>
          <a:solidFill>
            <a:schemeClr val="accent2"/>
          </a:solidFill>
          <a:effectLst>
            <a:outerShdw blurRad="50800" dist="38100" dir="2700000" algn="tl" rotWithShape="0">
              <a:prstClr val="black">
                <a:alpha val="40000"/>
              </a:prstClr>
            </a:outerShdw>
          </a:effectLst>
        </p:spPr>
        <p:txBody>
          <a:bodyPr wrap="square" lIns="91264" tIns="45633" rIns="91264" bIns="45633">
            <a:spAutoFit/>
          </a:bodyPr>
          <a:lstStyle/>
          <a:p>
            <a:pPr algn="ctr" defTabSz="1041034">
              <a:lnSpc>
                <a:spcPct val="90000"/>
              </a:lnSpc>
              <a:buClr>
                <a:srgbClr val="000066"/>
              </a:buClr>
            </a:pPr>
            <a:r>
              <a:rPr lang="en-US" sz="2000" b="1" dirty="0">
                <a:solidFill>
                  <a:srgbClr val="58595B">
                    <a:lumMod val="75000"/>
                  </a:srgbClr>
                </a:solidFill>
              </a:rPr>
              <a:t>Study participants </a:t>
            </a:r>
            <a:r>
              <a:rPr lang="en-US" sz="2000" dirty="0">
                <a:solidFill>
                  <a:srgbClr val="58595B">
                    <a:lumMod val="75000"/>
                  </a:srgbClr>
                </a:solidFill>
              </a:rPr>
              <a:t>(MED/ONC; GYN/ONC; PED HEM/ONC; HEM; HEM/ONC; </a:t>
            </a:r>
            <a:endParaRPr lang="en-US" sz="2000" dirty="0" smtClean="0">
              <a:solidFill>
                <a:srgbClr val="58595B">
                  <a:lumMod val="75000"/>
                </a:srgbClr>
              </a:solidFill>
            </a:endParaRPr>
          </a:p>
          <a:p>
            <a:pPr algn="ctr" defTabSz="1041034">
              <a:lnSpc>
                <a:spcPct val="90000"/>
              </a:lnSpc>
              <a:buClr>
                <a:srgbClr val="000066"/>
              </a:buClr>
            </a:pPr>
            <a:r>
              <a:rPr lang="en-US" sz="2000" dirty="0" smtClean="0">
                <a:solidFill>
                  <a:srgbClr val="58595B">
                    <a:lumMod val="75000"/>
                  </a:srgbClr>
                </a:solidFill>
              </a:rPr>
              <a:t>PCPS</a:t>
            </a:r>
            <a:r>
              <a:rPr lang="en-US" sz="2000" dirty="0">
                <a:solidFill>
                  <a:srgbClr val="58595B">
                    <a:lumMod val="75000"/>
                  </a:srgbClr>
                </a:solidFill>
              </a:rPr>
              <a:t>; UROLOGY) </a:t>
            </a:r>
            <a:r>
              <a:rPr lang="en-US" sz="2000" b="1" dirty="0">
                <a:solidFill>
                  <a:srgbClr val="58595B">
                    <a:lumMod val="75000"/>
                  </a:srgbClr>
                </a:solidFill>
              </a:rPr>
              <a:t>account for 94% of the anti-cancer drug therapy in the US</a:t>
            </a:r>
          </a:p>
        </p:txBody>
      </p:sp>
      <p:sp>
        <p:nvSpPr>
          <p:cNvPr id="9" name="Text Box 4"/>
          <p:cNvSpPr txBox="1">
            <a:spLocks noChangeArrowheads="1"/>
          </p:cNvSpPr>
          <p:nvPr/>
        </p:nvSpPr>
        <p:spPr bwMode="auto">
          <a:xfrm>
            <a:off x="744410" y="1868234"/>
            <a:ext cx="3680104" cy="368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104105" tIns="52052" rIns="104105" bIns="52052">
            <a:spAutoFit/>
          </a:bodyPr>
          <a:lstStyle>
            <a:lvl1pPr marL="342900" indent="-342900" eaLnBrk="0" hangingPunct="0">
              <a:defRPr sz="1200">
                <a:solidFill>
                  <a:schemeClr val="tx1"/>
                </a:solidFill>
                <a:latin typeface="Arial" charset="0"/>
              </a:defRPr>
            </a:lvl1pPr>
            <a:lvl2pPr marL="682625" indent="-225425"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742062" lvl="1" indent="-285750" defTabSz="1041034">
              <a:spcBef>
                <a:spcPct val="50000"/>
              </a:spcBef>
              <a:spcAft>
                <a:spcPts val="200"/>
              </a:spcAft>
              <a:buClr>
                <a:schemeClr val="accent1"/>
              </a:buClr>
              <a:buFont typeface="Arial" panose="020B0604020202020204" pitchFamily="34" charset="0"/>
              <a:buChar char="•"/>
            </a:pPr>
            <a:r>
              <a:rPr lang="en-US" sz="1800" dirty="0" smtClean="0">
                <a:solidFill>
                  <a:srgbClr val="58595B">
                    <a:lumMod val="75000"/>
                  </a:srgbClr>
                </a:solidFill>
                <a:latin typeface="Calibri"/>
              </a:rPr>
              <a:t>MEDICAL </a:t>
            </a:r>
            <a:r>
              <a:rPr lang="en-US" sz="1800" dirty="0">
                <a:solidFill>
                  <a:srgbClr val="58595B">
                    <a:lumMod val="75000"/>
                  </a:srgbClr>
                </a:solidFill>
                <a:latin typeface="Calibri"/>
              </a:rPr>
              <a:t>ONCOLOGY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ONCOLOGY/GYNECOLOGY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HEMATOLOGY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PEDIATRIC HEM/ONC</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RADIATION ONCOLOGY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IM’s</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GP/FP/DO</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NEPHROLOGY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GASTROENTEROLOGY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MUSCULOSKELETAL ONCOLOGY</a:t>
            </a:r>
          </a:p>
          <a:p>
            <a:pPr marL="742062" lvl="1" indent="-285750" defTabSz="1041034">
              <a:spcAft>
                <a:spcPts val="200"/>
              </a:spcAft>
              <a:buClr>
                <a:schemeClr val="accent1"/>
              </a:buClr>
              <a:buFont typeface="Arial" panose="020B0604020202020204" pitchFamily="34" charset="0"/>
              <a:buChar char="•"/>
            </a:pPr>
            <a:r>
              <a:rPr lang="en-US" sz="1800" dirty="0">
                <a:solidFill>
                  <a:srgbClr val="58595B">
                    <a:lumMod val="75000"/>
                  </a:srgbClr>
                </a:solidFill>
                <a:latin typeface="Calibri"/>
              </a:rPr>
              <a:t>SURGICAL ONCOLOGY</a:t>
            </a:r>
          </a:p>
        </p:txBody>
      </p:sp>
      <p:pic>
        <p:nvPicPr>
          <p:cNvPr id="15" name="Picture 14" descr="Doctor-Silhouette.gif"/>
          <p:cNvPicPr>
            <a:picLocks noChangeAspect="1"/>
          </p:cNvPicPr>
          <p:nvPr/>
        </p:nvPicPr>
        <p:blipFill>
          <a:blip r:embed="rId2" cstate="print">
            <a:duotone>
              <a:schemeClr val="accent1">
                <a:shade val="45000"/>
                <a:satMod val="135000"/>
              </a:schemeClr>
              <a:prstClr val="white"/>
            </a:duotone>
          </a:blip>
          <a:stretch>
            <a:fillRect/>
          </a:stretch>
        </p:blipFill>
        <p:spPr>
          <a:xfrm>
            <a:off x="8460694" y="2729811"/>
            <a:ext cx="1647388" cy="2504433"/>
          </a:xfrm>
          <a:prstGeom prst="rect">
            <a:avLst/>
          </a:prstGeom>
          <a:effectLst>
            <a:outerShdw blurRad="50800" dist="38100" dir="2700000" algn="tl" rotWithShape="0">
              <a:prstClr val="black">
                <a:alpha val="40000"/>
              </a:prstClr>
            </a:outerShdw>
          </a:effectLst>
        </p:spPr>
      </p:pic>
      <p:sp>
        <p:nvSpPr>
          <p:cNvPr id="16" name="Rounded Rectangle 15"/>
          <p:cNvSpPr/>
          <p:nvPr/>
        </p:nvSpPr>
        <p:spPr>
          <a:xfrm>
            <a:off x="8164677" y="5124134"/>
            <a:ext cx="1873959" cy="51116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2808" y="94739"/>
            <a:ext cx="811913" cy="811913"/>
          </a:xfrm>
          <a:prstGeom prst="rect">
            <a:avLst/>
          </a:prstGeom>
        </p:spPr>
      </p:pic>
    </p:spTree>
    <p:extLst>
      <p:ext uri="{BB962C8B-B14F-4D97-AF65-F5344CB8AC3E}">
        <p14:creationId xmlns:p14="http://schemas.microsoft.com/office/powerpoint/2010/main" val="116653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rot="5400000">
            <a:off x="3824093" y="4287095"/>
            <a:ext cx="574584" cy="625691"/>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sp>
        <p:nvSpPr>
          <p:cNvPr id="18" name="Right Arrow 17"/>
          <p:cNvSpPr/>
          <p:nvPr/>
        </p:nvSpPr>
        <p:spPr>
          <a:xfrm rot="5400000">
            <a:off x="3808173" y="3070151"/>
            <a:ext cx="574584" cy="625691"/>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sp>
        <p:nvSpPr>
          <p:cNvPr id="17" name="Right Arrow 16"/>
          <p:cNvSpPr/>
          <p:nvPr/>
        </p:nvSpPr>
        <p:spPr>
          <a:xfrm rot="5400000">
            <a:off x="3792253" y="1621191"/>
            <a:ext cx="574584" cy="625691"/>
          </a:xfrm>
          <a:prstGeom prst="rightArrow">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sp>
        <p:nvSpPr>
          <p:cNvPr id="2" name="Title 1"/>
          <p:cNvSpPr>
            <a:spLocks noGrp="1"/>
          </p:cNvSpPr>
          <p:nvPr>
            <p:ph type="title"/>
          </p:nvPr>
        </p:nvSpPr>
        <p:spPr>
          <a:xfrm>
            <a:off x="1339619" y="333396"/>
            <a:ext cx="8985600" cy="353302"/>
          </a:xfrm>
        </p:spPr>
        <p:txBody>
          <a:bodyPr/>
          <a:lstStyle/>
          <a:p>
            <a:r>
              <a:rPr lang="en-US" dirty="0" smtClean="0"/>
              <a:t>Sample Case Studies - US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17</a:t>
            </a:fld>
            <a:endParaRPr lang="en-GB"/>
          </a:p>
        </p:txBody>
      </p:sp>
      <p:sp>
        <p:nvSpPr>
          <p:cNvPr id="7" name="Rectangle 3"/>
          <p:cNvSpPr>
            <a:spLocks noChangeArrowheads="1"/>
          </p:cNvSpPr>
          <p:nvPr/>
        </p:nvSpPr>
        <p:spPr bwMode="auto">
          <a:xfrm>
            <a:off x="2023110" y="1073073"/>
            <a:ext cx="4107180" cy="707741"/>
          </a:xfrm>
          <a:prstGeom prst="rect">
            <a:avLst/>
          </a:prstGeom>
          <a:solidFill>
            <a:schemeClr val="tx1"/>
          </a:solidFill>
          <a:ln>
            <a:solidFill>
              <a:schemeClr val="tx1"/>
            </a:solidFill>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91296" tIns="45648" rIns="91296" bIns="45648" anchor="ctr">
            <a:spAutoFit/>
          </a:bodyPr>
          <a:lstStyle/>
          <a:p>
            <a:pPr algn="ctr" defTabSz="971596"/>
            <a:r>
              <a:rPr lang="en-GB" sz="2000" b="1" dirty="0">
                <a:solidFill>
                  <a:schemeClr val="bg1"/>
                </a:solidFill>
              </a:rPr>
              <a:t>AMA </a:t>
            </a:r>
            <a:r>
              <a:rPr lang="en-GB" sz="2000" b="1" dirty="0" smtClean="0">
                <a:solidFill>
                  <a:schemeClr val="bg1"/>
                </a:solidFill>
              </a:rPr>
              <a:t>Medical Oncologist Universe:  </a:t>
            </a:r>
            <a:r>
              <a:rPr lang="en-GB" sz="2000" b="1" dirty="0">
                <a:solidFill>
                  <a:schemeClr val="bg1"/>
                </a:solidFill>
              </a:rPr>
              <a:t>4,231</a:t>
            </a:r>
          </a:p>
        </p:txBody>
      </p:sp>
      <p:sp>
        <p:nvSpPr>
          <p:cNvPr id="8" name="Rectangle 4"/>
          <p:cNvSpPr>
            <a:spLocks noChangeArrowheads="1"/>
          </p:cNvSpPr>
          <p:nvPr/>
        </p:nvSpPr>
        <p:spPr bwMode="auto">
          <a:xfrm>
            <a:off x="1788143" y="2296277"/>
            <a:ext cx="4610100" cy="923184"/>
          </a:xfrm>
          <a:prstGeom prst="rect">
            <a:avLst/>
          </a:prstGeom>
          <a:solidFill>
            <a:schemeClr val="accent4"/>
          </a:solidFill>
          <a:ln>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91296" tIns="45648" rIns="91296" bIns="45648" anchor="ctr">
            <a:spAutoFit/>
          </a:bodyPr>
          <a:lstStyle/>
          <a:p>
            <a:pPr algn="ctr" defTabSz="971596"/>
            <a:r>
              <a:rPr lang="en-GB" sz="1800" b="1" dirty="0">
                <a:solidFill>
                  <a:schemeClr val="tx2">
                    <a:lumMod val="75000"/>
                  </a:schemeClr>
                </a:solidFill>
              </a:rPr>
              <a:t>91% of oncologists treating cancer patients </a:t>
            </a:r>
            <a:r>
              <a:rPr lang="en-GB" sz="1800" b="1" dirty="0" smtClean="0">
                <a:solidFill>
                  <a:schemeClr val="tx2">
                    <a:lumMod val="75000"/>
                  </a:schemeClr>
                </a:solidFill>
              </a:rPr>
              <a:t> are </a:t>
            </a:r>
            <a:r>
              <a:rPr lang="en-GB" sz="1800" b="1" dirty="0">
                <a:solidFill>
                  <a:schemeClr val="tx2">
                    <a:lumMod val="75000"/>
                  </a:schemeClr>
                </a:solidFill>
              </a:rPr>
              <a:t>the primary drug decision makers</a:t>
            </a:r>
          </a:p>
          <a:p>
            <a:pPr algn="ctr" defTabSz="971596"/>
            <a:r>
              <a:rPr lang="en-GB" sz="1800" b="1" dirty="0">
                <a:solidFill>
                  <a:schemeClr val="tx2">
                    <a:lumMod val="75000"/>
                  </a:schemeClr>
                </a:solidFill>
              </a:rPr>
              <a:t>~3,850 oncologists</a:t>
            </a:r>
          </a:p>
        </p:txBody>
      </p:sp>
      <p:sp>
        <p:nvSpPr>
          <p:cNvPr id="9" name="Rectangle 5"/>
          <p:cNvSpPr>
            <a:spLocks noChangeArrowheads="1"/>
          </p:cNvSpPr>
          <p:nvPr/>
        </p:nvSpPr>
        <p:spPr bwMode="auto">
          <a:xfrm>
            <a:off x="1956749" y="3747762"/>
            <a:ext cx="4191000" cy="646185"/>
          </a:xfrm>
          <a:prstGeom prst="rect">
            <a:avLst/>
          </a:prstGeom>
          <a:solidFill>
            <a:schemeClr val="accent3"/>
          </a:solidFill>
          <a:ln>
            <a:solidFill>
              <a:schemeClr val="accent3"/>
            </a:solidFill>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91296" tIns="45648" rIns="91296" bIns="45648" anchor="ctr">
            <a:spAutoFit/>
          </a:bodyPr>
          <a:lstStyle/>
          <a:p>
            <a:pPr algn="ctr" defTabSz="971596"/>
            <a:r>
              <a:rPr lang="en-GB" sz="1800" b="1" dirty="0">
                <a:solidFill>
                  <a:schemeClr val="bg1"/>
                </a:solidFill>
              </a:rPr>
              <a:t>Average number of patients per month </a:t>
            </a:r>
            <a:r>
              <a:rPr lang="en-GB" sz="1800" b="1" dirty="0" smtClean="0">
                <a:solidFill>
                  <a:schemeClr val="bg1"/>
                </a:solidFill>
              </a:rPr>
              <a:t>       = </a:t>
            </a:r>
            <a:r>
              <a:rPr lang="en-GB" sz="1800" b="1" dirty="0">
                <a:solidFill>
                  <a:schemeClr val="bg1"/>
                </a:solidFill>
              </a:rPr>
              <a:t>81 patients (~393,000 pts/month)</a:t>
            </a:r>
          </a:p>
        </p:txBody>
      </p:sp>
      <p:sp>
        <p:nvSpPr>
          <p:cNvPr id="10" name="Rectangle 6"/>
          <p:cNvSpPr>
            <a:spLocks noChangeArrowheads="1"/>
          </p:cNvSpPr>
          <p:nvPr/>
        </p:nvSpPr>
        <p:spPr bwMode="auto">
          <a:xfrm>
            <a:off x="1319130" y="4974368"/>
            <a:ext cx="7322366" cy="485488"/>
          </a:xfrm>
          <a:prstGeom prst="rect">
            <a:avLst/>
          </a:prstGeom>
          <a:solidFill>
            <a:schemeClr val="accent2"/>
          </a:solidFill>
          <a:ln>
            <a:noFill/>
            <a:headEnd/>
            <a:tailEn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wrap="square" lIns="91296" tIns="45648" rIns="91296" bIns="45648" anchor="ctr">
            <a:spAutoFit/>
          </a:bodyPr>
          <a:lstStyle/>
          <a:p>
            <a:pPr algn="ctr" defTabSz="971596"/>
            <a:r>
              <a:rPr lang="en-GB" sz="1800" b="1" dirty="0">
                <a:solidFill>
                  <a:schemeClr val="tx2">
                    <a:lumMod val="75000"/>
                  </a:schemeClr>
                </a:solidFill>
              </a:rPr>
              <a:t>Oncologists account for approximately 35% of total drug receiving patients</a:t>
            </a:r>
          </a:p>
        </p:txBody>
      </p:sp>
      <p:sp>
        <p:nvSpPr>
          <p:cNvPr id="13" name="Text Box 11"/>
          <p:cNvSpPr txBox="1">
            <a:spLocks noChangeArrowheads="1"/>
          </p:cNvSpPr>
          <p:nvPr/>
        </p:nvSpPr>
        <p:spPr bwMode="auto">
          <a:xfrm>
            <a:off x="1457463" y="5890259"/>
            <a:ext cx="6827293" cy="3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96" tIns="45648" rIns="91296" bIns="45648">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GB" sz="1800" i="1" dirty="0">
                <a:solidFill>
                  <a:schemeClr val="tx2">
                    <a:lumMod val="75000"/>
                  </a:schemeClr>
                </a:solidFill>
                <a:latin typeface="+mn-lt"/>
              </a:rPr>
              <a:t>The US Monitor samples ~3% of the total drug treated patient universe</a:t>
            </a:r>
          </a:p>
        </p:txBody>
      </p:sp>
      <p:sp>
        <p:nvSpPr>
          <p:cNvPr id="14" name="Right Arrow 13"/>
          <p:cNvSpPr/>
          <p:nvPr/>
        </p:nvSpPr>
        <p:spPr>
          <a:xfrm>
            <a:off x="6143938" y="3870853"/>
            <a:ext cx="685800" cy="381000"/>
          </a:xfrm>
          <a:prstGeom prst="rightArrow">
            <a:avLst/>
          </a:prstGeom>
          <a:solidFill>
            <a:schemeClr val="accent3"/>
          </a:solidFill>
          <a:ln>
            <a:no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lIns="91296" tIns="45648" rIns="91296" bIns="45648" rtlCol="0" anchor="ctr"/>
          <a:lstStyle/>
          <a:p>
            <a:pPr eaLnBrk="1" hangingPunct="1"/>
            <a:endParaRPr lang="en-GB" sz="1200">
              <a:solidFill>
                <a:srgbClr val="1F497D"/>
              </a:solidFill>
            </a:endParaRPr>
          </a:p>
        </p:txBody>
      </p:sp>
      <p:sp>
        <p:nvSpPr>
          <p:cNvPr id="15" name="Rounded Rectangle 14"/>
          <p:cNvSpPr/>
          <p:nvPr/>
        </p:nvSpPr>
        <p:spPr>
          <a:xfrm>
            <a:off x="6906905" y="3643551"/>
            <a:ext cx="2974073" cy="881064"/>
          </a:xfrm>
          <a:prstGeom prst="roundRect">
            <a:avLst/>
          </a:prstGeom>
          <a:solidFill>
            <a:schemeClr val="accent3">
              <a:lumMod val="20000"/>
              <a:lumOff val="80000"/>
            </a:schemeClr>
          </a:solidFill>
          <a:ln>
            <a:solidFill>
              <a:schemeClr val="accent3"/>
            </a:solid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91296" tIns="45648" rIns="91296" bIns="45648" rtlCol="0" anchor="ctr"/>
          <a:lstStyle/>
          <a:p>
            <a:pPr eaLnBrk="1" hangingPunct="1"/>
            <a:r>
              <a:rPr lang="en-US" sz="1600" dirty="0">
                <a:solidFill>
                  <a:schemeClr val="tx2">
                    <a:lumMod val="75000"/>
                  </a:schemeClr>
                </a:solidFill>
              </a:rPr>
              <a:t>Patients treated by oncologists in US database will be projected to ~393,000 patients per month</a:t>
            </a:r>
            <a:endParaRPr lang="en-GB" sz="1600" dirty="0">
              <a:solidFill>
                <a:schemeClr val="tx2">
                  <a:lumMod val="75000"/>
                </a:schemeClr>
              </a:solidFill>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2808" y="94739"/>
            <a:ext cx="811913" cy="811913"/>
          </a:xfrm>
          <a:prstGeom prst="rect">
            <a:avLst/>
          </a:prstGeom>
        </p:spPr>
      </p:pic>
      <p:sp>
        <p:nvSpPr>
          <p:cNvPr id="16" name="Text Box 10"/>
          <p:cNvSpPr txBox="1">
            <a:spLocks noChangeArrowheads="1"/>
          </p:cNvSpPr>
          <p:nvPr/>
        </p:nvSpPr>
        <p:spPr bwMode="auto">
          <a:xfrm>
            <a:off x="603709" y="6561599"/>
            <a:ext cx="5970482" cy="27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spcBef>
                <a:spcPct val="50000"/>
              </a:spcBef>
            </a:pPr>
            <a:r>
              <a:rPr lang="en-GB" sz="1100" b="1">
                <a:solidFill>
                  <a:srgbClr val="004E78"/>
                </a:solidFill>
              </a:rPr>
              <a:t>Notes: Universe population determined by AMA.  MSS results average of 3 years.</a:t>
            </a:r>
          </a:p>
        </p:txBody>
      </p:sp>
    </p:spTree>
    <p:extLst>
      <p:ext uri="{BB962C8B-B14F-4D97-AF65-F5344CB8AC3E}">
        <p14:creationId xmlns:p14="http://schemas.microsoft.com/office/powerpoint/2010/main" val="943189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775597"/>
          </a:xfrm>
        </p:spPr>
        <p:txBody>
          <a:bodyPr/>
          <a:lstStyle/>
          <a:p>
            <a:pPr>
              <a:lnSpc>
                <a:spcPct val="90000"/>
              </a:lnSpc>
            </a:pPr>
            <a:r>
              <a:rPr lang="en-US" dirty="0"/>
              <a:t>US Specialty Importance in Deciding Monthly </a:t>
            </a:r>
            <a:r>
              <a:rPr lang="en-US" dirty="0" smtClean="0"/>
              <a:t/>
            </a:r>
            <a:br>
              <a:rPr lang="en-US" dirty="0" smtClean="0"/>
            </a:br>
            <a:r>
              <a:rPr lang="en-US" dirty="0" smtClean="0"/>
              <a:t>Drug </a:t>
            </a:r>
            <a:r>
              <a:rPr lang="en-US" dirty="0"/>
              <a:t>Therapy</a:t>
            </a:r>
            <a:r>
              <a:rPr lang="en-US" dirty="0" smtClean="0"/>
              <a:t>* </a:t>
            </a:r>
            <a:r>
              <a:rPr lang="en-US" sz="2400" dirty="0" smtClean="0"/>
              <a:t>(2009 - 2011)</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18</a:t>
            </a:fld>
            <a:endParaRPr lang="en-GB"/>
          </a:p>
        </p:txBody>
      </p:sp>
      <p:sp>
        <p:nvSpPr>
          <p:cNvPr id="13" name="Text Box 9"/>
          <p:cNvSpPr txBox="1">
            <a:spLocks noChangeArrowheads="1"/>
          </p:cNvSpPr>
          <p:nvPr/>
        </p:nvSpPr>
        <p:spPr bwMode="auto">
          <a:xfrm>
            <a:off x="4195544" y="1600200"/>
            <a:ext cx="184150" cy="31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96" tIns="45648" rIns="91296" bIns="45648">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endParaRPr lang="en-GB" sz="1400">
              <a:solidFill>
                <a:srgbClr val="1F497D"/>
              </a:solidFill>
            </a:endParaRPr>
          </a:p>
        </p:txBody>
      </p:sp>
      <p:sp>
        <p:nvSpPr>
          <p:cNvPr id="20" name="Text Box 16"/>
          <p:cNvSpPr txBox="1">
            <a:spLocks noChangeArrowheads="1"/>
          </p:cNvSpPr>
          <p:nvPr/>
        </p:nvSpPr>
        <p:spPr bwMode="auto">
          <a:xfrm>
            <a:off x="227459" y="6552072"/>
            <a:ext cx="9935044" cy="26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lIns="91296" tIns="45648" rIns="91296" bIns="45648">
            <a:spAutoFit/>
          </a:bodyPr>
          <a:lstStyle>
            <a:lvl1pPr marL="171450" indent="-171450"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l"/>
            <a:r>
              <a:rPr lang="en-US" sz="1100" dirty="0">
                <a:solidFill>
                  <a:schemeClr val="tx2"/>
                </a:solidFill>
                <a:latin typeface="+mn-lt"/>
              </a:rPr>
              <a:t>*  ANY DRUG WHICH EXERTS AN ANTI-TUMOR EFFECT, WHETHER CYTOTOXIC OR NON-CYTOTOXIC (I.E. HORMONAL THERAPY, BIOLOGICS, IMMUNOSUPRESSIVE etc.)</a:t>
            </a:r>
          </a:p>
        </p:txBody>
      </p:sp>
      <p:graphicFrame>
        <p:nvGraphicFramePr>
          <p:cNvPr id="21" name="Chart 20"/>
          <p:cNvGraphicFramePr/>
          <p:nvPr>
            <p:extLst>
              <p:ext uri="{D42A27DB-BD31-4B8C-83A1-F6EECF244321}">
                <p14:modId xmlns:p14="http://schemas.microsoft.com/office/powerpoint/2010/main" val="2478739718"/>
              </p:ext>
            </p:extLst>
          </p:nvPr>
        </p:nvGraphicFramePr>
        <p:xfrm>
          <a:off x="1970471" y="1280048"/>
          <a:ext cx="6613966" cy="4543146"/>
        </p:xfrm>
        <a:graphic>
          <a:graphicData uri="http://schemas.openxmlformats.org/drawingml/2006/chart">
            <c:chart xmlns:c="http://schemas.openxmlformats.org/drawingml/2006/chart" xmlns:r="http://schemas.openxmlformats.org/officeDocument/2006/relationships" r:id="rId2"/>
          </a:graphicData>
        </a:graphic>
      </p:graphicFrame>
      <p:sp>
        <p:nvSpPr>
          <p:cNvPr id="22" name="Rectangle 21"/>
          <p:cNvSpPr/>
          <p:nvPr/>
        </p:nvSpPr>
        <p:spPr>
          <a:xfrm>
            <a:off x="2501622" y="5774146"/>
            <a:ext cx="5614688" cy="449233"/>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1" dirty="0">
                <a:solidFill>
                  <a:schemeClr val="tx2">
                    <a:lumMod val="75000"/>
                  </a:schemeClr>
                </a:solidFill>
              </a:rPr>
              <a:t>Total number of “drug receiving” patients:  972,000</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2808" y="94739"/>
            <a:ext cx="811913" cy="811913"/>
          </a:xfrm>
          <a:prstGeom prst="rect">
            <a:avLst/>
          </a:prstGeom>
        </p:spPr>
      </p:pic>
    </p:spTree>
    <p:extLst>
      <p:ext uri="{BB962C8B-B14F-4D97-AF65-F5344CB8AC3E}">
        <p14:creationId xmlns:p14="http://schemas.microsoft.com/office/powerpoint/2010/main" val="374754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34AE20F-330F-454C-9011-43B717E650F2}" type="slidenum">
              <a:rPr lang="en-GB" smtClean="0"/>
              <a:pPr/>
              <a:t>19</a:t>
            </a:fld>
            <a:endParaRPr lang="en-GB"/>
          </a:p>
        </p:txBody>
      </p:sp>
      <p:sp>
        <p:nvSpPr>
          <p:cNvPr id="25" name="TextBox 47"/>
          <p:cNvSpPr txBox="1">
            <a:spLocks noChangeArrowheads="1"/>
          </p:cNvSpPr>
          <p:nvPr/>
        </p:nvSpPr>
        <p:spPr bwMode="auto">
          <a:xfrm>
            <a:off x="810572" y="1677799"/>
            <a:ext cx="914400" cy="307777"/>
          </a:xfrm>
          <a:prstGeom prst="rect">
            <a:avLst/>
          </a:prstGeom>
          <a:noFill/>
          <a:ln w="9525">
            <a:noFill/>
            <a:miter lim="800000"/>
            <a:headEnd/>
            <a:tailEnd/>
          </a:ln>
        </p:spPr>
        <p:txBody>
          <a:bodyPr>
            <a:spAutoFit/>
          </a:bodyPr>
          <a:lstStyle/>
          <a:p>
            <a:pPr algn="r"/>
            <a:r>
              <a:rPr lang="en-US" sz="1400" b="1" dirty="0" smtClean="0">
                <a:solidFill>
                  <a:schemeClr val="tx2">
                    <a:lumMod val="75000"/>
                  </a:schemeClr>
                </a:solidFill>
                <a:ea typeface="Arial Unicode MS" pitchFamily="34" charset="-128"/>
                <a:cs typeface="Arial Unicode MS" pitchFamily="34" charset="-128"/>
              </a:rPr>
              <a:t>Office</a:t>
            </a:r>
            <a:endParaRPr lang="en-US" sz="1400" b="1" dirty="0">
              <a:solidFill>
                <a:schemeClr val="tx2">
                  <a:lumMod val="75000"/>
                </a:schemeClr>
              </a:solidFill>
              <a:ea typeface="Arial Unicode MS" pitchFamily="34" charset="-128"/>
              <a:cs typeface="Arial Unicode MS" pitchFamily="34" charset="-128"/>
            </a:endParaRPr>
          </a:p>
        </p:txBody>
      </p:sp>
      <p:sp>
        <p:nvSpPr>
          <p:cNvPr id="26" name="TextBox 48"/>
          <p:cNvSpPr txBox="1">
            <a:spLocks noChangeArrowheads="1"/>
          </p:cNvSpPr>
          <p:nvPr/>
        </p:nvSpPr>
        <p:spPr bwMode="auto">
          <a:xfrm>
            <a:off x="503239" y="2086424"/>
            <a:ext cx="1208087" cy="451406"/>
          </a:xfrm>
          <a:prstGeom prst="rect">
            <a:avLst/>
          </a:prstGeom>
          <a:noFill/>
          <a:ln w="9525">
            <a:noFill/>
            <a:miter lim="800000"/>
            <a:headEnd/>
            <a:tailEnd/>
          </a:ln>
        </p:spPr>
        <p:txBody>
          <a:bodyPr>
            <a:spAutoFit/>
          </a:bodyPr>
          <a:lstStyle/>
          <a:p>
            <a:pPr algn="r">
              <a:lnSpc>
                <a:spcPts val="1400"/>
              </a:lnSpc>
            </a:pPr>
            <a:r>
              <a:rPr lang="en-US" sz="1400" b="1" dirty="0">
                <a:solidFill>
                  <a:schemeClr val="tx2">
                    <a:lumMod val="75000"/>
                  </a:schemeClr>
                </a:solidFill>
                <a:ea typeface="Arial Unicode MS" pitchFamily="34" charset="-128"/>
                <a:cs typeface="Arial Unicode MS" pitchFamily="34" charset="-128"/>
              </a:rPr>
              <a:t>Community Hospital</a:t>
            </a:r>
          </a:p>
        </p:txBody>
      </p:sp>
      <p:sp>
        <p:nvSpPr>
          <p:cNvPr id="27" name="TextBox 50"/>
          <p:cNvSpPr txBox="1">
            <a:spLocks noChangeArrowheads="1"/>
          </p:cNvSpPr>
          <p:nvPr/>
        </p:nvSpPr>
        <p:spPr bwMode="auto">
          <a:xfrm>
            <a:off x="503239" y="2563954"/>
            <a:ext cx="1208087" cy="451406"/>
          </a:xfrm>
          <a:prstGeom prst="rect">
            <a:avLst/>
          </a:prstGeom>
          <a:noFill/>
          <a:ln w="9525">
            <a:noFill/>
            <a:miter lim="800000"/>
            <a:headEnd/>
            <a:tailEnd/>
          </a:ln>
        </p:spPr>
        <p:txBody>
          <a:bodyPr>
            <a:spAutoFit/>
          </a:bodyPr>
          <a:lstStyle/>
          <a:p>
            <a:pPr algn="r">
              <a:lnSpc>
                <a:spcPts val="1400"/>
              </a:lnSpc>
            </a:pPr>
            <a:r>
              <a:rPr lang="en-US" sz="1400" b="1" dirty="0">
                <a:solidFill>
                  <a:schemeClr val="tx2">
                    <a:lumMod val="75000"/>
                  </a:schemeClr>
                </a:solidFill>
                <a:ea typeface="Arial Unicode MS" pitchFamily="34" charset="-128"/>
                <a:cs typeface="Arial Unicode MS" pitchFamily="34" charset="-128"/>
              </a:rPr>
              <a:t>University Hospital</a:t>
            </a:r>
          </a:p>
        </p:txBody>
      </p:sp>
      <p:sp>
        <p:nvSpPr>
          <p:cNvPr id="28" name="TextBox 51"/>
          <p:cNvSpPr txBox="1">
            <a:spLocks noChangeArrowheads="1"/>
          </p:cNvSpPr>
          <p:nvPr/>
        </p:nvSpPr>
        <p:spPr bwMode="auto">
          <a:xfrm>
            <a:off x="503239" y="3588683"/>
            <a:ext cx="1208087" cy="307777"/>
          </a:xfrm>
          <a:prstGeom prst="rect">
            <a:avLst/>
          </a:prstGeom>
          <a:noFill/>
          <a:ln w="9525">
            <a:noFill/>
            <a:miter lim="800000"/>
            <a:headEnd/>
            <a:tailEnd/>
          </a:ln>
        </p:spPr>
        <p:txBody>
          <a:bodyPr>
            <a:spAutoFit/>
          </a:bodyPr>
          <a:lstStyle/>
          <a:p>
            <a:pPr algn="r"/>
            <a:r>
              <a:rPr lang="en-US" sz="1400" b="1" dirty="0">
                <a:solidFill>
                  <a:schemeClr val="tx2">
                    <a:lumMod val="75000"/>
                  </a:schemeClr>
                </a:solidFill>
                <a:ea typeface="Arial Unicode MS" pitchFamily="34" charset="-128"/>
                <a:cs typeface="Arial Unicode MS" pitchFamily="34" charset="-128"/>
              </a:rPr>
              <a:t>VA/Military</a:t>
            </a:r>
          </a:p>
        </p:txBody>
      </p:sp>
      <p:sp>
        <p:nvSpPr>
          <p:cNvPr id="29" name="TextBox 52"/>
          <p:cNvSpPr txBox="1">
            <a:spLocks noChangeArrowheads="1"/>
          </p:cNvSpPr>
          <p:nvPr/>
        </p:nvSpPr>
        <p:spPr bwMode="auto">
          <a:xfrm>
            <a:off x="145670" y="3050771"/>
            <a:ext cx="1577975" cy="451406"/>
          </a:xfrm>
          <a:prstGeom prst="rect">
            <a:avLst/>
          </a:prstGeom>
          <a:noFill/>
          <a:ln w="9525">
            <a:noFill/>
            <a:miter lim="800000"/>
            <a:headEnd/>
            <a:tailEnd/>
          </a:ln>
        </p:spPr>
        <p:txBody>
          <a:bodyPr>
            <a:spAutoFit/>
          </a:bodyPr>
          <a:lstStyle/>
          <a:p>
            <a:pPr algn="r">
              <a:lnSpc>
                <a:spcPts val="1400"/>
              </a:lnSpc>
            </a:pPr>
            <a:r>
              <a:rPr lang="en-US" sz="1400" b="1" dirty="0">
                <a:solidFill>
                  <a:schemeClr val="tx2">
                    <a:lumMod val="75000"/>
                  </a:schemeClr>
                </a:solidFill>
                <a:ea typeface="Arial Unicode MS" pitchFamily="34" charset="-128"/>
                <a:cs typeface="Arial Unicode MS" pitchFamily="34" charset="-128"/>
              </a:rPr>
              <a:t>Comprehensive Cancer Center</a:t>
            </a:r>
          </a:p>
        </p:txBody>
      </p:sp>
      <p:sp>
        <p:nvSpPr>
          <p:cNvPr id="55" name="TextBox 104"/>
          <p:cNvSpPr txBox="1">
            <a:spLocks noChangeArrowheads="1"/>
          </p:cNvSpPr>
          <p:nvPr/>
        </p:nvSpPr>
        <p:spPr bwMode="auto">
          <a:xfrm>
            <a:off x="2097479" y="1253642"/>
            <a:ext cx="2386477" cy="338554"/>
          </a:xfrm>
          <a:prstGeom prst="rect">
            <a:avLst/>
          </a:prstGeom>
          <a:noFill/>
          <a:ln w="9525">
            <a:noFill/>
            <a:miter lim="800000"/>
            <a:headEnd/>
            <a:tailEnd/>
          </a:ln>
        </p:spPr>
        <p:txBody>
          <a:bodyPr wrap="square">
            <a:spAutoFit/>
          </a:bodyPr>
          <a:lstStyle/>
          <a:p>
            <a:r>
              <a:rPr lang="en-US" sz="1600" b="1" dirty="0" smtClean="0">
                <a:solidFill>
                  <a:schemeClr val="tx2">
                    <a:lumMod val="75000"/>
                  </a:schemeClr>
                </a:solidFill>
                <a:ea typeface="Arial Unicode MS" pitchFamily="34" charset="-128"/>
                <a:cs typeface="Arial Unicode MS" pitchFamily="34" charset="-128"/>
              </a:rPr>
              <a:t>PRIMARY PRACTICE TYPE</a:t>
            </a:r>
            <a:endParaRPr lang="en-US" sz="1600" b="1" dirty="0">
              <a:solidFill>
                <a:schemeClr val="tx2">
                  <a:lumMod val="75000"/>
                </a:schemeClr>
              </a:solidFill>
              <a:ea typeface="Arial Unicode MS" pitchFamily="34" charset="-128"/>
              <a:cs typeface="Arial Unicode MS" pitchFamily="34" charset="-128"/>
            </a:endParaRPr>
          </a:p>
        </p:txBody>
      </p:sp>
      <p:graphicFrame>
        <p:nvGraphicFramePr>
          <p:cNvPr id="56" name="Table 55"/>
          <p:cNvGraphicFramePr>
            <a:graphicFrameLocks noGrp="1"/>
          </p:cNvGraphicFramePr>
          <p:nvPr>
            <p:extLst>
              <p:ext uri="{D42A27DB-BD31-4B8C-83A1-F6EECF244321}">
                <p14:modId xmlns:p14="http://schemas.microsoft.com/office/powerpoint/2010/main" val="3812914578"/>
              </p:ext>
            </p:extLst>
          </p:nvPr>
        </p:nvGraphicFramePr>
        <p:xfrm>
          <a:off x="437928" y="4240789"/>
          <a:ext cx="3985546" cy="2353285"/>
        </p:xfrm>
        <a:graphic>
          <a:graphicData uri="http://schemas.openxmlformats.org/drawingml/2006/table">
            <a:tbl>
              <a:tblPr/>
              <a:tblGrid>
                <a:gridCol w="1311519"/>
                <a:gridCol w="702499"/>
                <a:gridCol w="634515"/>
                <a:gridCol w="713113"/>
                <a:gridCol w="623900"/>
              </a:tblGrid>
              <a:tr h="433045">
                <a:tc>
                  <a:txBody>
                    <a:bodyPr/>
                    <a:lstStyle/>
                    <a:p>
                      <a:pPr marL="0" marR="0" algn="l">
                        <a:spcBef>
                          <a:spcPts val="0"/>
                        </a:spcBef>
                        <a:spcAft>
                          <a:spcPts val="0"/>
                        </a:spcAft>
                      </a:pPr>
                      <a:endParaRPr lang="en-US" sz="1400" dirty="0">
                        <a:solidFill>
                          <a:schemeClr val="tx2">
                            <a:lumMod val="75000"/>
                          </a:schemeClr>
                        </a:solidFill>
                        <a:latin typeface="+mn-lt"/>
                        <a:ea typeface="Times New Roman"/>
                        <a:cs typeface="Times New Roman"/>
                      </a:endParaRPr>
                    </a:p>
                  </a:txBody>
                  <a:tcPr marL="63313" marR="63313"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lnSpc>
                          <a:spcPct val="90000"/>
                        </a:lnSpc>
                        <a:spcBef>
                          <a:spcPts val="0"/>
                        </a:spcBef>
                        <a:spcAft>
                          <a:spcPts val="0"/>
                        </a:spcAft>
                      </a:pPr>
                      <a:r>
                        <a:rPr lang="en-US" sz="1400" b="1" i="1" dirty="0">
                          <a:solidFill>
                            <a:schemeClr val="tx2">
                              <a:lumMod val="75000"/>
                            </a:schemeClr>
                          </a:solidFill>
                          <a:latin typeface="+mn-lt"/>
                          <a:ea typeface="Times New Roman"/>
                          <a:cs typeface="Times New Roman"/>
                        </a:rPr>
                        <a:t>MDs</a:t>
                      </a:r>
                      <a:endParaRPr lang="en-US" sz="1400" dirty="0">
                        <a:solidFill>
                          <a:schemeClr val="tx2">
                            <a:lumMod val="75000"/>
                          </a:schemeClr>
                        </a:solidFill>
                        <a:latin typeface="+mn-lt"/>
                        <a:ea typeface="Times New Roman"/>
                        <a:cs typeface="Times New Roman"/>
                      </a:endParaRPr>
                    </a:p>
                    <a:p>
                      <a:pPr marL="0" marR="0" algn="ctr">
                        <a:lnSpc>
                          <a:spcPct val="90000"/>
                        </a:lnSpc>
                        <a:spcBef>
                          <a:spcPts val="0"/>
                        </a:spcBef>
                        <a:spcAft>
                          <a:spcPts val="0"/>
                        </a:spcAft>
                      </a:pPr>
                      <a:r>
                        <a:rPr lang="en-US" sz="1400" b="1" i="1" dirty="0" smtClean="0">
                          <a:solidFill>
                            <a:schemeClr val="tx2">
                              <a:lumMod val="75000"/>
                            </a:schemeClr>
                          </a:solidFill>
                          <a:latin typeface="+mn-lt"/>
                          <a:ea typeface="Times New Roman"/>
                          <a:cs typeface="Times New Roman"/>
                        </a:rPr>
                        <a:t>2011</a:t>
                      </a:r>
                      <a:endParaRPr lang="en-US" sz="1400" dirty="0">
                        <a:solidFill>
                          <a:schemeClr val="tx2">
                            <a:lumMod val="75000"/>
                          </a:schemeClr>
                        </a:solidFill>
                        <a:latin typeface="+mn-lt"/>
                        <a:ea typeface="Times New Roman"/>
                        <a:cs typeface="Times New Roman"/>
                      </a:endParaRPr>
                    </a:p>
                  </a:txBody>
                  <a:tcPr marL="63313" marR="63313" marT="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lnSpc>
                          <a:spcPct val="90000"/>
                        </a:lnSpc>
                        <a:spcBef>
                          <a:spcPts val="0"/>
                        </a:spcBef>
                        <a:spcAft>
                          <a:spcPts val="0"/>
                        </a:spcAft>
                      </a:pPr>
                      <a:r>
                        <a:rPr lang="en-US" sz="1400" b="1" i="1" dirty="0">
                          <a:solidFill>
                            <a:schemeClr val="tx2">
                              <a:lumMod val="75000"/>
                            </a:schemeClr>
                          </a:solidFill>
                          <a:latin typeface="+mn-lt"/>
                          <a:ea typeface="Times New Roman"/>
                          <a:cs typeface="Times New Roman"/>
                        </a:rPr>
                        <a:t>MDs</a:t>
                      </a:r>
                      <a:endParaRPr lang="en-US" sz="1400" dirty="0">
                        <a:solidFill>
                          <a:schemeClr val="tx2">
                            <a:lumMod val="75000"/>
                          </a:schemeClr>
                        </a:solidFill>
                        <a:latin typeface="+mn-lt"/>
                        <a:ea typeface="Times New Roman"/>
                        <a:cs typeface="Times New Roman"/>
                      </a:endParaRPr>
                    </a:p>
                    <a:p>
                      <a:pPr marL="0" marR="0" algn="ctr">
                        <a:lnSpc>
                          <a:spcPct val="90000"/>
                        </a:lnSpc>
                        <a:spcBef>
                          <a:spcPts val="0"/>
                        </a:spcBef>
                        <a:spcAft>
                          <a:spcPts val="0"/>
                        </a:spcAft>
                      </a:pPr>
                      <a:r>
                        <a:rPr lang="en-US" sz="1400" b="1" i="1" dirty="0" smtClean="0">
                          <a:solidFill>
                            <a:schemeClr val="tx2">
                              <a:lumMod val="75000"/>
                            </a:schemeClr>
                          </a:solidFill>
                          <a:latin typeface="+mn-lt"/>
                          <a:ea typeface="Times New Roman"/>
                          <a:cs typeface="Times New Roman"/>
                        </a:rPr>
                        <a:t>2012</a:t>
                      </a:r>
                      <a:endParaRPr lang="en-US" sz="1400" dirty="0">
                        <a:solidFill>
                          <a:schemeClr val="tx2">
                            <a:lumMod val="75000"/>
                          </a:schemeClr>
                        </a:solidFill>
                        <a:latin typeface="+mn-lt"/>
                        <a:ea typeface="Times New Roman"/>
                        <a:cs typeface="Times New Roman"/>
                      </a:endParaRPr>
                    </a:p>
                  </a:txBody>
                  <a:tcPr marL="63313" marR="63313" marT="0" marB="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lnSpc>
                          <a:spcPct val="90000"/>
                        </a:lnSpc>
                        <a:spcBef>
                          <a:spcPts val="0"/>
                        </a:spcBef>
                        <a:spcAft>
                          <a:spcPts val="0"/>
                        </a:spcAft>
                      </a:pPr>
                      <a:r>
                        <a:rPr lang="en-US" sz="1400" b="1" i="1" kern="1200" dirty="0" smtClean="0">
                          <a:solidFill>
                            <a:schemeClr val="tx2">
                              <a:lumMod val="75000"/>
                            </a:schemeClr>
                          </a:solidFill>
                          <a:latin typeface="+mn-lt"/>
                          <a:ea typeface="Times New Roman"/>
                          <a:cs typeface="Times New Roman"/>
                        </a:rPr>
                        <a:t>MDs</a:t>
                      </a:r>
                      <a:br>
                        <a:rPr lang="en-US" sz="1400" b="1" i="1" kern="1200" dirty="0" smtClean="0">
                          <a:solidFill>
                            <a:schemeClr val="tx2">
                              <a:lumMod val="75000"/>
                            </a:schemeClr>
                          </a:solidFill>
                          <a:latin typeface="+mn-lt"/>
                          <a:ea typeface="Times New Roman"/>
                          <a:cs typeface="Times New Roman"/>
                        </a:rPr>
                      </a:br>
                      <a:r>
                        <a:rPr lang="en-US" sz="1400" b="1" i="1" kern="1200" dirty="0" smtClean="0">
                          <a:solidFill>
                            <a:schemeClr val="tx2">
                              <a:lumMod val="75000"/>
                            </a:schemeClr>
                          </a:solidFill>
                          <a:latin typeface="+mn-lt"/>
                          <a:ea typeface="Times New Roman"/>
                          <a:cs typeface="Times New Roman"/>
                        </a:rPr>
                        <a:t>2013</a:t>
                      </a:r>
                      <a:endParaRPr lang="en-US" sz="1400" b="1" i="1" kern="1200" dirty="0">
                        <a:solidFill>
                          <a:schemeClr val="tx2">
                            <a:lumMod val="75000"/>
                          </a:schemeClr>
                        </a:solidFill>
                        <a:latin typeface="+mn-lt"/>
                        <a:ea typeface="Times New Roman"/>
                        <a:cs typeface="Times New Roman"/>
                      </a:endParaRPr>
                    </a:p>
                  </a:txBody>
                  <a:tcPr marL="63313" marR="63313" marT="0" marB="0">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lnSpc>
                          <a:spcPct val="90000"/>
                        </a:lnSpc>
                        <a:spcBef>
                          <a:spcPts val="0"/>
                        </a:spcBef>
                        <a:spcAft>
                          <a:spcPts val="0"/>
                        </a:spcAft>
                      </a:pPr>
                      <a:r>
                        <a:rPr lang="en-US" sz="1400" b="1" i="1" kern="1200" dirty="0" smtClean="0">
                          <a:solidFill>
                            <a:schemeClr val="tx2">
                              <a:lumMod val="75000"/>
                            </a:schemeClr>
                          </a:solidFill>
                          <a:latin typeface="+mn-lt"/>
                          <a:ea typeface="Times New Roman"/>
                          <a:cs typeface="Times New Roman"/>
                        </a:rPr>
                        <a:t>MDs</a:t>
                      </a:r>
                      <a:br>
                        <a:rPr lang="en-US" sz="1400" b="1" i="1" kern="1200" dirty="0" smtClean="0">
                          <a:solidFill>
                            <a:schemeClr val="tx2">
                              <a:lumMod val="75000"/>
                            </a:schemeClr>
                          </a:solidFill>
                          <a:latin typeface="+mn-lt"/>
                          <a:ea typeface="Times New Roman"/>
                          <a:cs typeface="Times New Roman"/>
                        </a:rPr>
                      </a:br>
                      <a:r>
                        <a:rPr lang="en-US" sz="1400" b="1" i="1" kern="1200" dirty="0" smtClean="0">
                          <a:solidFill>
                            <a:schemeClr val="tx2">
                              <a:lumMod val="75000"/>
                            </a:schemeClr>
                          </a:solidFill>
                          <a:latin typeface="+mn-lt"/>
                          <a:ea typeface="Times New Roman"/>
                          <a:cs typeface="Times New Roman"/>
                        </a:rPr>
                        <a:t>2014</a:t>
                      </a:r>
                      <a:endParaRPr lang="en-US" sz="1400" b="1" i="1" kern="1200" dirty="0">
                        <a:solidFill>
                          <a:schemeClr val="tx2">
                            <a:lumMod val="75000"/>
                          </a:schemeClr>
                        </a:solidFill>
                        <a:latin typeface="+mn-lt"/>
                        <a:ea typeface="Times New Roman"/>
                        <a:cs typeface="Times New Roman"/>
                      </a:endParaRPr>
                    </a:p>
                  </a:txBody>
                  <a:tcPr marL="63313" marR="63313" marT="0" marB="0">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6E6E6"/>
                    </a:solidFill>
                  </a:tcPr>
                </a:tc>
              </a:tr>
              <a:tr h="274320">
                <a:tc>
                  <a:txBody>
                    <a:bodyPr/>
                    <a:lstStyle/>
                    <a:p>
                      <a:pPr marL="0" marR="0" algn="l">
                        <a:spcBef>
                          <a:spcPts val="600"/>
                        </a:spcBef>
                        <a:spcAft>
                          <a:spcPts val="600"/>
                        </a:spcAft>
                      </a:pPr>
                      <a:r>
                        <a:rPr lang="en-US" sz="1400" dirty="0">
                          <a:solidFill>
                            <a:schemeClr val="tx2">
                              <a:lumMod val="75000"/>
                            </a:schemeClr>
                          </a:solidFill>
                          <a:latin typeface="+mn-lt"/>
                          <a:ea typeface="Times New Roman"/>
                          <a:cs typeface="Times New Roman"/>
                        </a:rPr>
                        <a:t>MED/HEM ONC</a:t>
                      </a:r>
                    </a:p>
                  </a:txBody>
                  <a:tcPr marL="63313" marR="63313" marT="0" marB="0" anchor="ctr">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tcPr>
                </a:tc>
                <a:tc>
                  <a:txBody>
                    <a:bodyPr/>
                    <a:lstStyle/>
                    <a:p>
                      <a:pPr marL="0" marR="0" algn="ctr">
                        <a:spcBef>
                          <a:spcPts val="600"/>
                        </a:spcBef>
                        <a:spcAft>
                          <a:spcPts val="600"/>
                        </a:spcAft>
                        <a:tabLst>
                          <a:tab pos="492760" algn="dec"/>
                        </a:tabLst>
                      </a:pPr>
                      <a:r>
                        <a:rPr lang="en-US" sz="1400" b="1" i="1" dirty="0">
                          <a:solidFill>
                            <a:schemeClr val="tx2">
                              <a:lumMod val="75000"/>
                            </a:schemeClr>
                          </a:solidFill>
                          <a:latin typeface="+mn-lt"/>
                          <a:ea typeface="Times New Roman"/>
                          <a:cs typeface="Times New Roman"/>
                        </a:rPr>
                        <a:t>360</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w="12700" cap="flat" cmpd="sng" algn="ctr">
                      <a:solidFill>
                        <a:schemeClr val="bg2"/>
                      </a:solidFill>
                      <a:prstDash val="solid"/>
                      <a:round/>
                      <a:headEnd type="none" w="med" len="med"/>
                      <a:tailEnd type="none" w="med" len="med"/>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362</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w="12700" cap="flat" cmpd="sng" algn="ctr">
                      <a:solidFill>
                        <a:schemeClr val="bg2"/>
                      </a:solidFill>
                      <a:prstDash val="solid"/>
                      <a:round/>
                      <a:headEnd type="none" w="med" len="med"/>
                      <a:tailEnd type="none" w="med" len="med"/>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339</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440</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a:noFill/>
                    </a:lnB>
                  </a:tcPr>
                </a:tc>
              </a:tr>
              <a:tr h="274320">
                <a:tc>
                  <a:txBody>
                    <a:bodyPr/>
                    <a:lstStyle/>
                    <a:p>
                      <a:pPr marL="0" marR="0" algn="l">
                        <a:spcBef>
                          <a:spcPts val="600"/>
                        </a:spcBef>
                        <a:spcAft>
                          <a:spcPts val="600"/>
                        </a:spcAft>
                      </a:pPr>
                      <a:r>
                        <a:rPr lang="en-US" sz="1400" dirty="0">
                          <a:solidFill>
                            <a:schemeClr val="tx2">
                              <a:lumMod val="75000"/>
                            </a:schemeClr>
                          </a:solidFill>
                          <a:latin typeface="+mn-lt"/>
                          <a:ea typeface="Times New Roman"/>
                          <a:cs typeface="Times New Roman"/>
                        </a:rPr>
                        <a:t>GYN ONC</a:t>
                      </a:r>
                    </a:p>
                  </a:txBody>
                  <a:tcPr marL="63313" marR="63313" marT="0" marB="0" anchor="ctr">
                    <a:lnL w="12700" cap="flat" cmpd="sng" algn="ctr">
                      <a:solidFill>
                        <a:schemeClr val="bg2"/>
                      </a:solidFill>
                      <a:prstDash val="solid"/>
                      <a:round/>
                      <a:headEnd type="none" w="med" len="med"/>
                      <a:tailEnd type="none" w="med" len="med"/>
                    </a:lnL>
                    <a:lnR>
                      <a:noFill/>
                    </a:lnR>
                    <a:lnT>
                      <a:noFill/>
                    </a:lnT>
                    <a:lnB>
                      <a:noFill/>
                    </a:lnB>
                  </a:tcPr>
                </a:tc>
                <a:tc>
                  <a:txBody>
                    <a:bodyPr/>
                    <a:lstStyle/>
                    <a:p>
                      <a:pPr marL="0" marR="0" algn="ctr">
                        <a:spcBef>
                          <a:spcPts val="600"/>
                        </a:spcBef>
                        <a:spcAft>
                          <a:spcPts val="600"/>
                        </a:spcAft>
                        <a:tabLst>
                          <a:tab pos="492760" algn="dec"/>
                        </a:tabLst>
                      </a:pPr>
                      <a:r>
                        <a:rPr lang="en-US" sz="1400" b="1" i="1" dirty="0">
                          <a:solidFill>
                            <a:schemeClr val="tx2">
                              <a:lumMod val="75000"/>
                            </a:schemeClr>
                          </a:solidFill>
                          <a:latin typeface="+mn-lt"/>
                          <a:ea typeface="Times New Roman"/>
                          <a:cs typeface="Times New Roman"/>
                        </a:rPr>
                        <a:t>9</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8</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8</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22</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a:noFill/>
                    </a:lnB>
                  </a:tcPr>
                </a:tc>
              </a:tr>
              <a:tr h="274320">
                <a:tc>
                  <a:txBody>
                    <a:bodyPr/>
                    <a:lstStyle/>
                    <a:p>
                      <a:pPr marL="0" marR="0" algn="l">
                        <a:spcBef>
                          <a:spcPts val="600"/>
                        </a:spcBef>
                        <a:spcAft>
                          <a:spcPts val="600"/>
                        </a:spcAft>
                      </a:pPr>
                      <a:r>
                        <a:rPr lang="en-US" sz="1400" dirty="0">
                          <a:solidFill>
                            <a:schemeClr val="tx2">
                              <a:lumMod val="75000"/>
                            </a:schemeClr>
                          </a:solidFill>
                          <a:latin typeface="+mn-lt"/>
                          <a:ea typeface="Times New Roman"/>
                          <a:cs typeface="Times New Roman"/>
                        </a:rPr>
                        <a:t>PED HEM/ONC</a:t>
                      </a:r>
                    </a:p>
                  </a:txBody>
                  <a:tcPr marL="63313" marR="63313" marT="0" marB="0" anchor="ctr">
                    <a:lnL w="12700" cap="flat" cmpd="sng" algn="ctr">
                      <a:solidFill>
                        <a:schemeClr val="bg2"/>
                      </a:solidFill>
                      <a:prstDash val="solid"/>
                      <a:round/>
                      <a:headEnd type="none" w="med" len="med"/>
                      <a:tailEnd type="none" w="med" len="med"/>
                    </a:lnL>
                    <a:lnR>
                      <a:noFill/>
                    </a:lnR>
                    <a:lnT>
                      <a:noFill/>
                    </a:lnT>
                    <a:lnB>
                      <a:noFill/>
                    </a:lnB>
                  </a:tcPr>
                </a:tc>
                <a:tc>
                  <a:txBody>
                    <a:bodyPr/>
                    <a:lstStyle/>
                    <a:p>
                      <a:pPr marL="0" marR="0" algn="ctr">
                        <a:spcBef>
                          <a:spcPts val="600"/>
                        </a:spcBef>
                        <a:spcAft>
                          <a:spcPts val="600"/>
                        </a:spcAft>
                        <a:tabLst>
                          <a:tab pos="492760" algn="dec"/>
                        </a:tabLst>
                      </a:pPr>
                      <a:r>
                        <a:rPr lang="en-US" sz="1400" b="1" i="1" dirty="0">
                          <a:solidFill>
                            <a:schemeClr val="tx2">
                              <a:lumMod val="75000"/>
                            </a:schemeClr>
                          </a:solidFill>
                          <a:latin typeface="+mn-lt"/>
                          <a:ea typeface="Times New Roman"/>
                          <a:cs typeface="Times New Roman"/>
                        </a:rPr>
                        <a:t>18</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13</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11</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6</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a:noFill/>
                    </a:lnB>
                  </a:tcPr>
                </a:tc>
              </a:tr>
              <a:tr h="274320">
                <a:tc>
                  <a:txBody>
                    <a:bodyPr/>
                    <a:lstStyle/>
                    <a:p>
                      <a:pPr marL="0" marR="0" algn="l">
                        <a:spcBef>
                          <a:spcPts val="600"/>
                        </a:spcBef>
                        <a:spcAft>
                          <a:spcPts val="600"/>
                        </a:spcAft>
                      </a:pPr>
                      <a:r>
                        <a:rPr lang="en-US" sz="1400" dirty="0">
                          <a:solidFill>
                            <a:schemeClr val="tx2">
                              <a:lumMod val="75000"/>
                            </a:schemeClr>
                          </a:solidFill>
                          <a:latin typeface="+mn-lt"/>
                          <a:ea typeface="Times New Roman"/>
                          <a:cs typeface="Times New Roman"/>
                        </a:rPr>
                        <a:t>HEM</a:t>
                      </a:r>
                    </a:p>
                  </a:txBody>
                  <a:tcPr marL="63313" marR="63313" marT="0" marB="0" anchor="ctr">
                    <a:lnL w="12700" cap="flat" cmpd="sng" algn="ctr">
                      <a:solidFill>
                        <a:schemeClr val="bg2"/>
                      </a:solidFill>
                      <a:prstDash val="solid"/>
                      <a:round/>
                      <a:headEnd type="none" w="med" len="med"/>
                      <a:tailEnd type="none" w="med" len="med"/>
                    </a:lnL>
                    <a:lnR>
                      <a:noFill/>
                    </a:lnR>
                    <a:lnT>
                      <a:noFill/>
                    </a:lnT>
                    <a:lnB>
                      <a:noFill/>
                    </a:lnB>
                  </a:tcPr>
                </a:tc>
                <a:tc>
                  <a:txBody>
                    <a:bodyPr/>
                    <a:lstStyle/>
                    <a:p>
                      <a:pPr marL="0" marR="0" algn="ctr">
                        <a:spcBef>
                          <a:spcPts val="600"/>
                        </a:spcBef>
                        <a:spcAft>
                          <a:spcPts val="600"/>
                        </a:spcAft>
                        <a:tabLst>
                          <a:tab pos="492760" algn="dec"/>
                        </a:tabLst>
                      </a:pPr>
                      <a:r>
                        <a:rPr lang="en-US" sz="1400" b="1" i="1" dirty="0">
                          <a:solidFill>
                            <a:schemeClr val="tx2">
                              <a:lumMod val="75000"/>
                            </a:schemeClr>
                          </a:solidFill>
                          <a:latin typeface="+mn-lt"/>
                          <a:ea typeface="Times New Roman"/>
                          <a:cs typeface="Times New Roman"/>
                        </a:rPr>
                        <a:t>29</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23</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22</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6</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a:noFill/>
                    </a:lnB>
                  </a:tcPr>
                </a:tc>
              </a:tr>
              <a:tr h="274320">
                <a:tc>
                  <a:txBody>
                    <a:bodyPr/>
                    <a:lstStyle/>
                    <a:p>
                      <a:pPr marL="0" marR="0" algn="l">
                        <a:spcBef>
                          <a:spcPts val="600"/>
                        </a:spcBef>
                        <a:spcAft>
                          <a:spcPts val="600"/>
                        </a:spcAft>
                      </a:pPr>
                      <a:r>
                        <a:rPr lang="en-US" sz="1400" dirty="0">
                          <a:solidFill>
                            <a:schemeClr val="tx2">
                              <a:lumMod val="75000"/>
                            </a:schemeClr>
                          </a:solidFill>
                          <a:latin typeface="+mn-lt"/>
                          <a:ea typeface="Times New Roman"/>
                          <a:cs typeface="Times New Roman"/>
                        </a:rPr>
                        <a:t>IM w/SEC ONC</a:t>
                      </a:r>
                    </a:p>
                  </a:txBody>
                  <a:tcPr marL="63313" marR="63313" marT="0" marB="0" anchor="ctr">
                    <a:lnL w="12700" cap="flat" cmpd="sng" algn="ctr">
                      <a:solidFill>
                        <a:schemeClr val="bg2"/>
                      </a:solidFill>
                      <a:prstDash val="solid"/>
                      <a:round/>
                      <a:headEnd type="none" w="med" len="med"/>
                      <a:tailEnd type="none" w="med" len="med"/>
                    </a:lnL>
                    <a:lnR>
                      <a:noFill/>
                    </a:lnR>
                    <a:lnT>
                      <a:noFill/>
                    </a:lnT>
                    <a:lnB>
                      <a:noFill/>
                    </a:lnB>
                  </a:tcPr>
                </a:tc>
                <a:tc>
                  <a:txBody>
                    <a:bodyPr/>
                    <a:lstStyle/>
                    <a:p>
                      <a:pPr marL="0" marR="0" algn="ctr">
                        <a:spcBef>
                          <a:spcPts val="600"/>
                        </a:spcBef>
                        <a:spcAft>
                          <a:spcPts val="600"/>
                        </a:spcAft>
                        <a:tabLst>
                          <a:tab pos="492760" algn="dec"/>
                        </a:tabLst>
                      </a:pPr>
                      <a:r>
                        <a:rPr lang="en-US" sz="1400" b="1" i="1" dirty="0">
                          <a:solidFill>
                            <a:schemeClr val="tx2">
                              <a:lumMod val="75000"/>
                            </a:schemeClr>
                          </a:solidFill>
                          <a:latin typeface="+mn-lt"/>
                          <a:ea typeface="Times New Roman"/>
                          <a:cs typeface="Times New Roman"/>
                        </a:rPr>
                        <a:t>27</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27</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25</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a:noFill/>
                    </a:lnB>
                  </a:tcPr>
                </a:tc>
                <a:tc>
                  <a:txBody>
                    <a:bodyPr/>
                    <a:lstStyle/>
                    <a:p>
                      <a:pPr marL="0" marR="0" algn="ctr">
                        <a:spcBef>
                          <a:spcPts val="6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13</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a:noFill/>
                    </a:lnB>
                  </a:tcPr>
                </a:tc>
              </a:tr>
              <a:tr h="274320">
                <a:tc>
                  <a:txBody>
                    <a:bodyPr/>
                    <a:lstStyle/>
                    <a:p>
                      <a:pPr marL="0" marR="0" algn="l">
                        <a:spcBef>
                          <a:spcPts val="1200"/>
                        </a:spcBef>
                        <a:spcAft>
                          <a:spcPts val="600"/>
                        </a:spcAft>
                      </a:pPr>
                      <a:r>
                        <a:rPr lang="en-US" sz="1400" dirty="0">
                          <a:solidFill>
                            <a:schemeClr val="tx2">
                              <a:lumMod val="75000"/>
                            </a:schemeClr>
                          </a:solidFill>
                          <a:latin typeface="+mn-lt"/>
                          <a:ea typeface="Times New Roman"/>
                          <a:cs typeface="Times New Roman"/>
                        </a:rPr>
                        <a:t>UROL</a:t>
                      </a:r>
                    </a:p>
                  </a:txBody>
                  <a:tcPr marL="63313" marR="63313" marT="0" marB="0" anchor="ctr">
                    <a:lnL w="12700" cap="flat" cmpd="sng" algn="ctr">
                      <a:solidFill>
                        <a:schemeClr val="bg2"/>
                      </a:solidFill>
                      <a:prstDash val="solid"/>
                      <a:round/>
                      <a:headEnd type="none" w="med" len="med"/>
                      <a:tailEnd type="none" w="med" len="med"/>
                    </a:lnL>
                    <a:lnR>
                      <a:noFill/>
                    </a:lnR>
                    <a:lnT>
                      <a:noFill/>
                    </a:lnT>
                    <a:lnB>
                      <a:noFill/>
                    </a:lnB>
                  </a:tcPr>
                </a:tc>
                <a:tc>
                  <a:txBody>
                    <a:bodyPr/>
                    <a:lstStyle/>
                    <a:p>
                      <a:pPr marL="0" marR="0" algn="ctr">
                        <a:spcBef>
                          <a:spcPts val="1200"/>
                        </a:spcBef>
                        <a:spcAft>
                          <a:spcPts val="600"/>
                        </a:spcAft>
                        <a:tabLst>
                          <a:tab pos="492760" algn="dec"/>
                        </a:tabLst>
                      </a:pPr>
                      <a:r>
                        <a:rPr lang="en-US" sz="1400" b="1" i="1" dirty="0">
                          <a:solidFill>
                            <a:schemeClr val="tx2">
                              <a:lumMod val="75000"/>
                            </a:schemeClr>
                          </a:solidFill>
                          <a:latin typeface="+mn-lt"/>
                          <a:ea typeface="Times New Roman"/>
                          <a:cs typeface="Times New Roman"/>
                        </a:rPr>
                        <a:t>52</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12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67</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a:noFill/>
                    </a:lnB>
                  </a:tcPr>
                </a:tc>
                <a:tc>
                  <a:txBody>
                    <a:bodyPr/>
                    <a:lstStyle/>
                    <a:p>
                      <a:pPr marL="0" marR="0" algn="ctr">
                        <a:spcBef>
                          <a:spcPts val="12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63</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a:noFill/>
                    </a:lnB>
                  </a:tcPr>
                </a:tc>
                <a:tc>
                  <a:txBody>
                    <a:bodyPr/>
                    <a:lstStyle/>
                    <a:p>
                      <a:pPr marL="0" marR="0" algn="ctr">
                        <a:spcBef>
                          <a:spcPts val="1200"/>
                        </a:spcBef>
                        <a:spcAft>
                          <a:spcPts val="600"/>
                        </a:spcAft>
                        <a:tabLst>
                          <a:tab pos="492760" algn="dec"/>
                        </a:tabLst>
                      </a:pPr>
                      <a:r>
                        <a:rPr lang="en-US" sz="1400" b="1" i="1" kern="1200" dirty="0" smtClean="0">
                          <a:solidFill>
                            <a:schemeClr val="tx2">
                              <a:lumMod val="75000"/>
                            </a:schemeClr>
                          </a:solidFill>
                          <a:latin typeface="+mn-lt"/>
                          <a:ea typeface="Times New Roman"/>
                          <a:cs typeface="Times New Roman"/>
                        </a:rPr>
                        <a:t>39</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a:noFill/>
                    </a:lnB>
                  </a:tcPr>
                </a:tc>
              </a:tr>
              <a:tr h="274320">
                <a:tc>
                  <a:txBody>
                    <a:bodyPr/>
                    <a:lstStyle/>
                    <a:p>
                      <a:pPr marL="0" marR="0" algn="l">
                        <a:spcBef>
                          <a:spcPts val="0"/>
                        </a:spcBef>
                        <a:spcAft>
                          <a:spcPts val="0"/>
                        </a:spcAft>
                      </a:pPr>
                      <a:r>
                        <a:rPr lang="en-US" sz="1400" dirty="0">
                          <a:solidFill>
                            <a:schemeClr val="tx2">
                              <a:lumMod val="75000"/>
                            </a:schemeClr>
                          </a:solidFill>
                          <a:latin typeface="+mn-lt"/>
                          <a:ea typeface="Times New Roman"/>
                          <a:cs typeface="Times New Roman"/>
                        </a:rPr>
                        <a:t>TOTAL</a:t>
                      </a:r>
                    </a:p>
                  </a:txBody>
                  <a:tcPr marL="63313" marR="63313" marT="0" marB="0" anchor="ctr">
                    <a:lnL w="12700" cap="flat" cmpd="sng" algn="ctr">
                      <a:solidFill>
                        <a:schemeClr val="bg2"/>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spcBef>
                          <a:spcPts val="0"/>
                        </a:spcBef>
                        <a:spcAft>
                          <a:spcPts val="0"/>
                        </a:spcAft>
                        <a:tabLst>
                          <a:tab pos="492760" algn="dec"/>
                        </a:tabLst>
                      </a:pPr>
                      <a:r>
                        <a:rPr lang="en-US" sz="1400" b="1" i="1" dirty="0">
                          <a:solidFill>
                            <a:schemeClr val="tx2">
                              <a:lumMod val="75000"/>
                            </a:schemeClr>
                          </a:solidFill>
                          <a:latin typeface="+mn-lt"/>
                          <a:ea typeface="Times New Roman"/>
                          <a:cs typeface="Times New Roman"/>
                        </a:rPr>
                        <a:t>504</a:t>
                      </a:r>
                      <a:endParaRPr lang="en-US" sz="14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spcBef>
                          <a:spcPts val="0"/>
                        </a:spcBef>
                        <a:spcAft>
                          <a:spcPts val="0"/>
                        </a:spcAft>
                        <a:tabLst>
                          <a:tab pos="492760" algn="dec"/>
                        </a:tabLst>
                      </a:pPr>
                      <a:r>
                        <a:rPr lang="en-US" sz="1400" b="1" i="1" kern="1200" dirty="0" smtClean="0">
                          <a:solidFill>
                            <a:schemeClr val="tx2">
                              <a:lumMod val="75000"/>
                            </a:schemeClr>
                          </a:solidFill>
                          <a:latin typeface="+mn-lt"/>
                          <a:ea typeface="Times New Roman"/>
                          <a:cs typeface="Times New Roman"/>
                        </a:rPr>
                        <a:t>499</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a:noFill/>
                    </a:lnR>
                    <a:lnT>
                      <a:noFill/>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spcBef>
                          <a:spcPts val="0"/>
                        </a:spcBef>
                        <a:spcAft>
                          <a:spcPts val="0"/>
                        </a:spcAft>
                        <a:tabLst>
                          <a:tab pos="492760" algn="dec"/>
                        </a:tabLst>
                      </a:pPr>
                      <a:r>
                        <a:rPr lang="en-US" sz="1400" b="1" i="1" kern="1200" dirty="0" smtClean="0">
                          <a:solidFill>
                            <a:schemeClr val="tx2">
                              <a:lumMod val="75000"/>
                            </a:schemeClr>
                          </a:solidFill>
                          <a:latin typeface="+mn-lt"/>
                          <a:ea typeface="Times New Roman"/>
                          <a:cs typeface="Times New Roman"/>
                        </a:rPr>
                        <a:t>468</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no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solidFill>
                      <a:srgbClr val="E6E6E6"/>
                    </a:solidFill>
                  </a:tcPr>
                </a:tc>
                <a:tc>
                  <a:txBody>
                    <a:bodyPr/>
                    <a:lstStyle/>
                    <a:p>
                      <a:pPr marL="0" marR="0" algn="ctr">
                        <a:spcBef>
                          <a:spcPts val="0"/>
                        </a:spcBef>
                        <a:spcAft>
                          <a:spcPts val="0"/>
                        </a:spcAft>
                        <a:tabLst>
                          <a:tab pos="492760" algn="dec"/>
                        </a:tabLst>
                      </a:pPr>
                      <a:r>
                        <a:rPr lang="en-US" sz="1400" b="1" i="1" kern="1200" dirty="0" smtClean="0">
                          <a:solidFill>
                            <a:schemeClr val="tx2">
                              <a:lumMod val="75000"/>
                            </a:schemeClr>
                          </a:solidFill>
                          <a:latin typeface="+mn-lt"/>
                          <a:ea typeface="Times New Roman"/>
                          <a:cs typeface="Times New Roman"/>
                        </a:rPr>
                        <a:t>526</a:t>
                      </a:r>
                      <a:endParaRPr lang="en-US" sz="1400" b="1" i="1" kern="1200" dirty="0">
                        <a:solidFill>
                          <a:schemeClr val="tx2">
                            <a:lumMod val="75000"/>
                          </a:schemeClr>
                        </a:solidFill>
                        <a:latin typeface="+mn-lt"/>
                        <a:ea typeface="Times New Roman"/>
                        <a:cs typeface="Times New Roman"/>
                      </a:endParaRPr>
                    </a:p>
                  </a:txBody>
                  <a:tcPr marL="63313" marR="63313" marT="0" marB="0" anchor="ctr">
                    <a:lnL>
                      <a:noFill/>
                    </a:lnL>
                    <a:lnR w="12700" cap="flat" cmpd="sng" algn="ctr">
                      <a:solidFill>
                        <a:schemeClr val="bg2"/>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solidFill>
                      <a:srgbClr val="E6E6E6"/>
                    </a:solidFill>
                  </a:tcPr>
                </a:tc>
              </a:tr>
            </a:tbl>
          </a:graphicData>
        </a:graphic>
      </p:graphicFrame>
      <p:sp>
        <p:nvSpPr>
          <p:cNvPr id="57" name="Rectangle 7"/>
          <p:cNvSpPr>
            <a:spLocks noChangeArrowheads="1"/>
          </p:cNvSpPr>
          <p:nvPr/>
        </p:nvSpPr>
        <p:spPr bwMode="auto">
          <a:xfrm>
            <a:off x="5833108" y="1316170"/>
            <a:ext cx="4258110" cy="2400300"/>
          </a:xfrm>
          <a:prstGeom prst="rect">
            <a:avLst/>
          </a:prstGeom>
          <a:noFill/>
          <a:ln>
            <a:noFill/>
          </a:ln>
          <a:extLst/>
        </p:spPr>
        <p:txBody>
          <a:bodyPr lIns="0" tIns="0" rIns="0" bIns="0"/>
          <a:lstStyle/>
          <a:p>
            <a:pPr marL="285750" indent="-285750" algn="l" defTabSz="731838" fontAlgn="auto">
              <a:lnSpc>
                <a:spcPct val="90000"/>
              </a:lnSpc>
              <a:spcBef>
                <a:spcPts val="0"/>
              </a:spcBef>
              <a:spcAft>
                <a:spcPts val="800"/>
              </a:spcAft>
              <a:buClr>
                <a:schemeClr val="tx1"/>
              </a:buClr>
              <a:buFont typeface="Arial" panose="020B0604020202020204" pitchFamily="34" charset="0"/>
              <a:buChar char="•"/>
              <a:tabLst>
                <a:tab pos="1795463" algn="l"/>
              </a:tabLst>
              <a:defRPr/>
            </a:pPr>
            <a:r>
              <a:rPr lang="en-US" sz="1600" dirty="0" smtClean="0">
                <a:solidFill>
                  <a:schemeClr val="tx2">
                    <a:lumMod val="75000"/>
                  </a:schemeClr>
                </a:solidFill>
                <a:latin typeface="+mn-lt"/>
                <a:ea typeface="Arial Unicode MS" pitchFamily="34" charset="-128"/>
              </a:rPr>
              <a:t>~525 </a:t>
            </a:r>
            <a:r>
              <a:rPr lang="en-US" sz="1600" dirty="0">
                <a:solidFill>
                  <a:schemeClr val="tx2">
                    <a:lumMod val="75000"/>
                  </a:schemeClr>
                </a:solidFill>
                <a:latin typeface="+mn-lt"/>
                <a:ea typeface="Arial Unicode MS" pitchFamily="34" charset="-128"/>
              </a:rPr>
              <a:t>Physicians </a:t>
            </a:r>
          </a:p>
          <a:p>
            <a:pPr marL="285750" indent="-285750" algn="l" defTabSz="731838" fontAlgn="auto">
              <a:lnSpc>
                <a:spcPct val="90000"/>
              </a:lnSpc>
              <a:spcBef>
                <a:spcPts val="0"/>
              </a:spcBef>
              <a:spcAft>
                <a:spcPts val="800"/>
              </a:spcAft>
              <a:buClr>
                <a:schemeClr val="tx1"/>
              </a:buClr>
              <a:buFont typeface="Arial" panose="020B0604020202020204" pitchFamily="34" charset="0"/>
              <a:buChar char="•"/>
              <a:tabLst>
                <a:tab pos="1795463" algn="l"/>
              </a:tabLst>
              <a:defRPr/>
            </a:pPr>
            <a:r>
              <a:rPr lang="en-US" sz="1600" dirty="0" smtClean="0">
                <a:solidFill>
                  <a:schemeClr val="tx2">
                    <a:lumMod val="75000"/>
                  </a:schemeClr>
                </a:solidFill>
                <a:latin typeface="+mn-lt"/>
                <a:ea typeface="Arial Unicode MS" pitchFamily="34" charset="-128"/>
              </a:rPr>
              <a:t>Approximately 475 Unique Sites</a:t>
            </a:r>
            <a:endParaRPr lang="en-US" sz="1600" dirty="0">
              <a:solidFill>
                <a:schemeClr val="tx2">
                  <a:lumMod val="75000"/>
                </a:schemeClr>
              </a:solidFill>
              <a:latin typeface="+mn-lt"/>
              <a:ea typeface="Arial Unicode MS" pitchFamily="34" charset="-128"/>
            </a:endParaRPr>
          </a:p>
          <a:p>
            <a:pPr marL="285750" indent="-285750" algn="l" defTabSz="731838" fontAlgn="auto">
              <a:lnSpc>
                <a:spcPct val="90000"/>
              </a:lnSpc>
              <a:spcBef>
                <a:spcPts val="0"/>
              </a:spcBef>
              <a:spcAft>
                <a:spcPts val="800"/>
              </a:spcAft>
              <a:buClr>
                <a:schemeClr val="tx1"/>
              </a:buClr>
              <a:buFont typeface="Arial" panose="020B0604020202020204" pitchFamily="34" charset="0"/>
              <a:buChar char="•"/>
              <a:tabLst>
                <a:tab pos="1795463" algn="l"/>
              </a:tabLst>
              <a:defRPr/>
            </a:pPr>
            <a:r>
              <a:rPr lang="en-US" sz="1600" dirty="0">
                <a:solidFill>
                  <a:schemeClr val="tx2">
                    <a:lumMod val="75000"/>
                  </a:schemeClr>
                </a:solidFill>
                <a:latin typeface="+mn-lt"/>
                <a:ea typeface="Arial Unicode MS" pitchFamily="34" charset="-128"/>
              </a:rPr>
              <a:t>Includes Oncology Co-Op Groups </a:t>
            </a:r>
            <a:r>
              <a:rPr lang="en-US" sz="1600" dirty="0" smtClean="0">
                <a:solidFill>
                  <a:schemeClr val="tx2">
                    <a:lumMod val="75000"/>
                  </a:schemeClr>
                </a:solidFill>
                <a:latin typeface="+mn-lt"/>
                <a:ea typeface="Arial Unicode MS" pitchFamily="34" charset="-128"/>
              </a:rPr>
              <a:t>(</a:t>
            </a:r>
            <a:r>
              <a:rPr lang="en-US" sz="1600" dirty="0">
                <a:solidFill>
                  <a:schemeClr val="tx2">
                    <a:lumMod val="75000"/>
                  </a:schemeClr>
                </a:solidFill>
                <a:latin typeface="+mn-lt"/>
                <a:ea typeface="Arial Unicode MS" pitchFamily="34" charset="-128"/>
              </a:rPr>
              <a:t>US Oncology, Kaiser etc</a:t>
            </a:r>
            <a:r>
              <a:rPr lang="en-US" sz="1600" dirty="0" smtClean="0">
                <a:solidFill>
                  <a:schemeClr val="tx2">
                    <a:lumMod val="75000"/>
                  </a:schemeClr>
                </a:solidFill>
                <a:latin typeface="+mn-lt"/>
                <a:ea typeface="Arial Unicode MS" pitchFamily="34" charset="-128"/>
              </a:rPr>
              <a:t>.), Major Cancer Centers (MSK, Duke, Fred Hutch, Dana Farber, MD Anderson, etc.)</a:t>
            </a:r>
            <a:endParaRPr lang="en-US" sz="1600" dirty="0">
              <a:solidFill>
                <a:schemeClr val="tx2">
                  <a:lumMod val="75000"/>
                </a:schemeClr>
              </a:solidFill>
              <a:latin typeface="+mn-lt"/>
              <a:ea typeface="Arial Unicode MS" pitchFamily="34" charset="-128"/>
            </a:endParaRPr>
          </a:p>
          <a:p>
            <a:pPr marL="285750" indent="-285750" algn="l" defTabSz="731838" fontAlgn="auto">
              <a:lnSpc>
                <a:spcPct val="90000"/>
              </a:lnSpc>
              <a:spcBef>
                <a:spcPts val="0"/>
              </a:spcBef>
              <a:spcAft>
                <a:spcPts val="1200"/>
              </a:spcAft>
              <a:buClr>
                <a:schemeClr val="tx1"/>
              </a:buClr>
              <a:buFont typeface="Arial" panose="020B0604020202020204" pitchFamily="34" charset="0"/>
              <a:buChar char="•"/>
              <a:tabLst>
                <a:tab pos="1795463" algn="l"/>
              </a:tabLst>
              <a:defRPr/>
            </a:pPr>
            <a:r>
              <a:rPr lang="en-US" sz="1600" dirty="0" smtClean="0">
                <a:solidFill>
                  <a:schemeClr val="tx2">
                    <a:lumMod val="75000"/>
                  </a:schemeClr>
                </a:solidFill>
                <a:latin typeface="+mn-lt"/>
                <a:ea typeface="Arial Unicode MS" pitchFamily="34" charset="-128"/>
              </a:rPr>
              <a:t>Primary decision-</a:t>
            </a:r>
            <a:r>
              <a:rPr lang="en-US" sz="1600" dirty="0" smtClean="0">
                <a:solidFill>
                  <a:schemeClr val="tx2">
                    <a:lumMod val="75000"/>
                  </a:schemeClr>
                </a:solidFill>
                <a:ea typeface="Arial Unicode MS" pitchFamily="34" charset="-128"/>
              </a:rPr>
              <a:t>makers regarding anti-cancer drug therapy</a:t>
            </a:r>
            <a:endParaRPr lang="en-US" sz="1600" dirty="0">
              <a:solidFill>
                <a:schemeClr val="tx2">
                  <a:lumMod val="75000"/>
                </a:schemeClr>
              </a:solidFill>
              <a:latin typeface="+mn-lt"/>
              <a:ea typeface="Arial Unicode MS" pitchFamily="34" charset="-128"/>
            </a:endParaRPr>
          </a:p>
          <a:p>
            <a:pPr marL="241300" indent="-241300" defTabSz="731838" fontAlgn="auto">
              <a:lnSpc>
                <a:spcPct val="90000"/>
              </a:lnSpc>
              <a:spcBef>
                <a:spcPts val="0"/>
              </a:spcBef>
              <a:spcAft>
                <a:spcPct val="20000"/>
              </a:spcAft>
              <a:buClr>
                <a:schemeClr val="tx1"/>
              </a:buClr>
              <a:buFontTx/>
              <a:buChar char="•"/>
              <a:tabLst>
                <a:tab pos="1795463" algn="l"/>
              </a:tabLst>
              <a:defRPr/>
            </a:pPr>
            <a:endParaRPr lang="en-US" sz="1600" dirty="0">
              <a:solidFill>
                <a:schemeClr val="tx2">
                  <a:lumMod val="75000"/>
                </a:schemeClr>
              </a:solidFill>
              <a:latin typeface="+mn-lt"/>
              <a:ea typeface="Arial Unicode MS" pitchFamily="34" charset="-128"/>
            </a:endParaRPr>
          </a:p>
          <a:p>
            <a:pPr marL="285750" indent="-285750" defTabSz="731838" fontAlgn="auto">
              <a:lnSpc>
                <a:spcPct val="90000"/>
              </a:lnSpc>
              <a:spcBef>
                <a:spcPts val="0"/>
              </a:spcBef>
              <a:spcAft>
                <a:spcPts val="1200"/>
              </a:spcAft>
              <a:buClr>
                <a:schemeClr val="tx1"/>
              </a:buClr>
              <a:buFont typeface="Arial" panose="020B0604020202020204" pitchFamily="34" charset="0"/>
              <a:buChar char="•"/>
              <a:tabLst>
                <a:tab pos="1795463" algn="l"/>
              </a:tabLst>
              <a:defRPr/>
            </a:pPr>
            <a:endParaRPr lang="en-US" sz="1600" dirty="0">
              <a:solidFill>
                <a:schemeClr val="tx2">
                  <a:lumMod val="75000"/>
                </a:schemeClr>
              </a:solidFill>
              <a:latin typeface="+mn-lt"/>
              <a:ea typeface="Arial Unicode MS" pitchFamily="34" charset="-128"/>
            </a:endParaRPr>
          </a:p>
        </p:txBody>
      </p:sp>
      <p:grpSp>
        <p:nvGrpSpPr>
          <p:cNvPr id="5" name="Group 4"/>
          <p:cNvGrpSpPr/>
          <p:nvPr/>
        </p:nvGrpSpPr>
        <p:grpSpPr>
          <a:xfrm>
            <a:off x="1623012" y="1592196"/>
            <a:ext cx="3979010" cy="2498462"/>
            <a:chOff x="6346210" y="3851075"/>
            <a:chExt cx="3979010" cy="2498462"/>
          </a:xfrm>
        </p:grpSpPr>
        <p:graphicFrame>
          <p:nvGraphicFramePr>
            <p:cNvPr id="4" name="Chart 3"/>
            <p:cNvGraphicFramePr/>
            <p:nvPr>
              <p:extLst>
                <p:ext uri="{D42A27DB-BD31-4B8C-83A1-F6EECF244321}">
                  <p14:modId xmlns:p14="http://schemas.microsoft.com/office/powerpoint/2010/main" val="987204320"/>
                </p:ext>
              </p:extLst>
            </p:nvPr>
          </p:nvGraphicFramePr>
          <p:xfrm>
            <a:off x="6346210" y="3851075"/>
            <a:ext cx="3979010" cy="2498462"/>
          </p:xfrm>
          <a:graphic>
            <a:graphicData uri="http://schemas.openxmlformats.org/drawingml/2006/chart">
              <c:chart xmlns:c="http://schemas.openxmlformats.org/drawingml/2006/chart" xmlns:r="http://schemas.openxmlformats.org/officeDocument/2006/relationships" r:id="rId2"/>
            </a:graphicData>
          </a:graphic>
        </p:graphicFrame>
        <p:sp>
          <p:nvSpPr>
            <p:cNvPr id="50" name="TextBox 99"/>
            <p:cNvSpPr txBox="1">
              <a:spLocks noChangeArrowheads="1"/>
            </p:cNvSpPr>
            <p:nvPr/>
          </p:nvSpPr>
          <p:spPr bwMode="auto">
            <a:xfrm>
              <a:off x="9602268" y="3934438"/>
              <a:ext cx="703263" cy="338554"/>
            </a:xfrm>
            <a:prstGeom prst="rect">
              <a:avLst/>
            </a:prstGeom>
            <a:noFill/>
            <a:ln w="9525">
              <a:noFill/>
              <a:miter lim="800000"/>
              <a:headEnd/>
              <a:tailEnd/>
            </a:ln>
          </p:spPr>
          <p:txBody>
            <a:bodyPr>
              <a:spAutoFit/>
            </a:bodyPr>
            <a:lstStyle/>
            <a:p>
              <a:r>
                <a:rPr lang="en-US" sz="1600" b="1" dirty="0" smtClean="0">
                  <a:solidFill>
                    <a:schemeClr val="tx2">
                      <a:lumMod val="75000"/>
                    </a:schemeClr>
                  </a:solidFill>
                  <a:ea typeface="Arial Unicode MS" pitchFamily="34" charset="-128"/>
                  <a:cs typeface="Arial Unicode MS" pitchFamily="34" charset="-128"/>
                </a:rPr>
                <a:t>68%</a:t>
              </a:r>
              <a:endParaRPr lang="en-US" sz="1600" b="1" dirty="0">
                <a:solidFill>
                  <a:schemeClr val="tx2">
                    <a:lumMod val="75000"/>
                  </a:schemeClr>
                </a:solidFill>
                <a:ea typeface="Arial Unicode MS" pitchFamily="34" charset="-128"/>
                <a:cs typeface="Arial Unicode MS" pitchFamily="34" charset="-128"/>
              </a:endParaRPr>
            </a:p>
          </p:txBody>
        </p:sp>
        <p:sp>
          <p:nvSpPr>
            <p:cNvPr id="51" name="TextBox 100"/>
            <p:cNvSpPr txBox="1">
              <a:spLocks noChangeArrowheads="1"/>
            </p:cNvSpPr>
            <p:nvPr/>
          </p:nvSpPr>
          <p:spPr bwMode="auto">
            <a:xfrm>
              <a:off x="6880078" y="4379294"/>
              <a:ext cx="703263" cy="338554"/>
            </a:xfrm>
            <a:prstGeom prst="rect">
              <a:avLst/>
            </a:prstGeom>
            <a:noFill/>
            <a:ln w="9525">
              <a:noFill/>
              <a:miter lim="800000"/>
              <a:headEnd/>
              <a:tailEnd/>
            </a:ln>
          </p:spPr>
          <p:txBody>
            <a:bodyPr>
              <a:spAutoFit/>
            </a:bodyPr>
            <a:lstStyle/>
            <a:p>
              <a:r>
                <a:rPr lang="en-US" sz="1600" b="1" dirty="0" smtClean="0">
                  <a:solidFill>
                    <a:schemeClr val="tx2">
                      <a:lumMod val="75000"/>
                    </a:schemeClr>
                  </a:solidFill>
                  <a:ea typeface="Arial Unicode MS" pitchFamily="34" charset="-128"/>
                  <a:cs typeface="Arial Unicode MS" pitchFamily="34" charset="-128"/>
                </a:rPr>
                <a:t>9%</a:t>
              </a:r>
              <a:endParaRPr lang="en-US" sz="1600" b="1" dirty="0">
                <a:solidFill>
                  <a:schemeClr val="tx2">
                    <a:lumMod val="75000"/>
                  </a:schemeClr>
                </a:solidFill>
                <a:ea typeface="Arial Unicode MS" pitchFamily="34" charset="-128"/>
                <a:cs typeface="Arial Unicode MS" pitchFamily="34" charset="-128"/>
              </a:endParaRPr>
            </a:p>
          </p:txBody>
        </p:sp>
        <p:sp>
          <p:nvSpPr>
            <p:cNvPr id="52" name="TextBox 101"/>
            <p:cNvSpPr txBox="1">
              <a:spLocks noChangeArrowheads="1"/>
            </p:cNvSpPr>
            <p:nvPr/>
          </p:nvSpPr>
          <p:spPr bwMode="auto">
            <a:xfrm>
              <a:off x="7115552" y="4878065"/>
              <a:ext cx="703263" cy="338554"/>
            </a:xfrm>
            <a:prstGeom prst="rect">
              <a:avLst/>
            </a:prstGeom>
            <a:noFill/>
            <a:ln w="9525">
              <a:noFill/>
              <a:miter lim="800000"/>
              <a:headEnd/>
              <a:tailEnd/>
            </a:ln>
          </p:spPr>
          <p:txBody>
            <a:bodyPr>
              <a:spAutoFit/>
            </a:bodyPr>
            <a:lstStyle/>
            <a:p>
              <a:r>
                <a:rPr lang="en-US" sz="1600" b="1" dirty="0" smtClean="0">
                  <a:solidFill>
                    <a:schemeClr val="tx2">
                      <a:lumMod val="75000"/>
                    </a:schemeClr>
                  </a:solidFill>
                  <a:ea typeface="Arial Unicode MS" pitchFamily="34" charset="-128"/>
                  <a:cs typeface="Arial Unicode MS" pitchFamily="34" charset="-128"/>
                </a:rPr>
                <a:t>14%</a:t>
              </a:r>
              <a:endParaRPr lang="en-US" sz="1600" b="1" dirty="0">
                <a:solidFill>
                  <a:schemeClr val="tx2">
                    <a:lumMod val="75000"/>
                  </a:schemeClr>
                </a:solidFill>
                <a:ea typeface="Arial Unicode MS" pitchFamily="34" charset="-128"/>
                <a:cs typeface="Arial Unicode MS" pitchFamily="34" charset="-128"/>
              </a:endParaRPr>
            </a:p>
          </p:txBody>
        </p:sp>
        <p:sp>
          <p:nvSpPr>
            <p:cNvPr id="53" name="TextBox 102"/>
            <p:cNvSpPr txBox="1">
              <a:spLocks noChangeArrowheads="1"/>
            </p:cNvSpPr>
            <p:nvPr/>
          </p:nvSpPr>
          <p:spPr bwMode="auto">
            <a:xfrm>
              <a:off x="6566563" y="5835991"/>
              <a:ext cx="703263" cy="338554"/>
            </a:xfrm>
            <a:prstGeom prst="rect">
              <a:avLst/>
            </a:prstGeom>
            <a:noFill/>
            <a:ln w="9525">
              <a:noFill/>
              <a:miter lim="800000"/>
              <a:headEnd/>
              <a:tailEnd/>
            </a:ln>
          </p:spPr>
          <p:txBody>
            <a:bodyPr>
              <a:spAutoFit/>
            </a:bodyPr>
            <a:lstStyle/>
            <a:p>
              <a:r>
                <a:rPr lang="en-US" sz="1600" b="1" dirty="0">
                  <a:solidFill>
                    <a:schemeClr val="tx2">
                      <a:lumMod val="75000"/>
                    </a:schemeClr>
                  </a:solidFill>
                  <a:ea typeface="Arial Unicode MS" pitchFamily="34" charset="-128"/>
                  <a:cs typeface="Arial Unicode MS" pitchFamily="34" charset="-128"/>
                </a:rPr>
                <a:t>1</a:t>
              </a:r>
              <a:r>
                <a:rPr lang="en-US" sz="1600" b="1" dirty="0" smtClean="0">
                  <a:solidFill>
                    <a:schemeClr val="tx2">
                      <a:lumMod val="75000"/>
                    </a:schemeClr>
                  </a:solidFill>
                  <a:ea typeface="Arial Unicode MS" pitchFamily="34" charset="-128"/>
                  <a:cs typeface="Arial Unicode MS" pitchFamily="34" charset="-128"/>
                </a:rPr>
                <a:t>%</a:t>
              </a:r>
              <a:endParaRPr lang="en-US" sz="1600" b="1" dirty="0">
                <a:solidFill>
                  <a:schemeClr val="tx2">
                    <a:lumMod val="75000"/>
                  </a:schemeClr>
                </a:solidFill>
                <a:ea typeface="Arial Unicode MS" pitchFamily="34" charset="-128"/>
                <a:cs typeface="Arial Unicode MS" pitchFamily="34" charset="-128"/>
              </a:endParaRPr>
            </a:p>
          </p:txBody>
        </p:sp>
        <p:sp>
          <p:nvSpPr>
            <p:cNvPr id="54" name="TextBox 103"/>
            <p:cNvSpPr txBox="1">
              <a:spLocks noChangeArrowheads="1"/>
            </p:cNvSpPr>
            <p:nvPr/>
          </p:nvSpPr>
          <p:spPr bwMode="auto">
            <a:xfrm>
              <a:off x="6856860" y="5350411"/>
              <a:ext cx="703263" cy="338554"/>
            </a:xfrm>
            <a:prstGeom prst="rect">
              <a:avLst/>
            </a:prstGeom>
            <a:noFill/>
            <a:ln w="9525">
              <a:noFill/>
              <a:miter lim="800000"/>
              <a:headEnd/>
              <a:tailEnd/>
            </a:ln>
          </p:spPr>
          <p:txBody>
            <a:bodyPr>
              <a:spAutoFit/>
            </a:bodyPr>
            <a:lstStyle/>
            <a:p>
              <a:r>
                <a:rPr lang="en-US" sz="1600" b="1" dirty="0" smtClean="0">
                  <a:solidFill>
                    <a:schemeClr val="tx2">
                      <a:lumMod val="75000"/>
                    </a:schemeClr>
                  </a:solidFill>
                  <a:ea typeface="Arial Unicode MS" pitchFamily="34" charset="-128"/>
                  <a:cs typeface="Arial Unicode MS" pitchFamily="34" charset="-128"/>
                </a:rPr>
                <a:t>9%</a:t>
              </a:r>
              <a:endParaRPr lang="en-US" sz="1600" b="1" dirty="0">
                <a:solidFill>
                  <a:schemeClr val="tx2">
                    <a:lumMod val="75000"/>
                  </a:schemeClr>
                </a:solidFill>
                <a:ea typeface="Arial Unicode MS" pitchFamily="34" charset="-128"/>
                <a:cs typeface="Arial Unicode MS" pitchFamily="34" charset="-128"/>
              </a:endParaRPr>
            </a:p>
          </p:txBody>
        </p:sp>
        <p:sp>
          <p:nvSpPr>
            <p:cNvPr id="68" name="TextBox 47"/>
            <p:cNvSpPr txBox="1">
              <a:spLocks noChangeArrowheads="1"/>
            </p:cNvSpPr>
            <p:nvPr/>
          </p:nvSpPr>
          <p:spPr bwMode="auto">
            <a:xfrm>
              <a:off x="6481216" y="3943873"/>
              <a:ext cx="1912155" cy="276999"/>
            </a:xfrm>
            <a:prstGeom prst="rect">
              <a:avLst/>
            </a:prstGeom>
            <a:noFill/>
            <a:ln w="9525">
              <a:noFill/>
              <a:miter lim="800000"/>
              <a:headEnd/>
              <a:tailEnd/>
            </a:ln>
          </p:spPr>
          <p:txBody>
            <a:bodyPr wrap="square">
              <a:spAutoFit/>
            </a:bodyPr>
            <a:lstStyle/>
            <a:p>
              <a:r>
                <a:rPr lang="en-US" sz="1200" dirty="0" smtClean="0">
                  <a:solidFill>
                    <a:schemeClr val="tx2">
                      <a:lumMod val="75000"/>
                    </a:schemeClr>
                  </a:solidFill>
                  <a:ea typeface="Arial Unicode MS" pitchFamily="34" charset="-128"/>
                  <a:cs typeface="Arial Unicode MS" pitchFamily="34" charset="-128"/>
                </a:rPr>
                <a:t>49%  privately owned</a:t>
              </a:r>
              <a:endParaRPr lang="en-US" sz="1200" dirty="0">
                <a:solidFill>
                  <a:schemeClr val="tx2">
                    <a:lumMod val="75000"/>
                  </a:schemeClr>
                </a:solidFill>
                <a:ea typeface="Arial Unicode MS" pitchFamily="34" charset="-128"/>
                <a:cs typeface="Arial Unicode MS" pitchFamily="34" charset="-128"/>
              </a:endParaRPr>
            </a:p>
          </p:txBody>
        </p:sp>
        <p:sp>
          <p:nvSpPr>
            <p:cNvPr id="69" name="TextBox 47"/>
            <p:cNvSpPr txBox="1">
              <a:spLocks noChangeArrowheads="1"/>
            </p:cNvSpPr>
            <p:nvPr/>
          </p:nvSpPr>
          <p:spPr bwMode="auto">
            <a:xfrm>
              <a:off x="8598928" y="3905201"/>
              <a:ext cx="1227461" cy="387798"/>
            </a:xfrm>
            <a:prstGeom prst="rect">
              <a:avLst/>
            </a:prstGeom>
            <a:noFill/>
            <a:ln w="9525">
              <a:noFill/>
              <a:miter lim="800000"/>
              <a:headEnd/>
              <a:tailEnd/>
            </a:ln>
          </p:spPr>
          <p:txBody>
            <a:bodyPr wrap="square">
              <a:spAutoFit/>
            </a:bodyPr>
            <a:lstStyle/>
            <a:p>
              <a:pPr>
                <a:lnSpc>
                  <a:spcPct val="80000"/>
                </a:lnSpc>
                <a:tabLst>
                  <a:tab pos="395288" algn="l"/>
                </a:tabLst>
              </a:pPr>
              <a:r>
                <a:rPr lang="en-US" sz="1200" dirty="0" smtClean="0">
                  <a:solidFill>
                    <a:schemeClr val="tx2">
                      <a:lumMod val="75000"/>
                    </a:schemeClr>
                  </a:solidFill>
                  <a:ea typeface="Arial Unicode MS" pitchFamily="34" charset="-128"/>
                  <a:cs typeface="Arial Unicode MS" pitchFamily="34" charset="-128"/>
                </a:rPr>
                <a:t>19%  hospital 	 	owned</a:t>
              </a:r>
              <a:endParaRPr lang="en-US" sz="1200" dirty="0">
                <a:solidFill>
                  <a:schemeClr val="tx2">
                    <a:lumMod val="75000"/>
                  </a:schemeClr>
                </a:solidFill>
                <a:ea typeface="Arial Unicode MS" pitchFamily="34" charset="-128"/>
                <a:cs typeface="Arial Unicode MS" pitchFamily="34" charset="-128"/>
              </a:endParaRPr>
            </a:p>
          </p:txBody>
        </p:sp>
      </p:grpSp>
      <p:grpSp>
        <p:nvGrpSpPr>
          <p:cNvPr id="70" name="Group 69"/>
          <p:cNvGrpSpPr/>
          <p:nvPr/>
        </p:nvGrpSpPr>
        <p:grpSpPr>
          <a:xfrm>
            <a:off x="4615336" y="3309835"/>
            <a:ext cx="5868393" cy="3660082"/>
            <a:chOff x="1928046" y="2598656"/>
            <a:chExt cx="5868393" cy="3660082"/>
          </a:xfrm>
        </p:grpSpPr>
        <p:sp>
          <p:nvSpPr>
            <p:cNvPr id="92" name="Rectangle 91"/>
            <p:cNvSpPr/>
            <p:nvPr/>
          </p:nvSpPr>
          <p:spPr>
            <a:xfrm>
              <a:off x="2006843" y="2598656"/>
              <a:ext cx="5744467" cy="366008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grpSp>
          <p:nvGrpSpPr>
            <p:cNvPr id="71" name="Group 70"/>
            <p:cNvGrpSpPr/>
            <p:nvPr/>
          </p:nvGrpSpPr>
          <p:grpSpPr>
            <a:xfrm>
              <a:off x="2213002" y="2703067"/>
              <a:ext cx="4869513" cy="3331632"/>
              <a:chOff x="503283" y="305962"/>
              <a:chExt cx="7901116" cy="5569022"/>
            </a:xfrm>
          </p:grpSpPr>
          <p:grpSp>
            <p:nvGrpSpPr>
              <p:cNvPr id="93" name="Group 92"/>
              <p:cNvGrpSpPr/>
              <p:nvPr/>
            </p:nvGrpSpPr>
            <p:grpSpPr>
              <a:xfrm>
                <a:off x="1248768" y="1684360"/>
                <a:ext cx="1159707" cy="2685222"/>
                <a:chOff x="1125936" y="1752600"/>
                <a:chExt cx="1159707" cy="2685222"/>
              </a:xfrm>
              <a:effectLst>
                <a:outerShdw blurRad="50800" dist="38100" dir="2700000" algn="tl" rotWithShape="0">
                  <a:prstClr val="black">
                    <a:alpha val="40000"/>
                  </a:prstClr>
                </a:outerShdw>
              </a:effectLst>
            </p:grpSpPr>
            <p:sp>
              <p:nvSpPr>
                <p:cNvPr id="159" name="Freeform 41"/>
                <p:cNvSpPr>
                  <a:spLocks/>
                </p:cNvSpPr>
                <p:nvPr/>
              </p:nvSpPr>
              <p:spPr bwMode="auto">
                <a:xfrm>
                  <a:off x="1444215" y="1752600"/>
                  <a:ext cx="841428" cy="603626"/>
                </a:xfrm>
                <a:custGeom>
                  <a:avLst/>
                  <a:gdLst>
                    <a:gd name="T0" fmla="*/ 264 w 460"/>
                    <a:gd name="T1" fmla="*/ 306 h 330"/>
                    <a:gd name="T2" fmla="*/ 150 w 460"/>
                    <a:gd name="T3" fmla="*/ 312 h 330"/>
                    <a:gd name="T4" fmla="*/ 120 w 460"/>
                    <a:gd name="T5" fmla="*/ 294 h 330"/>
                    <a:gd name="T6" fmla="*/ 36 w 460"/>
                    <a:gd name="T7" fmla="*/ 288 h 330"/>
                    <a:gd name="T8" fmla="*/ 48 w 460"/>
                    <a:gd name="T9" fmla="*/ 258 h 330"/>
                    <a:gd name="T10" fmla="*/ 30 w 460"/>
                    <a:gd name="T11" fmla="*/ 222 h 330"/>
                    <a:gd name="T12" fmla="*/ 0 w 460"/>
                    <a:gd name="T13" fmla="*/ 192 h 330"/>
                    <a:gd name="T14" fmla="*/ 30 w 460"/>
                    <a:gd name="T15" fmla="*/ 18 h 330"/>
                    <a:gd name="T16" fmla="*/ 108 w 460"/>
                    <a:gd name="T17" fmla="*/ 48 h 330"/>
                    <a:gd name="T18" fmla="*/ 78 w 460"/>
                    <a:gd name="T19" fmla="*/ 114 h 330"/>
                    <a:gd name="T20" fmla="*/ 102 w 460"/>
                    <a:gd name="T21" fmla="*/ 156 h 330"/>
                    <a:gd name="T22" fmla="*/ 168 w 460"/>
                    <a:gd name="T23" fmla="*/ 96 h 330"/>
                    <a:gd name="T24" fmla="*/ 174 w 460"/>
                    <a:gd name="T25" fmla="*/ 0 h 330"/>
                    <a:gd name="T26" fmla="*/ 460 w 460"/>
                    <a:gd name="T27" fmla="*/ 72 h 330"/>
                    <a:gd name="T28" fmla="*/ 412 w 460"/>
                    <a:gd name="T29" fmla="*/ 330 h 330"/>
                    <a:gd name="T30" fmla="*/ 264 w 460"/>
                    <a:gd name="T31" fmla="*/ 30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0" h="330">
                      <a:moveTo>
                        <a:pt x="264" y="306"/>
                      </a:moveTo>
                      <a:lnTo>
                        <a:pt x="150" y="312"/>
                      </a:lnTo>
                      <a:lnTo>
                        <a:pt x="120" y="294"/>
                      </a:lnTo>
                      <a:lnTo>
                        <a:pt x="36" y="288"/>
                      </a:lnTo>
                      <a:lnTo>
                        <a:pt x="48" y="258"/>
                      </a:lnTo>
                      <a:lnTo>
                        <a:pt x="30" y="222"/>
                      </a:lnTo>
                      <a:lnTo>
                        <a:pt x="0" y="192"/>
                      </a:lnTo>
                      <a:lnTo>
                        <a:pt x="30" y="18"/>
                      </a:lnTo>
                      <a:lnTo>
                        <a:pt x="108" y="48"/>
                      </a:lnTo>
                      <a:lnTo>
                        <a:pt x="78" y="114"/>
                      </a:lnTo>
                      <a:lnTo>
                        <a:pt x="102" y="156"/>
                      </a:lnTo>
                      <a:lnTo>
                        <a:pt x="168" y="96"/>
                      </a:lnTo>
                      <a:lnTo>
                        <a:pt x="174" y="0"/>
                      </a:lnTo>
                      <a:lnTo>
                        <a:pt x="460" y="72"/>
                      </a:lnTo>
                      <a:lnTo>
                        <a:pt x="412" y="330"/>
                      </a:lnTo>
                      <a:lnTo>
                        <a:pt x="264" y="306"/>
                      </a:lnTo>
                      <a:close/>
                    </a:path>
                  </a:pathLst>
                </a:custGeom>
                <a:solidFill>
                  <a:schemeClr val="accent1"/>
                </a:solidFill>
                <a:ln w="3175">
                  <a:noFill/>
                  <a:prstDash val="solid"/>
                  <a:round/>
                  <a:headEnd/>
                  <a:tailEnd/>
                </a:ln>
                <a:extLst/>
              </p:spPr>
              <p:txBody>
                <a:bodyPr/>
                <a:lstStyle/>
                <a:p>
                  <a:endParaRPr lang="en-US"/>
                </a:p>
              </p:txBody>
            </p:sp>
            <p:sp>
              <p:nvSpPr>
                <p:cNvPr id="160" name="Freeform 42"/>
                <p:cNvSpPr>
                  <a:spLocks/>
                </p:cNvSpPr>
                <p:nvPr/>
              </p:nvSpPr>
              <p:spPr bwMode="auto">
                <a:xfrm>
                  <a:off x="1180812" y="2158676"/>
                  <a:ext cx="1060931" cy="801177"/>
                </a:xfrm>
                <a:custGeom>
                  <a:avLst/>
                  <a:gdLst>
                    <a:gd name="T0" fmla="*/ 0 w 580"/>
                    <a:gd name="T1" fmla="*/ 324 h 438"/>
                    <a:gd name="T2" fmla="*/ 12 w 580"/>
                    <a:gd name="T3" fmla="*/ 282 h 438"/>
                    <a:gd name="T4" fmla="*/ 144 w 580"/>
                    <a:gd name="T5" fmla="*/ 6 h 438"/>
                    <a:gd name="T6" fmla="*/ 162 w 580"/>
                    <a:gd name="T7" fmla="*/ 0 h 438"/>
                    <a:gd name="T8" fmla="*/ 180 w 580"/>
                    <a:gd name="T9" fmla="*/ 36 h 438"/>
                    <a:gd name="T10" fmla="*/ 174 w 580"/>
                    <a:gd name="T11" fmla="*/ 66 h 438"/>
                    <a:gd name="T12" fmla="*/ 264 w 580"/>
                    <a:gd name="T13" fmla="*/ 72 h 438"/>
                    <a:gd name="T14" fmla="*/ 294 w 580"/>
                    <a:gd name="T15" fmla="*/ 90 h 438"/>
                    <a:gd name="T16" fmla="*/ 402 w 580"/>
                    <a:gd name="T17" fmla="*/ 84 h 438"/>
                    <a:gd name="T18" fmla="*/ 556 w 580"/>
                    <a:gd name="T19" fmla="*/ 108 h 438"/>
                    <a:gd name="T20" fmla="*/ 580 w 580"/>
                    <a:gd name="T21" fmla="*/ 168 h 438"/>
                    <a:gd name="T22" fmla="*/ 514 w 580"/>
                    <a:gd name="T23" fmla="*/ 240 h 438"/>
                    <a:gd name="T24" fmla="*/ 532 w 580"/>
                    <a:gd name="T25" fmla="*/ 282 h 438"/>
                    <a:gd name="T26" fmla="*/ 514 w 580"/>
                    <a:gd name="T27" fmla="*/ 294 h 438"/>
                    <a:gd name="T28" fmla="*/ 484 w 580"/>
                    <a:gd name="T29" fmla="*/ 438 h 438"/>
                    <a:gd name="T30" fmla="*/ 252 w 580"/>
                    <a:gd name="T31" fmla="*/ 384 h 438"/>
                    <a:gd name="T32" fmla="*/ 0 w 580"/>
                    <a:gd name="T33" fmla="*/ 324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0" h="438">
                      <a:moveTo>
                        <a:pt x="0" y="324"/>
                      </a:moveTo>
                      <a:lnTo>
                        <a:pt x="12" y="282"/>
                      </a:lnTo>
                      <a:lnTo>
                        <a:pt x="144" y="6"/>
                      </a:lnTo>
                      <a:lnTo>
                        <a:pt x="162" y="0"/>
                      </a:lnTo>
                      <a:lnTo>
                        <a:pt x="180" y="36"/>
                      </a:lnTo>
                      <a:lnTo>
                        <a:pt x="174" y="66"/>
                      </a:lnTo>
                      <a:lnTo>
                        <a:pt x="264" y="72"/>
                      </a:lnTo>
                      <a:lnTo>
                        <a:pt x="294" y="90"/>
                      </a:lnTo>
                      <a:lnTo>
                        <a:pt x="402" y="84"/>
                      </a:lnTo>
                      <a:lnTo>
                        <a:pt x="556" y="108"/>
                      </a:lnTo>
                      <a:lnTo>
                        <a:pt x="580" y="168"/>
                      </a:lnTo>
                      <a:lnTo>
                        <a:pt x="514" y="240"/>
                      </a:lnTo>
                      <a:lnTo>
                        <a:pt x="532" y="282"/>
                      </a:lnTo>
                      <a:lnTo>
                        <a:pt x="514" y="294"/>
                      </a:lnTo>
                      <a:lnTo>
                        <a:pt x="484" y="438"/>
                      </a:lnTo>
                      <a:lnTo>
                        <a:pt x="252" y="384"/>
                      </a:lnTo>
                      <a:lnTo>
                        <a:pt x="0" y="324"/>
                      </a:lnTo>
                      <a:close/>
                    </a:path>
                  </a:pathLst>
                </a:custGeom>
                <a:solidFill>
                  <a:schemeClr val="accent1"/>
                </a:solidFill>
                <a:ln w="3175">
                  <a:noFill/>
                  <a:prstDash val="solid"/>
                  <a:round/>
                  <a:headEnd/>
                  <a:tailEnd/>
                </a:ln>
                <a:extLst/>
              </p:spPr>
              <p:txBody>
                <a:bodyPr/>
                <a:lstStyle/>
                <a:p>
                  <a:endParaRPr lang="en-US"/>
                </a:p>
              </p:txBody>
            </p:sp>
            <p:sp>
              <p:nvSpPr>
                <p:cNvPr id="161" name="Freeform 43"/>
                <p:cNvSpPr>
                  <a:spLocks/>
                </p:cNvSpPr>
                <p:nvPr/>
              </p:nvSpPr>
              <p:spPr bwMode="auto">
                <a:xfrm>
                  <a:off x="1125936" y="2751327"/>
                  <a:ext cx="1049956" cy="1686495"/>
                </a:xfrm>
                <a:custGeom>
                  <a:avLst/>
                  <a:gdLst>
                    <a:gd name="T0" fmla="*/ 222 w 574"/>
                    <a:gd name="T1" fmla="*/ 322 h 922"/>
                    <a:gd name="T2" fmla="*/ 550 w 574"/>
                    <a:gd name="T3" fmla="*/ 718 h 922"/>
                    <a:gd name="T4" fmla="*/ 550 w 574"/>
                    <a:gd name="T5" fmla="*/ 766 h 922"/>
                    <a:gd name="T6" fmla="*/ 574 w 574"/>
                    <a:gd name="T7" fmla="*/ 790 h 922"/>
                    <a:gd name="T8" fmla="*/ 550 w 574"/>
                    <a:gd name="T9" fmla="*/ 814 h 922"/>
                    <a:gd name="T10" fmla="*/ 526 w 574"/>
                    <a:gd name="T11" fmla="*/ 892 h 922"/>
                    <a:gd name="T12" fmla="*/ 538 w 574"/>
                    <a:gd name="T13" fmla="*/ 922 h 922"/>
                    <a:gd name="T14" fmla="*/ 366 w 574"/>
                    <a:gd name="T15" fmla="*/ 916 h 922"/>
                    <a:gd name="T16" fmla="*/ 336 w 574"/>
                    <a:gd name="T17" fmla="*/ 796 h 922"/>
                    <a:gd name="T18" fmla="*/ 282 w 574"/>
                    <a:gd name="T19" fmla="*/ 754 h 922"/>
                    <a:gd name="T20" fmla="*/ 204 w 574"/>
                    <a:gd name="T21" fmla="*/ 724 h 922"/>
                    <a:gd name="T22" fmla="*/ 174 w 574"/>
                    <a:gd name="T23" fmla="*/ 682 h 922"/>
                    <a:gd name="T24" fmla="*/ 132 w 574"/>
                    <a:gd name="T25" fmla="*/ 676 h 922"/>
                    <a:gd name="T26" fmla="*/ 54 w 574"/>
                    <a:gd name="T27" fmla="*/ 508 h 922"/>
                    <a:gd name="T28" fmla="*/ 78 w 574"/>
                    <a:gd name="T29" fmla="*/ 478 h 922"/>
                    <a:gd name="T30" fmla="*/ 48 w 574"/>
                    <a:gd name="T31" fmla="*/ 436 h 922"/>
                    <a:gd name="T32" fmla="*/ 48 w 574"/>
                    <a:gd name="T33" fmla="*/ 406 h 922"/>
                    <a:gd name="T34" fmla="*/ 72 w 574"/>
                    <a:gd name="T35" fmla="*/ 388 h 922"/>
                    <a:gd name="T36" fmla="*/ 54 w 574"/>
                    <a:gd name="T37" fmla="*/ 358 h 922"/>
                    <a:gd name="T38" fmla="*/ 36 w 574"/>
                    <a:gd name="T39" fmla="*/ 364 h 922"/>
                    <a:gd name="T40" fmla="*/ 24 w 574"/>
                    <a:gd name="T41" fmla="*/ 316 h 922"/>
                    <a:gd name="T42" fmla="*/ 0 w 574"/>
                    <a:gd name="T43" fmla="*/ 274 h 922"/>
                    <a:gd name="T44" fmla="*/ 6 w 574"/>
                    <a:gd name="T45" fmla="*/ 172 h 922"/>
                    <a:gd name="T46" fmla="*/ 0 w 574"/>
                    <a:gd name="T47" fmla="*/ 132 h 922"/>
                    <a:gd name="T48" fmla="*/ 30 w 574"/>
                    <a:gd name="T49" fmla="*/ 0 h 922"/>
                    <a:gd name="T50" fmla="*/ 282 w 574"/>
                    <a:gd name="T51" fmla="*/ 60 h 922"/>
                    <a:gd name="T52" fmla="*/ 222 w 574"/>
                    <a:gd name="T53" fmla="*/ 322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4" h="922">
                      <a:moveTo>
                        <a:pt x="222" y="322"/>
                      </a:moveTo>
                      <a:lnTo>
                        <a:pt x="550" y="718"/>
                      </a:lnTo>
                      <a:lnTo>
                        <a:pt x="550" y="766"/>
                      </a:lnTo>
                      <a:lnTo>
                        <a:pt x="574" y="790"/>
                      </a:lnTo>
                      <a:lnTo>
                        <a:pt x="550" y="814"/>
                      </a:lnTo>
                      <a:lnTo>
                        <a:pt x="526" y="892"/>
                      </a:lnTo>
                      <a:lnTo>
                        <a:pt x="538" y="922"/>
                      </a:lnTo>
                      <a:lnTo>
                        <a:pt x="366" y="916"/>
                      </a:lnTo>
                      <a:lnTo>
                        <a:pt x="336" y="796"/>
                      </a:lnTo>
                      <a:lnTo>
                        <a:pt x="282" y="754"/>
                      </a:lnTo>
                      <a:lnTo>
                        <a:pt x="204" y="724"/>
                      </a:lnTo>
                      <a:lnTo>
                        <a:pt x="174" y="682"/>
                      </a:lnTo>
                      <a:lnTo>
                        <a:pt x="132" y="676"/>
                      </a:lnTo>
                      <a:lnTo>
                        <a:pt x="54" y="508"/>
                      </a:lnTo>
                      <a:lnTo>
                        <a:pt x="78" y="478"/>
                      </a:lnTo>
                      <a:lnTo>
                        <a:pt x="48" y="436"/>
                      </a:lnTo>
                      <a:lnTo>
                        <a:pt x="48" y="406"/>
                      </a:lnTo>
                      <a:lnTo>
                        <a:pt x="72" y="388"/>
                      </a:lnTo>
                      <a:lnTo>
                        <a:pt x="54" y="358"/>
                      </a:lnTo>
                      <a:lnTo>
                        <a:pt x="36" y="364"/>
                      </a:lnTo>
                      <a:lnTo>
                        <a:pt x="24" y="316"/>
                      </a:lnTo>
                      <a:lnTo>
                        <a:pt x="0" y="274"/>
                      </a:lnTo>
                      <a:lnTo>
                        <a:pt x="6" y="172"/>
                      </a:lnTo>
                      <a:lnTo>
                        <a:pt x="0" y="132"/>
                      </a:lnTo>
                      <a:lnTo>
                        <a:pt x="30" y="0"/>
                      </a:lnTo>
                      <a:lnTo>
                        <a:pt x="282" y="60"/>
                      </a:lnTo>
                      <a:lnTo>
                        <a:pt x="222" y="322"/>
                      </a:lnTo>
                      <a:close/>
                    </a:path>
                  </a:pathLst>
                </a:custGeom>
                <a:solidFill>
                  <a:schemeClr val="accent1"/>
                </a:solidFill>
                <a:ln w="3175">
                  <a:noFill/>
                  <a:prstDash val="solid"/>
                  <a:round/>
                  <a:headEnd/>
                  <a:tailEnd/>
                </a:ln>
                <a:extLst/>
              </p:spPr>
              <p:txBody>
                <a:bodyPr/>
                <a:lstStyle/>
                <a:p>
                  <a:endParaRPr lang="en-US"/>
                </a:p>
              </p:txBody>
            </p:sp>
          </p:grpSp>
          <p:grpSp>
            <p:nvGrpSpPr>
              <p:cNvPr id="94" name="Group 93"/>
              <p:cNvGrpSpPr/>
              <p:nvPr/>
            </p:nvGrpSpPr>
            <p:grpSpPr>
              <a:xfrm>
                <a:off x="1777680" y="1895275"/>
                <a:ext cx="2242588" cy="2893748"/>
                <a:chOff x="1777680" y="1895275"/>
                <a:chExt cx="2242588" cy="2893748"/>
              </a:xfrm>
              <a:effectLst>
                <a:outerShdw blurRad="50800" dist="38100" dir="2700000" algn="tl" rotWithShape="0">
                  <a:prstClr val="black">
                    <a:alpha val="40000"/>
                  </a:prstClr>
                </a:outerShdw>
              </a:effectLst>
            </p:grpSpPr>
            <p:sp>
              <p:nvSpPr>
                <p:cNvPr id="151" name="Freeform 44"/>
                <p:cNvSpPr>
                  <a:spLocks/>
                </p:cNvSpPr>
                <p:nvPr/>
              </p:nvSpPr>
              <p:spPr bwMode="auto">
                <a:xfrm>
                  <a:off x="1777680" y="2874725"/>
                  <a:ext cx="852403" cy="1203594"/>
                </a:xfrm>
                <a:custGeom>
                  <a:avLst/>
                  <a:gdLst>
                    <a:gd name="T0" fmla="*/ 292 w 466"/>
                    <a:gd name="T1" fmla="*/ 54 h 658"/>
                    <a:gd name="T2" fmla="*/ 466 w 466"/>
                    <a:gd name="T3" fmla="*/ 84 h 658"/>
                    <a:gd name="T4" fmla="*/ 394 w 466"/>
                    <a:gd name="T5" fmla="*/ 502 h 658"/>
                    <a:gd name="T6" fmla="*/ 388 w 466"/>
                    <a:gd name="T7" fmla="*/ 592 h 658"/>
                    <a:gd name="T8" fmla="*/ 364 w 466"/>
                    <a:gd name="T9" fmla="*/ 592 h 658"/>
                    <a:gd name="T10" fmla="*/ 328 w 466"/>
                    <a:gd name="T11" fmla="*/ 658 h 658"/>
                    <a:gd name="T12" fmla="*/ 0 w 466"/>
                    <a:gd name="T13" fmla="*/ 262 h 658"/>
                    <a:gd name="T14" fmla="*/ 60 w 466"/>
                    <a:gd name="T15" fmla="*/ 0 h 658"/>
                    <a:gd name="T16" fmla="*/ 292 w 466"/>
                    <a:gd name="T17" fmla="*/ 5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658">
                      <a:moveTo>
                        <a:pt x="292" y="54"/>
                      </a:moveTo>
                      <a:lnTo>
                        <a:pt x="466" y="84"/>
                      </a:lnTo>
                      <a:lnTo>
                        <a:pt x="394" y="502"/>
                      </a:lnTo>
                      <a:lnTo>
                        <a:pt x="388" y="592"/>
                      </a:lnTo>
                      <a:lnTo>
                        <a:pt x="364" y="592"/>
                      </a:lnTo>
                      <a:lnTo>
                        <a:pt x="328" y="658"/>
                      </a:lnTo>
                      <a:lnTo>
                        <a:pt x="0" y="262"/>
                      </a:lnTo>
                      <a:lnTo>
                        <a:pt x="60" y="0"/>
                      </a:lnTo>
                      <a:lnTo>
                        <a:pt x="292" y="54"/>
                      </a:lnTo>
                      <a:close/>
                    </a:path>
                  </a:pathLst>
                </a:custGeom>
                <a:solidFill>
                  <a:schemeClr val="accent1"/>
                </a:solidFill>
                <a:ln w="3175">
                  <a:noFill/>
                  <a:prstDash val="solid"/>
                  <a:round/>
                  <a:headEnd/>
                  <a:tailEnd/>
                </a:ln>
                <a:effectLst/>
                <a:extLst/>
              </p:spPr>
              <p:txBody>
                <a:bodyPr/>
                <a:lstStyle/>
                <a:p>
                  <a:endParaRPr lang="en-US"/>
                </a:p>
              </p:txBody>
            </p:sp>
            <p:sp>
              <p:nvSpPr>
                <p:cNvPr id="152" name="Freeform 45"/>
                <p:cNvSpPr>
                  <a:spLocks/>
                </p:cNvSpPr>
                <p:nvPr/>
              </p:nvSpPr>
              <p:spPr bwMode="auto">
                <a:xfrm>
                  <a:off x="2311804" y="1897948"/>
                  <a:ext cx="691434" cy="1181644"/>
                </a:xfrm>
                <a:custGeom>
                  <a:avLst/>
                  <a:gdLst>
                    <a:gd name="T0" fmla="*/ 120 w 378"/>
                    <a:gd name="T1" fmla="*/ 0 h 646"/>
                    <a:gd name="T2" fmla="*/ 174 w 378"/>
                    <a:gd name="T3" fmla="*/ 0 h 646"/>
                    <a:gd name="T4" fmla="*/ 162 w 378"/>
                    <a:gd name="T5" fmla="*/ 78 h 646"/>
                    <a:gd name="T6" fmla="*/ 174 w 378"/>
                    <a:gd name="T7" fmla="*/ 156 h 646"/>
                    <a:gd name="T8" fmla="*/ 234 w 378"/>
                    <a:gd name="T9" fmla="*/ 234 h 646"/>
                    <a:gd name="T10" fmla="*/ 216 w 378"/>
                    <a:gd name="T11" fmla="*/ 300 h 646"/>
                    <a:gd name="T12" fmla="*/ 204 w 378"/>
                    <a:gd name="T13" fmla="*/ 318 h 646"/>
                    <a:gd name="T14" fmla="*/ 210 w 378"/>
                    <a:gd name="T15" fmla="*/ 336 h 646"/>
                    <a:gd name="T16" fmla="*/ 234 w 378"/>
                    <a:gd name="T17" fmla="*/ 330 h 646"/>
                    <a:gd name="T18" fmla="*/ 276 w 378"/>
                    <a:gd name="T19" fmla="*/ 438 h 646"/>
                    <a:gd name="T20" fmla="*/ 306 w 378"/>
                    <a:gd name="T21" fmla="*/ 432 h 646"/>
                    <a:gd name="T22" fmla="*/ 366 w 378"/>
                    <a:gd name="T23" fmla="*/ 438 h 646"/>
                    <a:gd name="T24" fmla="*/ 372 w 378"/>
                    <a:gd name="T25" fmla="*/ 432 h 646"/>
                    <a:gd name="T26" fmla="*/ 378 w 378"/>
                    <a:gd name="T27" fmla="*/ 438 h 646"/>
                    <a:gd name="T28" fmla="*/ 354 w 378"/>
                    <a:gd name="T29" fmla="*/ 646 h 646"/>
                    <a:gd name="T30" fmla="*/ 174 w 378"/>
                    <a:gd name="T31" fmla="*/ 618 h 646"/>
                    <a:gd name="T32" fmla="*/ 0 w 378"/>
                    <a:gd name="T33" fmla="*/ 588 h 646"/>
                    <a:gd name="T34" fmla="*/ 30 w 378"/>
                    <a:gd name="T35" fmla="*/ 444 h 646"/>
                    <a:gd name="T36" fmla="*/ 48 w 378"/>
                    <a:gd name="T37" fmla="*/ 432 h 646"/>
                    <a:gd name="T38" fmla="*/ 30 w 378"/>
                    <a:gd name="T39" fmla="*/ 390 h 646"/>
                    <a:gd name="T40" fmla="*/ 96 w 378"/>
                    <a:gd name="T41" fmla="*/ 318 h 646"/>
                    <a:gd name="T42" fmla="*/ 72 w 378"/>
                    <a:gd name="T43" fmla="*/ 258 h 646"/>
                    <a:gd name="T44" fmla="*/ 120 w 378"/>
                    <a:gd name="T4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646">
                      <a:moveTo>
                        <a:pt x="120" y="0"/>
                      </a:moveTo>
                      <a:lnTo>
                        <a:pt x="174" y="0"/>
                      </a:lnTo>
                      <a:lnTo>
                        <a:pt x="162" y="78"/>
                      </a:lnTo>
                      <a:lnTo>
                        <a:pt x="174" y="156"/>
                      </a:lnTo>
                      <a:lnTo>
                        <a:pt x="234" y="234"/>
                      </a:lnTo>
                      <a:lnTo>
                        <a:pt x="216" y="300"/>
                      </a:lnTo>
                      <a:lnTo>
                        <a:pt x="204" y="318"/>
                      </a:lnTo>
                      <a:lnTo>
                        <a:pt x="210" y="336"/>
                      </a:lnTo>
                      <a:lnTo>
                        <a:pt x="234" y="330"/>
                      </a:lnTo>
                      <a:lnTo>
                        <a:pt x="276" y="438"/>
                      </a:lnTo>
                      <a:lnTo>
                        <a:pt x="306" y="432"/>
                      </a:lnTo>
                      <a:lnTo>
                        <a:pt x="366" y="438"/>
                      </a:lnTo>
                      <a:lnTo>
                        <a:pt x="372" y="432"/>
                      </a:lnTo>
                      <a:lnTo>
                        <a:pt x="378" y="438"/>
                      </a:lnTo>
                      <a:lnTo>
                        <a:pt x="354" y="646"/>
                      </a:lnTo>
                      <a:lnTo>
                        <a:pt x="174" y="618"/>
                      </a:lnTo>
                      <a:lnTo>
                        <a:pt x="0" y="588"/>
                      </a:lnTo>
                      <a:lnTo>
                        <a:pt x="30" y="444"/>
                      </a:lnTo>
                      <a:lnTo>
                        <a:pt x="48" y="432"/>
                      </a:lnTo>
                      <a:lnTo>
                        <a:pt x="30" y="390"/>
                      </a:lnTo>
                      <a:lnTo>
                        <a:pt x="96" y="318"/>
                      </a:lnTo>
                      <a:lnTo>
                        <a:pt x="72" y="258"/>
                      </a:lnTo>
                      <a:lnTo>
                        <a:pt x="120" y="0"/>
                      </a:lnTo>
                      <a:close/>
                    </a:path>
                  </a:pathLst>
                </a:custGeom>
                <a:solidFill>
                  <a:schemeClr val="accent1"/>
                </a:solidFill>
                <a:ln w="3175">
                  <a:noFill/>
                  <a:prstDash val="solid"/>
                  <a:round/>
                  <a:headEnd/>
                  <a:tailEnd/>
                </a:ln>
                <a:effectLst/>
                <a:extLst/>
              </p:spPr>
              <p:txBody>
                <a:bodyPr/>
                <a:lstStyle/>
                <a:p>
                  <a:endParaRPr lang="en-US"/>
                </a:p>
              </p:txBody>
            </p:sp>
            <p:sp>
              <p:nvSpPr>
                <p:cNvPr id="153" name="Freeform 46"/>
                <p:cNvSpPr>
                  <a:spLocks/>
                </p:cNvSpPr>
                <p:nvPr/>
              </p:nvSpPr>
              <p:spPr bwMode="auto">
                <a:xfrm>
                  <a:off x="2498382" y="3014728"/>
                  <a:ext cx="680459" cy="852393"/>
                </a:xfrm>
                <a:custGeom>
                  <a:avLst/>
                  <a:gdLst>
                    <a:gd name="T0" fmla="*/ 72 w 372"/>
                    <a:gd name="T1" fmla="*/ 0 h 466"/>
                    <a:gd name="T2" fmla="*/ 252 w 372"/>
                    <a:gd name="T3" fmla="*/ 28 h 466"/>
                    <a:gd name="T4" fmla="*/ 240 w 372"/>
                    <a:gd name="T5" fmla="*/ 118 h 466"/>
                    <a:gd name="T6" fmla="*/ 372 w 372"/>
                    <a:gd name="T7" fmla="*/ 142 h 466"/>
                    <a:gd name="T8" fmla="*/ 318 w 372"/>
                    <a:gd name="T9" fmla="*/ 466 h 466"/>
                    <a:gd name="T10" fmla="*/ 0 w 372"/>
                    <a:gd name="T11" fmla="*/ 418 h 466"/>
                    <a:gd name="T12" fmla="*/ 72 w 372"/>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372" h="466">
                      <a:moveTo>
                        <a:pt x="72" y="0"/>
                      </a:moveTo>
                      <a:lnTo>
                        <a:pt x="252" y="28"/>
                      </a:lnTo>
                      <a:lnTo>
                        <a:pt x="240" y="118"/>
                      </a:lnTo>
                      <a:lnTo>
                        <a:pt x="372" y="142"/>
                      </a:lnTo>
                      <a:lnTo>
                        <a:pt x="318" y="466"/>
                      </a:lnTo>
                      <a:lnTo>
                        <a:pt x="0" y="418"/>
                      </a:lnTo>
                      <a:lnTo>
                        <a:pt x="72" y="0"/>
                      </a:lnTo>
                      <a:close/>
                    </a:path>
                  </a:pathLst>
                </a:custGeom>
                <a:solidFill>
                  <a:schemeClr val="accent1"/>
                </a:solidFill>
                <a:ln w="3175">
                  <a:noFill/>
                  <a:prstDash val="solid"/>
                  <a:round/>
                  <a:headEnd/>
                  <a:tailEnd/>
                </a:ln>
                <a:effectLst/>
                <a:extLst/>
              </p:spPr>
              <p:txBody>
                <a:bodyPr/>
                <a:lstStyle/>
                <a:p>
                  <a:endParaRPr lang="en-US"/>
                </a:p>
              </p:txBody>
            </p:sp>
            <p:sp>
              <p:nvSpPr>
                <p:cNvPr id="154" name="Freeform 47"/>
                <p:cNvSpPr>
                  <a:spLocks/>
                </p:cNvSpPr>
                <p:nvPr/>
              </p:nvSpPr>
              <p:spPr bwMode="auto">
                <a:xfrm>
                  <a:off x="2333755" y="3779321"/>
                  <a:ext cx="746310" cy="1009702"/>
                </a:xfrm>
                <a:custGeom>
                  <a:avLst/>
                  <a:gdLst>
                    <a:gd name="T0" fmla="*/ 24 w 408"/>
                    <a:gd name="T1" fmla="*/ 156 h 552"/>
                    <a:gd name="T2" fmla="*/ 60 w 408"/>
                    <a:gd name="T3" fmla="*/ 90 h 552"/>
                    <a:gd name="T4" fmla="*/ 84 w 408"/>
                    <a:gd name="T5" fmla="*/ 90 h 552"/>
                    <a:gd name="T6" fmla="*/ 90 w 408"/>
                    <a:gd name="T7" fmla="*/ 0 h 552"/>
                    <a:gd name="T8" fmla="*/ 408 w 408"/>
                    <a:gd name="T9" fmla="*/ 48 h 552"/>
                    <a:gd name="T10" fmla="*/ 354 w 408"/>
                    <a:gd name="T11" fmla="*/ 552 h 552"/>
                    <a:gd name="T12" fmla="*/ 234 w 408"/>
                    <a:gd name="T13" fmla="*/ 534 h 552"/>
                    <a:gd name="T14" fmla="*/ 24 w 408"/>
                    <a:gd name="T15" fmla="*/ 408 h 552"/>
                    <a:gd name="T16" fmla="*/ 42 w 408"/>
                    <a:gd name="T17" fmla="*/ 378 h 552"/>
                    <a:gd name="T18" fmla="*/ 12 w 408"/>
                    <a:gd name="T19" fmla="*/ 360 h 552"/>
                    <a:gd name="T20" fmla="*/ 0 w 408"/>
                    <a:gd name="T21" fmla="*/ 330 h 552"/>
                    <a:gd name="T22" fmla="*/ 24 w 408"/>
                    <a:gd name="T23" fmla="*/ 252 h 552"/>
                    <a:gd name="T24" fmla="*/ 48 w 408"/>
                    <a:gd name="T25" fmla="*/ 228 h 552"/>
                    <a:gd name="T26" fmla="*/ 24 w 408"/>
                    <a:gd name="T27" fmla="*/ 204 h 552"/>
                    <a:gd name="T28" fmla="*/ 24 w 408"/>
                    <a:gd name="T29" fmla="*/ 15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552">
                      <a:moveTo>
                        <a:pt x="24" y="156"/>
                      </a:moveTo>
                      <a:lnTo>
                        <a:pt x="60" y="90"/>
                      </a:lnTo>
                      <a:lnTo>
                        <a:pt x="84" y="90"/>
                      </a:lnTo>
                      <a:lnTo>
                        <a:pt x="90" y="0"/>
                      </a:lnTo>
                      <a:lnTo>
                        <a:pt x="408" y="48"/>
                      </a:lnTo>
                      <a:lnTo>
                        <a:pt x="354" y="552"/>
                      </a:lnTo>
                      <a:lnTo>
                        <a:pt x="234" y="534"/>
                      </a:lnTo>
                      <a:lnTo>
                        <a:pt x="24" y="408"/>
                      </a:lnTo>
                      <a:lnTo>
                        <a:pt x="42" y="378"/>
                      </a:lnTo>
                      <a:lnTo>
                        <a:pt x="12" y="360"/>
                      </a:lnTo>
                      <a:lnTo>
                        <a:pt x="0" y="330"/>
                      </a:lnTo>
                      <a:lnTo>
                        <a:pt x="24" y="252"/>
                      </a:lnTo>
                      <a:lnTo>
                        <a:pt x="48" y="228"/>
                      </a:lnTo>
                      <a:lnTo>
                        <a:pt x="24" y="204"/>
                      </a:lnTo>
                      <a:lnTo>
                        <a:pt x="24" y="156"/>
                      </a:lnTo>
                      <a:close/>
                    </a:path>
                  </a:pathLst>
                </a:custGeom>
                <a:solidFill>
                  <a:schemeClr val="accent1"/>
                </a:solidFill>
                <a:ln w="3175">
                  <a:noFill/>
                  <a:prstDash val="solid"/>
                  <a:round/>
                  <a:headEnd/>
                  <a:tailEnd/>
                </a:ln>
                <a:effectLst/>
                <a:extLst/>
              </p:spPr>
              <p:txBody>
                <a:bodyPr/>
                <a:lstStyle/>
                <a:p>
                  <a:endParaRPr lang="en-US"/>
                </a:p>
              </p:txBody>
            </p:sp>
            <p:sp>
              <p:nvSpPr>
                <p:cNvPr id="155" name="Freeform 48"/>
                <p:cNvSpPr>
                  <a:spLocks/>
                </p:cNvSpPr>
                <p:nvPr/>
              </p:nvSpPr>
              <p:spPr bwMode="auto">
                <a:xfrm>
                  <a:off x="2608133" y="1895275"/>
                  <a:ext cx="1280434" cy="801177"/>
                </a:xfrm>
                <a:custGeom>
                  <a:avLst/>
                  <a:gdLst>
                    <a:gd name="T0" fmla="*/ 12 w 700"/>
                    <a:gd name="T1" fmla="*/ 0 h 438"/>
                    <a:gd name="T2" fmla="*/ 700 w 700"/>
                    <a:gd name="T3" fmla="*/ 102 h 438"/>
                    <a:gd name="T4" fmla="*/ 682 w 700"/>
                    <a:gd name="T5" fmla="*/ 372 h 438"/>
                    <a:gd name="T6" fmla="*/ 670 w 700"/>
                    <a:gd name="T7" fmla="*/ 438 h 438"/>
                    <a:gd name="T8" fmla="*/ 228 w 700"/>
                    <a:gd name="T9" fmla="*/ 396 h 438"/>
                    <a:gd name="T10" fmla="*/ 216 w 700"/>
                    <a:gd name="T11" fmla="*/ 432 h 438"/>
                    <a:gd name="T12" fmla="*/ 210 w 700"/>
                    <a:gd name="T13" fmla="*/ 426 h 438"/>
                    <a:gd name="T14" fmla="*/ 204 w 700"/>
                    <a:gd name="T15" fmla="*/ 432 h 438"/>
                    <a:gd name="T16" fmla="*/ 144 w 700"/>
                    <a:gd name="T17" fmla="*/ 426 h 438"/>
                    <a:gd name="T18" fmla="*/ 114 w 700"/>
                    <a:gd name="T19" fmla="*/ 432 h 438"/>
                    <a:gd name="T20" fmla="*/ 72 w 700"/>
                    <a:gd name="T21" fmla="*/ 324 h 438"/>
                    <a:gd name="T22" fmla="*/ 48 w 700"/>
                    <a:gd name="T23" fmla="*/ 330 h 438"/>
                    <a:gd name="T24" fmla="*/ 42 w 700"/>
                    <a:gd name="T25" fmla="*/ 312 h 438"/>
                    <a:gd name="T26" fmla="*/ 54 w 700"/>
                    <a:gd name="T27" fmla="*/ 294 h 438"/>
                    <a:gd name="T28" fmla="*/ 72 w 700"/>
                    <a:gd name="T29" fmla="*/ 228 h 438"/>
                    <a:gd name="T30" fmla="*/ 12 w 700"/>
                    <a:gd name="T31" fmla="*/ 150 h 438"/>
                    <a:gd name="T32" fmla="*/ 0 w 700"/>
                    <a:gd name="T33" fmla="*/ 72 h 438"/>
                    <a:gd name="T34" fmla="*/ 12 w 700"/>
                    <a:gd name="T3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0" h="438">
                      <a:moveTo>
                        <a:pt x="12" y="0"/>
                      </a:moveTo>
                      <a:lnTo>
                        <a:pt x="700" y="102"/>
                      </a:lnTo>
                      <a:lnTo>
                        <a:pt x="682" y="372"/>
                      </a:lnTo>
                      <a:lnTo>
                        <a:pt x="670" y="438"/>
                      </a:lnTo>
                      <a:lnTo>
                        <a:pt x="228" y="396"/>
                      </a:lnTo>
                      <a:lnTo>
                        <a:pt x="216" y="432"/>
                      </a:lnTo>
                      <a:lnTo>
                        <a:pt x="210" y="426"/>
                      </a:lnTo>
                      <a:lnTo>
                        <a:pt x="204" y="432"/>
                      </a:lnTo>
                      <a:lnTo>
                        <a:pt x="144" y="426"/>
                      </a:lnTo>
                      <a:lnTo>
                        <a:pt x="114" y="432"/>
                      </a:lnTo>
                      <a:lnTo>
                        <a:pt x="72" y="324"/>
                      </a:lnTo>
                      <a:lnTo>
                        <a:pt x="48" y="330"/>
                      </a:lnTo>
                      <a:lnTo>
                        <a:pt x="42" y="312"/>
                      </a:lnTo>
                      <a:lnTo>
                        <a:pt x="54" y="294"/>
                      </a:lnTo>
                      <a:lnTo>
                        <a:pt x="72" y="228"/>
                      </a:lnTo>
                      <a:lnTo>
                        <a:pt x="12" y="150"/>
                      </a:lnTo>
                      <a:lnTo>
                        <a:pt x="0" y="72"/>
                      </a:lnTo>
                      <a:lnTo>
                        <a:pt x="12" y="0"/>
                      </a:lnTo>
                      <a:close/>
                    </a:path>
                  </a:pathLst>
                </a:custGeom>
                <a:solidFill>
                  <a:schemeClr val="accent1"/>
                </a:solidFill>
                <a:ln w="3175">
                  <a:noFill/>
                  <a:prstDash val="solid"/>
                  <a:round/>
                  <a:headEnd/>
                  <a:tailEnd/>
                </a:ln>
                <a:effectLst/>
                <a:extLst/>
              </p:spPr>
              <p:txBody>
                <a:bodyPr/>
                <a:lstStyle/>
                <a:p>
                  <a:endParaRPr lang="en-US"/>
                </a:p>
              </p:txBody>
            </p:sp>
            <p:sp>
              <p:nvSpPr>
                <p:cNvPr id="156" name="Freeform 49"/>
                <p:cNvSpPr>
                  <a:spLocks/>
                </p:cNvSpPr>
                <p:nvPr/>
              </p:nvSpPr>
              <p:spPr bwMode="auto">
                <a:xfrm>
                  <a:off x="2937388" y="2619627"/>
                  <a:ext cx="896304" cy="709718"/>
                </a:xfrm>
                <a:custGeom>
                  <a:avLst/>
                  <a:gdLst>
                    <a:gd name="T0" fmla="*/ 490 w 490"/>
                    <a:gd name="T1" fmla="*/ 42 h 388"/>
                    <a:gd name="T2" fmla="*/ 490 w 490"/>
                    <a:gd name="T3" fmla="*/ 204 h 388"/>
                    <a:gd name="T4" fmla="*/ 472 w 490"/>
                    <a:gd name="T5" fmla="*/ 388 h 388"/>
                    <a:gd name="T6" fmla="*/ 132 w 490"/>
                    <a:gd name="T7" fmla="*/ 358 h 388"/>
                    <a:gd name="T8" fmla="*/ 0 w 490"/>
                    <a:gd name="T9" fmla="*/ 334 h 388"/>
                    <a:gd name="T10" fmla="*/ 12 w 490"/>
                    <a:gd name="T11" fmla="*/ 244 h 388"/>
                    <a:gd name="T12" fmla="*/ 36 w 490"/>
                    <a:gd name="T13" fmla="*/ 36 h 388"/>
                    <a:gd name="T14" fmla="*/ 48 w 490"/>
                    <a:gd name="T15" fmla="*/ 0 h 388"/>
                    <a:gd name="T16" fmla="*/ 490 w 490"/>
                    <a:gd name="T17" fmla="*/ 4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388">
                      <a:moveTo>
                        <a:pt x="490" y="42"/>
                      </a:moveTo>
                      <a:lnTo>
                        <a:pt x="490" y="204"/>
                      </a:lnTo>
                      <a:lnTo>
                        <a:pt x="472" y="388"/>
                      </a:lnTo>
                      <a:lnTo>
                        <a:pt x="132" y="358"/>
                      </a:lnTo>
                      <a:lnTo>
                        <a:pt x="0" y="334"/>
                      </a:lnTo>
                      <a:lnTo>
                        <a:pt x="12" y="244"/>
                      </a:lnTo>
                      <a:lnTo>
                        <a:pt x="36" y="36"/>
                      </a:lnTo>
                      <a:lnTo>
                        <a:pt x="48" y="0"/>
                      </a:lnTo>
                      <a:lnTo>
                        <a:pt x="490" y="42"/>
                      </a:lnTo>
                      <a:close/>
                    </a:path>
                  </a:pathLst>
                </a:custGeom>
                <a:solidFill>
                  <a:schemeClr val="accent1"/>
                </a:solidFill>
                <a:ln w="3175">
                  <a:noFill/>
                  <a:prstDash val="solid"/>
                  <a:round/>
                  <a:headEnd/>
                  <a:tailEnd/>
                </a:ln>
                <a:effectLst/>
                <a:extLst/>
              </p:spPr>
              <p:txBody>
                <a:bodyPr/>
                <a:lstStyle/>
                <a:p>
                  <a:endParaRPr lang="en-US"/>
                </a:p>
              </p:txBody>
            </p:sp>
            <p:sp>
              <p:nvSpPr>
                <p:cNvPr id="157" name="Freeform 50"/>
                <p:cNvSpPr>
                  <a:spLocks/>
                </p:cNvSpPr>
                <p:nvPr/>
              </p:nvSpPr>
              <p:spPr bwMode="auto">
                <a:xfrm>
                  <a:off x="3080064" y="3274470"/>
                  <a:ext cx="940204" cy="669476"/>
                </a:xfrm>
                <a:custGeom>
                  <a:avLst/>
                  <a:gdLst>
                    <a:gd name="T0" fmla="*/ 54 w 514"/>
                    <a:gd name="T1" fmla="*/ 0 h 366"/>
                    <a:gd name="T2" fmla="*/ 394 w 514"/>
                    <a:gd name="T3" fmla="*/ 30 h 366"/>
                    <a:gd name="T4" fmla="*/ 514 w 514"/>
                    <a:gd name="T5" fmla="*/ 36 h 366"/>
                    <a:gd name="T6" fmla="*/ 514 w 514"/>
                    <a:gd name="T7" fmla="*/ 132 h 366"/>
                    <a:gd name="T8" fmla="*/ 508 w 514"/>
                    <a:gd name="T9" fmla="*/ 366 h 366"/>
                    <a:gd name="T10" fmla="*/ 442 w 514"/>
                    <a:gd name="T11" fmla="*/ 360 h 366"/>
                    <a:gd name="T12" fmla="*/ 0 w 514"/>
                    <a:gd name="T13" fmla="*/ 324 h 366"/>
                    <a:gd name="T14" fmla="*/ 54 w 514"/>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4" h="366">
                      <a:moveTo>
                        <a:pt x="54" y="0"/>
                      </a:moveTo>
                      <a:lnTo>
                        <a:pt x="394" y="30"/>
                      </a:lnTo>
                      <a:lnTo>
                        <a:pt x="514" y="36"/>
                      </a:lnTo>
                      <a:lnTo>
                        <a:pt x="514" y="132"/>
                      </a:lnTo>
                      <a:lnTo>
                        <a:pt x="508" y="366"/>
                      </a:lnTo>
                      <a:lnTo>
                        <a:pt x="442" y="360"/>
                      </a:lnTo>
                      <a:lnTo>
                        <a:pt x="0" y="324"/>
                      </a:lnTo>
                      <a:lnTo>
                        <a:pt x="54" y="0"/>
                      </a:lnTo>
                      <a:close/>
                    </a:path>
                  </a:pathLst>
                </a:custGeom>
                <a:solidFill>
                  <a:schemeClr val="accent1"/>
                </a:solidFill>
                <a:ln w="3175">
                  <a:noFill/>
                  <a:prstDash val="solid"/>
                  <a:round/>
                  <a:headEnd/>
                  <a:tailEnd/>
                </a:ln>
                <a:effectLst/>
                <a:extLst/>
              </p:spPr>
              <p:txBody>
                <a:bodyPr/>
                <a:lstStyle/>
                <a:p>
                  <a:endParaRPr lang="en-US"/>
                </a:p>
              </p:txBody>
            </p:sp>
            <p:sp>
              <p:nvSpPr>
                <p:cNvPr id="158" name="Freeform 51"/>
                <p:cNvSpPr>
                  <a:spLocks/>
                </p:cNvSpPr>
                <p:nvPr/>
              </p:nvSpPr>
              <p:spPr bwMode="auto">
                <a:xfrm>
                  <a:off x="2981288" y="3867121"/>
                  <a:ext cx="907279" cy="921902"/>
                </a:xfrm>
                <a:custGeom>
                  <a:avLst/>
                  <a:gdLst>
                    <a:gd name="T0" fmla="*/ 54 w 496"/>
                    <a:gd name="T1" fmla="*/ 0 h 504"/>
                    <a:gd name="T2" fmla="*/ 496 w 496"/>
                    <a:gd name="T3" fmla="*/ 36 h 504"/>
                    <a:gd name="T4" fmla="*/ 496 w 496"/>
                    <a:gd name="T5" fmla="*/ 72 h 504"/>
                    <a:gd name="T6" fmla="*/ 472 w 496"/>
                    <a:gd name="T7" fmla="*/ 498 h 504"/>
                    <a:gd name="T8" fmla="*/ 244 w 496"/>
                    <a:gd name="T9" fmla="*/ 486 h 504"/>
                    <a:gd name="T10" fmla="*/ 84 w 496"/>
                    <a:gd name="T11" fmla="*/ 480 h 504"/>
                    <a:gd name="T12" fmla="*/ 66 w 496"/>
                    <a:gd name="T13" fmla="*/ 504 h 504"/>
                    <a:gd name="T14" fmla="*/ 0 w 496"/>
                    <a:gd name="T15" fmla="*/ 504 h 504"/>
                    <a:gd name="T16" fmla="*/ 54 w 496"/>
                    <a:gd name="T1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6" h="504">
                      <a:moveTo>
                        <a:pt x="54" y="0"/>
                      </a:moveTo>
                      <a:lnTo>
                        <a:pt x="496" y="36"/>
                      </a:lnTo>
                      <a:lnTo>
                        <a:pt x="496" y="72"/>
                      </a:lnTo>
                      <a:lnTo>
                        <a:pt x="472" y="498"/>
                      </a:lnTo>
                      <a:lnTo>
                        <a:pt x="244" y="486"/>
                      </a:lnTo>
                      <a:lnTo>
                        <a:pt x="84" y="480"/>
                      </a:lnTo>
                      <a:lnTo>
                        <a:pt x="66" y="504"/>
                      </a:lnTo>
                      <a:lnTo>
                        <a:pt x="0" y="504"/>
                      </a:lnTo>
                      <a:lnTo>
                        <a:pt x="54" y="0"/>
                      </a:lnTo>
                      <a:close/>
                    </a:path>
                  </a:pathLst>
                </a:custGeom>
                <a:solidFill>
                  <a:schemeClr val="accent1"/>
                </a:solidFill>
                <a:ln w="3175">
                  <a:noFill/>
                  <a:prstDash val="solid"/>
                  <a:round/>
                  <a:headEnd/>
                  <a:tailEnd/>
                </a:ln>
                <a:effectLst/>
                <a:extLst/>
              </p:spPr>
              <p:txBody>
                <a:bodyPr/>
                <a:lstStyle/>
                <a:p>
                  <a:endParaRPr lang="en-US"/>
                </a:p>
              </p:txBody>
            </p:sp>
          </p:grpSp>
          <p:grpSp>
            <p:nvGrpSpPr>
              <p:cNvPr id="95" name="Group 94"/>
              <p:cNvGrpSpPr/>
              <p:nvPr/>
            </p:nvGrpSpPr>
            <p:grpSpPr>
              <a:xfrm>
                <a:off x="3896302" y="1904144"/>
                <a:ext cx="1858458" cy="2048670"/>
                <a:chOff x="3800766" y="2026976"/>
                <a:chExt cx="1858458" cy="2048670"/>
              </a:xfrm>
              <a:effectLst>
                <a:outerShdw blurRad="50800" dist="38100" dir="2700000" algn="tl" rotWithShape="0">
                  <a:prstClr val="black">
                    <a:alpha val="40000"/>
                  </a:prstClr>
                </a:outerShdw>
              </a:effectLst>
            </p:grpSpPr>
            <p:sp>
              <p:nvSpPr>
                <p:cNvPr id="144" name="Freeform 52"/>
                <p:cNvSpPr>
                  <a:spLocks/>
                </p:cNvSpPr>
                <p:nvPr/>
              </p:nvSpPr>
              <p:spPr bwMode="auto">
                <a:xfrm>
                  <a:off x="3855641" y="2081851"/>
                  <a:ext cx="819478" cy="493876"/>
                </a:xfrm>
                <a:custGeom>
                  <a:avLst/>
                  <a:gdLst>
                    <a:gd name="T0" fmla="*/ 18 w 448"/>
                    <a:gd name="T1" fmla="*/ 0 h 270"/>
                    <a:gd name="T2" fmla="*/ 406 w 448"/>
                    <a:gd name="T3" fmla="*/ 12 h 270"/>
                    <a:gd name="T4" fmla="*/ 424 w 448"/>
                    <a:gd name="T5" fmla="*/ 48 h 270"/>
                    <a:gd name="T6" fmla="*/ 424 w 448"/>
                    <a:gd name="T7" fmla="*/ 78 h 270"/>
                    <a:gd name="T8" fmla="*/ 442 w 448"/>
                    <a:gd name="T9" fmla="*/ 132 h 270"/>
                    <a:gd name="T10" fmla="*/ 442 w 448"/>
                    <a:gd name="T11" fmla="*/ 168 h 270"/>
                    <a:gd name="T12" fmla="*/ 448 w 448"/>
                    <a:gd name="T13" fmla="*/ 198 h 270"/>
                    <a:gd name="T14" fmla="*/ 448 w 448"/>
                    <a:gd name="T15" fmla="*/ 270 h 270"/>
                    <a:gd name="T16" fmla="*/ 0 w 448"/>
                    <a:gd name="T17" fmla="*/ 270 h 270"/>
                    <a:gd name="T18" fmla="*/ 18 w 448"/>
                    <a:gd name="T1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270">
                      <a:moveTo>
                        <a:pt x="18" y="0"/>
                      </a:moveTo>
                      <a:lnTo>
                        <a:pt x="406" y="12"/>
                      </a:lnTo>
                      <a:lnTo>
                        <a:pt x="424" y="48"/>
                      </a:lnTo>
                      <a:lnTo>
                        <a:pt x="424" y="78"/>
                      </a:lnTo>
                      <a:lnTo>
                        <a:pt x="442" y="132"/>
                      </a:lnTo>
                      <a:lnTo>
                        <a:pt x="442" y="168"/>
                      </a:lnTo>
                      <a:lnTo>
                        <a:pt x="448" y="198"/>
                      </a:lnTo>
                      <a:lnTo>
                        <a:pt x="448" y="270"/>
                      </a:lnTo>
                      <a:lnTo>
                        <a:pt x="0" y="270"/>
                      </a:lnTo>
                      <a:lnTo>
                        <a:pt x="18" y="0"/>
                      </a:lnTo>
                      <a:close/>
                    </a:path>
                  </a:pathLst>
                </a:custGeom>
                <a:solidFill>
                  <a:schemeClr val="accent5"/>
                </a:solidFill>
                <a:ln w="3175">
                  <a:noFill/>
                  <a:prstDash val="solid"/>
                  <a:round/>
                  <a:headEnd/>
                  <a:tailEnd/>
                </a:ln>
                <a:extLst/>
              </p:spPr>
              <p:txBody>
                <a:bodyPr/>
                <a:lstStyle/>
                <a:p>
                  <a:endParaRPr lang="en-US"/>
                </a:p>
              </p:txBody>
            </p:sp>
            <p:sp>
              <p:nvSpPr>
                <p:cNvPr id="145" name="Freeform 53"/>
                <p:cNvSpPr>
                  <a:spLocks/>
                </p:cNvSpPr>
                <p:nvPr/>
              </p:nvSpPr>
              <p:spPr bwMode="auto">
                <a:xfrm>
                  <a:off x="3833691" y="2575727"/>
                  <a:ext cx="896304" cy="523143"/>
                </a:xfrm>
                <a:custGeom>
                  <a:avLst/>
                  <a:gdLst>
                    <a:gd name="T0" fmla="*/ 12 w 490"/>
                    <a:gd name="T1" fmla="*/ 0 h 286"/>
                    <a:gd name="T2" fmla="*/ 460 w 490"/>
                    <a:gd name="T3" fmla="*/ 0 h 286"/>
                    <a:gd name="T4" fmla="*/ 466 w 490"/>
                    <a:gd name="T5" fmla="*/ 24 h 286"/>
                    <a:gd name="T6" fmla="*/ 460 w 490"/>
                    <a:gd name="T7" fmla="*/ 54 h 286"/>
                    <a:gd name="T8" fmla="*/ 478 w 490"/>
                    <a:gd name="T9" fmla="*/ 60 h 286"/>
                    <a:gd name="T10" fmla="*/ 478 w 490"/>
                    <a:gd name="T11" fmla="*/ 204 h 286"/>
                    <a:gd name="T12" fmla="*/ 484 w 490"/>
                    <a:gd name="T13" fmla="*/ 240 h 286"/>
                    <a:gd name="T14" fmla="*/ 466 w 490"/>
                    <a:gd name="T15" fmla="*/ 256 h 286"/>
                    <a:gd name="T16" fmla="*/ 490 w 490"/>
                    <a:gd name="T17" fmla="*/ 286 h 286"/>
                    <a:gd name="T18" fmla="*/ 460 w 490"/>
                    <a:gd name="T19" fmla="*/ 268 h 286"/>
                    <a:gd name="T20" fmla="*/ 412 w 490"/>
                    <a:gd name="T21" fmla="*/ 256 h 286"/>
                    <a:gd name="T22" fmla="*/ 388 w 490"/>
                    <a:gd name="T23" fmla="*/ 256 h 286"/>
                    <a:gd name="T24" fmla="*/ 346 w 490"/>
                    <a:gd name="T25" fmla="*/ 240 h 286"/>
                    <a:gd name="T26" fmla="*/ 0 w 490"/>
                    <a:gd name="T27" fmla="*/ 228 h 286"/>
                    <a:gd name="T28" fmla="*/ 0 w 490"/>
                    <a:gd name="T29" fmla="*/ 66 h 286"/>
                    <a:gd name="T30" fmla="*/ 12 w 490"/>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286">
                      <a:moveTo>
                        <a:pt x="12" y="0"/>
                      </a:moveTo>
                      <a:lnTo>
                        <a:pt x="460" y="0"/>
                      </a:lnTo>
                      <a:lnTo>
                        <a:pt x="466" y="24"/>
                      </a:lnTo>
                      <a:lnTo>
                        <a:pt x="460" y="54"/>
                      </a:lnTo>
                      <a:lnTo>
                        <a:pt x="478" y="60"/>
                      </a:lnTo>
                      <a:lnTo>
                        <a:pt x="478" y="204"/>
                      </a:lnTo>
                      <a:lnTo>
                        <a:pt x="484" y="240"/>
                      </a:lnTo>
                      <a:lnTo>
                        <a:pt x="466" y="256"/>
                      </a:lnTo>
                      <a:lnTo>
                        <a:pt x="490" y="286"/>
                      </a:lnTo>
                      <a:lnTo>
                        <a:pt x="460" y="268"/>
                      </a:lnTo>
                      <a:lnTo>
                        <a:pt x="412" y="256"/>
                      </a:lnTo>
                      <a:lnTo>
                        <a:pt x="388" y="256"/>
                      </a:lnTo>
                      <a:lnTo>
                        <a:pt x="346" y="240"/>
                      </a:lnTo>
                      <a:lnTo>
                        <a:pt x="0" y="228"/>
                      </a:lnTo>
                      <a:lnTo>
                        <a:pt x="0" y="66"/>
                      </a:lnTo>
                      <a:lnTo>
                        <a:pt x="12" y="0"/>
                      </a:lnTo>
                      <a:close/>
                    </a:path>
                  </a:pathLst>
                </a:custGeom>
                <a:solidFill>
                  <a:schemeClr val="accent5"/>
                </a:solidFill>
                <a:ln w="3175">
                  <a:noFill/>
                  <a:prstDash val="solid"/>
                  <a:round/>
                  <a:headEnd/>
                  <a:tailEnd/>
                </a:ln>
                <a:extLst/>
              </p:spPr>
              <p:txBody>
                <a:bodyPr/>
                <a:lstStyle/>
                <a:p>
                  <a:endParaRPr lang="en-US"/>
                </a:p>
              </p:txBody>
            </p:sp>
            <p:sp>
              <p:nvSpPr>
                <p:cNvPr id="146" name="Freeform 54"/>
                <p:cNvSpPr>
                  <a:spLocks/>
                </p:cNvSpPr>
                <p:nvPr/>
              </p:nvSpPr>
              <p:spPr bwMode="auto">
                <a:xfrm>
                  <a:off x="3800766" y="2992778"/>
                  <a:ext cx="1086539" cy="523143"/>
                </a:xfrm>
                <a:custGeom>
                  <a:avLst/>
                  <a:gdLst>
                    <a:gd name="T0" fmla="*/ 120 w 594"/>
                    <a:gd name="T1" fmla="*/ 190 h 286"/>
                    <a:gd name="T2" fmla="*/ 0 w 594"/>
                    <a:gd name="T3" fmla="*/ 184 h 286"/>
                    <a:gd name="T4" fmla="*/ 18 w 594"/>
                    <a:gd name="T5" fmla="*/ 0 h 286"/>
                    <a:gd name="T6" fmla="*/ 364 w 594"/>
                    <a:gd name="T7" fmla="*/ 12 h 286"/>
                    <a:gd name="T8" fmla="*/ 406 w 594"/>
                    <a:gd name="T9" fmla="*/ 28 h 286"/>
                    <a:gd name="T10" fmla="*/ 430 w 594"/>
                    <a:gd name="T11" fmla="*/ 28 h 286"/>
                    <a:gd name="T12" fmla="*/ 478 w 594"/>
                    <a:gd name="T13" fmla="*/ 40 h 286"/>
                    <a:gd name="T14" fmla="*/ 508 w 594"/>
                    <a:gd name="T15" fmla="*/ 58 h 286"/>
                    <a:gd name="T16" fmla="*/ 526 w 594"/>
                    <a:gd name="T17" fmla="*/ 118 h 286"/>
                    <a:gd name="T18" fmla="*/ 550 w 594"/>
                    <a:gd name="T19" fmla="*/ 172 h 286"/>
                    <a:gd name="T20" fmla="*/ 550 w 594"/>
                    <a:gd name="T21" fmla="*/ 202 h 286"/>
                    <a:gd name="T22" fmla="*/ 562 w 594"/>
                    <a:gd name="T23" fmla="*/ 232 h 286"/>
                    <a:gd name="T24" fmla="*/ 562 w 594"/>
                    <a:gd name="T25" fmla="*/ 256 h 286"/>
                    <a:gd name="T26" fmla="*/ 594 w 594"/>
                    <a:gd name="T27" fmla="*/ 286 h 286"/>
                    <a:gd name="T28" fmla="*/ 120 w 594"/>
                    <a:gd name="T29" fmla="*/ 286 h 286"/>
                    <a:gd name="T30" fmla="*/ 120 w 594"/>
                    <a:gd name="T31"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286">
                      <a:moveTo>
                        <a:pt x="120" y="190"/>
                      </a:moveTo>
                      <a:lnTo>
                        <a:pt x="0" y="184"/>
                      </a:lnTo>
                      <a:lnTo>
                        <a:pt x="18" y="0"/>
                      </a:lnTo>
                      <a:lnTo>
                        <a:pt x="364" y="12"/>
                      </a:lnTo>
                      <a:lnTo>
                        <a:pt x="406" y="28"/>
                      </a:lnTo>
                      <a:lnTo>
                        <a:pt x="430" y="28"/>
                      </a:lnTo>
                      <a:lnTo>
                        <a:pt x="478" y="40"/>
                      </a:lnTo>
                      <a:lnTo>
                        <a:pt x="508" y="58"/>
                      </a:lnTo>
                      <a:lnTo>
                        <a:pt x="526" y="118"/>
                      </a:lnTo>
                      <a:lnTo>
                        <a:pt x="550" y="172"/>
                      </a:lnTo>
                      <a:lnTo>
                        <a:pt x="550" y="202"/>
                      </a:lnTo>
                      <a:lnTo>
                        <a:pt x="562" y="232"/>
                      </a:lnTo>
                      <a:lnTo>
                        <a:pt x="562" y="256"/>
                      </a:lnTo>
                      <a:lnTo>
                        <a:pt x="594" y="286"/>
                      </a:lnTo>
                      <a:lnTo>
                        <a:pt x="120" y="286"/>
                      </a:lnTo>
                      <a:lnTo>
                        <a:pt x="120" y="190"/>
                      </a:lnTo>
                      <a:close/>
                    </a:path>
                  </a:pathLst>
                </a:custGeom>
                <a:solidFill>
                  <a:schemeClr val="accent5"/>
                </a:solidFill>
                <a:ln w="3175">
                  <a:noFill/>
                  <a:prstDash val="solid"/>
                  <a:round/>
                  <a:headEnd/>
                  <a:tailEnd/>
                </a:ln>
                <a:extLst/>
              </p:spPr>
              <p:txBody>
                <a:bodyPr/>
                <a:lstStyle/>
                <a:p>
                  <a:endParaRPr lang="en-US"/>
                </a:p>
              </p:txBody>
            </p:sp>
            <p:sp>
              <p:nvSpPr>
                <p:cNvPr id="147" name="Freeform 55"/>
                <p:cNvSpPr>
                  <a:spLocks/>
                </p:cNvSpPr>
                <p:nvPr/>
              </p:nvSpPr>
              <p:spPr bwMode="auto">
                <a:xfrm>
                  <a:off x="4009294" y="3515920"/>
                  <a:ext cx="962155" cy="428026"/>
                </a:xfrm>
                <a:custGeom>
                  <a:avLst/>
                  <a:gdLst>
                    <a:gd name="T0" fmla="*/ 6 w 526"/>
                    <a:gd name="T1" fmla="*/ 0 h 234"/>
                    <a:gd name="T2" fmla="*/ 480 w 526"/>
                    <a:gd name="T3" fmla="*/ 0 h 234"/>
                    <a:gd name="T4" fmla="*/ 502 w 526"/>
                    <a:gd name="T5" fmla="*/ 18 h 234"/>
                    <a:gd name="T6" fmla="*/ 484 w 526"/>
                    <a:gd name="T7" fmla="*/ 30 h 234"/>
                    <a:gd name="T8" fmla="*/ 526 w 526"/>
                    <a:gd name="T9" fmla="*/ 72 h 234"/>
                    <a:gd name="T10" fmla="*/ 526 w 526"/>
                    <a:gd name="T11" fmla="*/ 234 h 234"/>
                    <a:gd name="T12" fmla="*/ 0 w 526"/>
                    <a:gd name="T13" fmla="*/ 234 h 234"/>
                    <a:gd name="T14" fmla="*/ 6 w 526"/>
                    <a:gd name="T15" fmla="*/ 0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234">
                      <a:moveTo>
                        <a:pt x="6" y="0"/>
                      </a:moveTo>
                      <a:lnTo>
                        <a:pt x="480" y="0"/>
                      </a:lnTo>
                      <a:lnTo>
                        <a:pt x="502" y="18"/>
                      </a:lnTo>
                      <a:lnTo>
                        <a:pt x="484" y="30"/>
                      </a:lnTo>
                      <a:lnTo>
                        <a:pt x="526" y="72"/>
                      </a:lnTo>
                      <a:lnTo>
                        <a:pt x="526" y="234"/>
                      </a:lnTo>
                      <a:lnTo>
                        <a:pt x="0" y="234"/>
                      </a:lnTo>
                      <a:lnTo>
                        <a:pt x="6" y="0"/>
                      </a:lnTo>
                      <a:close/>
                    </a:path>
                  </a:pathLst>
                </a:custGeom>
                <a:solidFill>
                  <a:schemeClr val="accent5"/>
                </a:solidFill>
                <a:ln w="3175">
                  <a:noFill/>
                  <a:prstDash val="solid"/>
                  <a:round/>
                  <a:headEnd/>
                  <a:tailEnd/>
                </a:ln>
                <a:extLst/>
              </p:spPr>
              <p:txBody>
                <a:bodyPr/>
                <a:lstStyle/>
                <a:p>
                  <a:endParaRPr lang="en-US"/>
                </a:p>
              </p:txBody>
            </p:sp>
            <p:sp>
              <p:nvSpPr>
                <p:cNvPr id="148" name="Freeform 58"/>
                <p:cNvSpPr>
                  <a:spLocks/>
                </p:cNvSpPr>
                <p:nvPr/>
              </p:nvSpPr>
              <p:spPr bwMode="auto">
                <a:xfrm>
                  <a:off x="4598293" y="2026976"/>
                  <a:ext cx="775577" cy="921902"/>
                </a:xfrm>
                <a:custGeom>
                  <a:avLst/>
                  <a:gdLst>
                    <a:gd name="T0" fmla="*/ 300 w 424"/>
                    <a:gd name="T1" fmla="*/ 228 h 504"/>
                    <a:gd name="T2" fmla="*/ 300 w 424"/>
                    <a:gd name="T3" fmla="*/ 282 h 504"/>
                    <a:gd name="T4" fmla="*/ 270 w 424"/>
                    <a:gd name="T5" fmla="*/ 312 h 504"/>
                    <a:gd name="T6" fmla="*/ 288 w 424"/>
                    <a:gd name="T7" fmla="*/ 324 h 504"/>
                    <a:gd name="T8" fmla="*/ 276 w 424"/>
                    <a:gd name="T9" fmla="*/ 384 h 504"/>
                    <a:gd name="T10" fmla="*/ 330 w 424"/>
                    <a:gd name="T11" fmla="*/ 438 h 504"/>
                    <a:gd name="T12" fmla="*/ 366 w 424"/>
                    <a:gd name="T13" fmla="*/ 456 h 504"/>
                    <a:gd name="T14" fmla="*/ 378 w 424"/>
                    <a:gd name="T15" fmla="*/ 486 h 504"/>
                    <a:gd name="T16" fmla="*/ 60 w 424"/>
                    <a:gd name="T17" fmla="*/ 504 h 504"/>
                    <a:gd name="T18" fmla="*/ 60 w 424"/>
                    <a:gd name="T19" fmla="*/ 360 h 504"/>
                    <a:gd name="T20" fmla="*/ 42 w 424"/>
                    <a:gd name="T21" fmla="*/ 354 h 504"/>
                    <a:gd name="T22" fmla="*/ 48 w 424"/>
                    <a:gd name="T23" fmla="*/ 324 h 504"/>
                    <a:gd name="T24" fmla="*/ 42 w 424"/>
                    <a:gd name="T25" fmla="*/ 300 h 504"/>
                    <a:gd name="T26" fmla="*/ 42 w 424"/>
                    <a:gd name="T27" fmla="*/ 228 h 504"/>
                    <a:gd name="T28" fmla="*/ 36 w 424"/>
                    <a:gd name="T29" fmla="*/ 198 h 504"/>
                    <a:gd name="T30" fmla="*/ 36 w 424"/>
                    <a:gd name="T31" fmla="*/ 180 h 504"/>
                    <a:gd name="T32" fmla="*/ 36 w 424"/>
                    <a:gd name="T33" fmla="*/ 162 h 504"/>
                    <a:gd name="T34" fmla="*/ 18 w 424"/>
                    <a:gd name="T35" fmla="*/ 108 h 504"/>
                    <a:gd name="T36" fmla="*/ 18 w 424"/>
                    <a:gd name="T37" fmla="*/ 78 h 504"/>
                    <a:gd name="T38" fmla="*/ 0 w 424"/>
                    <a:gd name="T39" fmla="*/ 42 h 504"/>
                    <a:gd name="T40" fmla="*/ 126 w 424"/>
                    <a:gd name="T41" fmla="*/ 30 h 504"/>
                    <a:gd name="T42" fmla="*/ 144 w 424"/>
                    <a:gd name="T43" fmla="*/ 0 h 504"/>
                    <a:gd name="T44" fmla="*/ 162 w 424"/>
                    <a:gd name="T45" fmla="*/ 54 h 504"/>
                    <a:gd name="T46" fmla="*/ 252 w 424"/>
                    <a:gd name="T47" fmla="*/ 72 h 504"/>
                    <a:gd name="T48" fmla="*/ 288 w 424"/>
                    <a:gd name="T49" fmla="*/ 108 h 504"/>
                    <a:gd name="T50" fmla="*/ 360 w 424"/>
                    <a:gd name="T51" fmla="*/ 96 h 504"/>
                    <a:gd name="T52" fmla="*/ 372 w 424"/>
                    <a:gd name="T53" fmla="*/ 108 h 504"/>
                    <a:gd name="T54" fmla="*/ 424 w 424"/>
                    <a:gd name="T55" fmla="*/ 108 h 504"/>
                    <a:gd name="T56" fmla="*/ 312 w 424"/>
                    <a:gd name="T57" fmla="*/ 222 h 504"/>
                    <a:gd name="T58" fmla="*/ 300 w 424"/>
                    <a:gd name="T59" fmla="*/ 22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4" h="504">
                      <a:moveTo>
                        <a:pt x="300" y="228"/>
                      </a:moveTo>
                      <a:lnTo>
                        <a:pt x="300" y="282"/>
                      </a:lnTo>
                      <a:lnTo>
                        <a:pt x="270" y="312"/>
                      </a:lnTo>
                      <a:lnTo>
                        <a:pt x="288" y="324"/>
                      </a:lnTo>
                      <a:lnTo>
                        <a:pt x="276" y="384"/>
                      </a:lnTo>
                      <a:lnTo>
                        <a:pt x="330" y="438"/>
                      </a:lnTo>
                      <a:lnTo>
                        <a:pt x="366" y="456"/>
                      </a:lnTo>
                      <a:lnTo>
                        <a:pt x="378" y="486"/>
                      </a:lnTo>
                      <a:lnTo>
                        <a:pt x="60" y="504"/>
                      </a:lnTo>
                      <a:lnTo>
                        <a:pt x="60" y="360"/>
                      </a:lnTo>
                      <a:lnTo>
                        <a:pt x="42" y="354"/>
                      </a:lnTo>
                      <a:lnTo>
                        <a:pt x="48" y="324"/>
                      </a:lnTo>
                      <a:lnTo>
                        <a:pt x="42" y="300"/>
                      </a:lnTo>
                      <a:lnTo>
                        <a:pt x="42" y="228"/>
                      </a:lnTo>
                      <a:lnTo>
                        <a:pt x="36" y="198"/>
                      </a:lnTo>
                      <a:lnTo>
                        <a:pt x="36" y="180"/>
                      </a:lnTo>
                      <a:lnTo>
                        <a:pt x="36" y="162"/>
                      </a:lnTo>
                      <a:lnTo>
                        <a:pt x="18" y="108"/>
                      </a:lnTo>
                      <a:lnTo>
                        <a:pt x="18" y="78"/>
                      </a:lnTo>
                      <a:lnTo>
                        <a:pt x="0" y="42"/>
                      </a:lnTo>
                      <a:lnTo>
                        <a:pt x="126" y="30"/>
                      </a:lnTo>
                      <a:lnTo>
                        <a:pt x="144" y="0"/>
                      </a:lnTo>
                      <a:lnTo>
                        <a:pt x="162" y="54"/>
                      </a:lnTo>
                      <a:lnTo>
                        <a:pt x="252" y="72"/>
                      </a:lnTo>
                      <a:lnTo>
                        <a:pt x="288" y="108"/>
                      </a:lnTo>
                      <a:lnTo>
                        <a:pt x="360" y="96"/>
                      </a:lnTo>
                      <a:lnTo>
                        <a:pt x="372" y="108"/>
                      </a:lnTo>
                      <a:lnTo>
                        <a:pt x="424" y="108"/>
                      </a:lnTo>
                      <a:lnTo>
                        <a:pt x="312" y="222"/>
                      </a:lnTo>
                      <a:lnTo>
                        <a:pt x="300" y="228"/>
                      </a:lnTo>
                      <a:close/>
                    </a:path>
                  </a:pathLst>
                </a:custGeom>
                <a:solidFill>
                  <a:schemeClr val="accent5"/>
                </a:solidFill>
                <a:ln w="3175">
                  <a:noFill/>
                  <a:prstDash val="solid"/>
                  <a:round/>
                  <a:headEnd/>
                  <a:tailEnd/>
                </a:ln>
                <a:extLst/>
              </p:spPr>
              <p:txBody>
                <a:bodyPr/>
                <a:lstStyle/>
                <a:p>
                  <a:endParaRPr lang="en-US"/>
                </a:p>
              </p:txBody>
            </p:sp>
            <p:sp>
              <p:nvSpPr>
                <p:cNvPr id="149" name="Freeform 59"/>
                <p:cNvSpPr>
                  <a:spLocks/>
                </p:cNvSpPr>
                <p:nvPr/>
              </p:nvSpPr>
              <p:spPr bwMode="auto">
                <a:xfrm>
                  <a:off x="4686094" y="2915952"/>
                  <a:ext cx="742652" cy="545093"/>
                </a:xfrm>
                <a:custGeom>
                  <a:avLst/>
                  <a:gdLst>
                    <a:gd name="T0" fmla="*/ 360 w 406"/>
                    <a:gd name="T1" fmla="*/ 70 h 298"/>
                    <a:gd name="T2" fmla="*/ 376 w 406"/>
                    <a:gd name="T3" fmla="*/ 70 h 298"/>
                    <a:gd name="T4" fmla="*/ 382 w 406"/>
                    <a:gd name="T5" fmla="*/ 88 h 298"/>
                    <a:gd name="T6" fmla="*/ 394 w 406"/>
                    <a:gd name="T7" fmla="*/ 112 h 298"/>
                    <a:gd name="T8" fmla="*/ 406 w 406"/>
                    <a:gd name="T9" fmla="*/ 130 h 298"/>
                    <a:gd name="T10" fmla="*/ 382 w 406"/>
                    <a:gd name="T11" fmla="*/ 184 h 298"/>
                    <a:gd name="T12" fmla="*/ 360 w 406"/>
                    <a:gd name="T13" fmla="*/ 214 h 298"/>
                    <a:gd name="T14" fmla="*/ 354 w 406"/>
                    <a:gd name="T15" fmla="*/ 224 h 298"/>
                    <a:gd name="T16" fmla="*/ 342 w 406"/>
                    <a:gd name="T17" fmla="*/ 256 h 298"/>
                    <a:gd name="T18" fmla="*/ 336 w 406"/>
                    <a:gd name="T19" fmla="*/ 298 h 298"/>
                    <a:gd name="T20" fmla="*/ 318 w 406"/>
                    <a:gd name="T21" fmla="*/ 274 h 298"/>
                    <a:gd name="T22" fmla="*/ 78 w 406"/>
                    <a:gd name="T23" fmla="*/ 298 h 298"/>
                    <a:gd name="T24" fmla="*/ 78 w 406"/>
                    <a:gd name="T25" fmla="*/ 274 h 298"/>
                    <a:gd name="T26" fmla="*/ 66 w 406"/>
                    <a:gd name="T27" fmla="*/ 244 h 298"/>
                    <a:gd name="T28" fmla="*/ 66 w 406"/>
                    <a:gd name="T29" fmla="*/ 214 h 298"/>
                    <a:gd name="T30" fmla="*/ 42 w 406"/>
                    <a:gd name="T31" fmla="*/ 160 h 298"/>
                    <a:gd name="T32" fmla="*/ 24 w 406"/>
                    <a:gd name="T33" fmla="*/ 100 h 298"/>
                    <a:gd name="T34" fmla="*/ 0 w 406"/>
                    <a:gd name="T35" fmla="*/ 70 h 298"/>
                    <a:gd name="T36" fmla="*/ 18 w 406"/>
                    <a:gd name="T37" fmla="*/ 54 h 298"/>
                    <a:gd name="T38" fmla="*/ 12 w 406"/>
                    <a:gd name="T39" fmla="*/ 18 h 298"/>
                    <a:gd name="T40" fmla="*/ 330 w 406"/>
                    <a:gd name="T41" fmla="*/ 0 h 298"/>
                    <a:gd name="T42" fmla="*/ 354 w 406"/>
                    <a:gd name="T43" fmla="*/ 18 h 298"/>
                    <a:gd name="T44" fmla="*/ 342 w 406"/>
                    <a:gd name="T45" fmla="*/ 42 h 298"/>
                    <a:gd name="T46" fmla="*/ 360 w 406"/>
                    <a:gd name="T47" fmla="*/ 7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298">
                      <a:moveTo>
                        <a:pt x="360" y="70"/>
                      </a:moveTo>
                      <a:lnTo>
                        <a:pt x="376" y="70"/>
                      </a:lnTo>
                      <a:lnTo>
                        <a:pt x="382" y="88"/>
                      </a:lnTo>
                      <a:lnTo>
                        <a:pt x="394" y="112"/>
                      </a:lnTo>
                      <a:lnTo>
                        <a:pt x="406" y="130"/>
                      </a:lnTo>
                      <a:lnTo>
                        <a:pt x="382" y="184"/>
                      </a:lnTo>
                      <a:lnTo>
                        <a:pt x="360" y="214"/>
                      </a:lnTo>
                      <a:lnTo>
                        <a:pt x="354" y="224"/>
                      </a:lnTo>
                      <a:lnTo>
                        <a:pt x="342" y="256"/>
                      </a:lnTo>
                      <a:lnTo>
                        <a:pt x="336" y="298"/>
                      </a:lnTo>
                      <a:lnTo>
                        <a:pt x="318" y="274"/>
                      </a:lnTo>
                      <a:lnTo>
                        <a:pt x="78" y="298"/>
                      </a:lnTo>
                      <a:lnTo>
                        <a:pt x="78" y="274"/>
                      </a:lnTo>
                      <a:lnTo>
                        <a:pt x="66" y="244"/>
                      </a:lnTo>
                      <a:lnTo>
                        <a:pt x="66" y="214"/>
                      </a:lnTo>
                      <a:lnTo>
                        <a:pt x="42" y="160"/>
                      </a:lnTo>
                      <a:lnTo>
                        <a:pt x="24" y="100"/>
                      </a:lnTo>
                      <a:lnTo>
                        <a:pt x="0" y="70"/>
                      </a:lnTo>
                      <a:lnTo>
                        <a:pt x="18" y="54"/>
                      </a:lnTo>
                      <a:lnTo>
                        <a:pt x="12" y="18"/>
                      </a:lnTo>
                      <a:lnTo>
                        <a:pt x="330" y="0"/>
                      </a:lnTo>
                      <a:lnTo>
                        <a:pt x="354" y="18"/>
                      </a:lnTo>
                      <a:lnTo>
                        <a:pt x="342" y="42"/>
                      </a:lnTo>
                      <a:lnTo>
                        <a:pt x="360" y="70"/>
                      </a:lnTo>
                      <a:close/>
                    </a:path>
                  </a:pathLst>
                </a:custGeom>
                <a:solidFill>
                  <a:schemeClr val="accent5"/>
                </a:solidFill>
                <a:ln w="3175">
                  <a:noFill/>
                  <a:prstDash val="solid"/>
                  <a:round/>
                  <a:headEnd/>
                  <a:tailEnd/>
                </a:ln>
                <a:extLst/>
              </p:spPr>
              <p:txBody>
                <a:bodyPr/>
                <a:lstStyle/>
                <a:p>
                  <a:endParaRPr lang="en-US"/>
                </a:p>
              </p:txBody>
            </p:sp>
            <p:sp>
              <p:nvSpPr>
                <p:cNvPr id="150" name="Freeform 60"/>
                <p:cNvSpPr>
                  <a:spLocks/>
                </p:cNvSpPr>
                <p:nvPr/>
              </p:nvSpPr>
              <p:spPr bwMode="auto">
                <a:xfrm>
                  <a:off x="4828771" y="3417145"/>
                  <a:ext cx="830453" cy="658501"/>
                </a:xfrm>
                <a:custGeom>
                  <a:avLst/>
                  <a:gdLst>
                    <a:gd name="T0" fmla="*/ 364 w 454"/>
                    <a:gd name="T1" fmla="*/ 318 h 360"/>
                    <a:gd name="T2" fmla="*/ 84 w 454"/>
                    <a:gd name="T3" fmla="*/ 348 h 360"/>
                    <a:gd name="T4" fmla="*/ 78 w 454"/>
                    <a:gd name="T5" fmla="*/ 288 h 360"/>
                    <a:gd name="T6" fmla="*/ 78 w 454"/>
                    <a:gd name="T7" fmla="*/ 126 h 360"/>
                    <a:gd name="T8" fmla="*/ 36 w 454"/>
                    <a:gd name="T9" fmla="*/ 84 h 360"/>
                    <a:gd name="T10" fmla="*/ 54 w 454"/>
                    <a:gd name="T11" fmla="*/ 72 h 360"/>
                    <a:gd name="T12" fmla="*/ 0 w 454"/>
                    <a:gd name="T13" fmla="*/ 24 h 360"/>
                    <a:gd name="T14" fmla="*/ 240 w 454"/>
                    <a:gd name="T15" fmla="*/ 0 h 360"/>
                    <a:gd name="T16" fmla="*/ 258 w 454"/>
                    <a:gd name="T17" fmla="*/ 24 h 360"/>
                    <a:gd name="T18" fmla="*/ 264 w 454"/>
                    <a:gd name="T19" fmla="*/ 54 h 360"/>
                    <a:gd name="T20" fmla="*/ 316 w 454"/>
                    <a:gd name="T21" fmla="*/ 126 h 360"/>
                    <a:gd name="T22" fmla="*/ 340 w 454"/>
                    <a:gd name="T23" fmla="*/ 126 h 360"/>
                    <a:gd name="T24" fmla="*/ 352 w 454"/>
                    <a:gd name="T25" fmla="*/ 126 h 360"/>
                    <a:gd name="T26" fmla="*/ 346 w 454"/>
                    <a:gd name="T27" fmla="*/ 168 h 360"/>
                    <a:gd name="T28" fmla="*/ 382 w 454"/>
                    <a:gd name="T29" fmla="*/ 198 h 360"/>
                    <a:gd name="T30" fmla="*/ 412 w 454"/>
                    <a:gd name="T31" fmla="*/ 216 h 360"/>
                    <a:gd name="T32" fmla="*/ 400 w 454"/>
                    <a:gd name="T33" fmla="*/ 246 h 360"/>
                    <a:gd name="T34" fmla="*/ 412 w 454"/>
                    <a:gd name="T35" fmla="*/ 270 h 360"/>
                    <a:gd name="T36" fmla="*/ 436 w 454"/>
                    <a:gd name="T37" fmla="*/ 270 h 360"/>
                    <a:gd name="T38" fmla="*/ 442 w 454"/>
                    <a:gd name="T39" fmla="*/ 258 h 360"/>
                    <a:gd name="T40" fmla="*/ 454 w 454"/>
                    <a:gd name="T41" fmla="*/ 288 h 360"/>
                    <a:gd name="T42" fmla="*/ 436 w 454"/>
                    <a:gd name="T43" fmla="*/ 312 h 360"/>
                    <a:gd name="T44" fmla="*/ 400 w 454"/>
                    <a:gd name="T45" fmla="*/ 360 h 360"/>
                    <a:gd name="T46" fmla="*/ 364 w 454"/>
                    <a:gd name="T47" fmla="*/ 354 h 360"/>
                    <a:gd name="T48" fmla="*/ 382 w 454"/>
                    <a:gd name="T49" fmla="*/ 342 h 360"/>
                    <a:gd name="T50" fmla="*/ 364 w 454"/>
                    <a:gd name="T51" fmla="*/ 31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4" h="360">
                      <a:moveTo>
                        <a:pt x="364" y="318"/>
                      </a:moveTo>
                      <a:lnTo>
                        <a:pt x="84" y="348"/>
                      </a:lnTo>
                      <a:lnTo>
                        <a:pt x="78" y="288"/>
                      </a:lnTo>
                      <a:lnTo>
                        <a:pt x="78" y="126"/>
                      </a:lnTo>
                      <a:lnTo>
                        <a:pt x="36" y="84"/>
                      </a:lnTo>
                      <a:lnTo>
                        <a:pt x="54" y="72"/>
                      </a:lnTo>
                      <a:lnTo>
                        <a:pt x="0" y="24"/>
                      </a:lnTo>
                      <a:lnTo>
                        <a:pt x="240" y="0"/>
                      </a:lnTo>
                      <a:lnTo>
                        <a:pt x="258" y="24"/>
                      </a:lnTo>
                      <a:lnTo>
                        <a:pt x="264" y="54"/>
                      </a:lnTo>
                      <a:lnTo>
                        <a:pt x="316" y="126"/>
                      </a:lnTo>
                      <a:lnTo>
                        <a:pt x="340" y="126"/>
                      </a:lnTo>
                      <a:lnTo>
                        <a:pt x="352" y="126"/>
                      </a:lnTo>
                      <a:lnTo>
                        <a:pt x="346" y="168"/>
                      </a:lnTo>
                      <a:lnTo>
                        <a:pt x="382" y="198"/>
                      </a:lnTo>
                      <a:lnTo>
                        <a:pt x="412" y="216"/>
                      </a:lnTo>
                      <a:lnTo>
                        <a:pt x="400" y="246"/>
                      </a:lnTo>
                      <a:lnTo>
                        <a:pt x="412" y="270"/>
                      </a:lnTo>
                      <a:lnTo>
                        <a:pt x="436" y="270"/>
                      </a:lnTo>
                      <a:lnTo>
                        <a:pt x="442" y="258"/>
                      </a:lnTo>
                      <a:lnTo>
                        <a:pt x="454" y="288"/>
                      </a:lnTo>
                      <a:lnTo>
                        <a:pt x="436" y="312"/>
                      </a:lnTo>
                      <a:lnTo>
                        <a:pt x="400" y="360"/>
                      </a:lnTo>
                      <a:lnTo>
                        <a:pt x="364" y="354"/>
                      </a:lnTo>
                      <a:lnTo>
                        <a:pt x="382" y="342"/>
                      </a:lnTo>
                      <a:lnTo>
                        <a:pt x="364" y="318"/>
                      </a:lnTo>
                      <a:close/>
                    </a:path>
                  </a:pathLst>
                </a:custGeom>
                <a:solidFill>
                  <a:schemeClr val="accent5"/>
                </a:solidFill>
                <a:ln w="3175">
                  <a:noFill/>
                  <a:prstDash val="solid"/>
                  <a:round/>
                  <a:headEnd/>
                  <a:tailEnd/>
                </a:ln>
                <a:extLst/>
              </p:spPr>
              <p:txBody>
                <a:bodyPr/>
                <a:lstStyle/>
                <a:p>
                  <a:endParaRPr lang="en-US"/>
                </a:p>
              </p:txBody>
            </p:sp>
          </p:grpSp>
          <p:grpSp>
            <p:nvGrpSpPr>
              <p:cNvPr id="96" name="Group 95"/>
              <p:cNvGrpSpPr/>
              <p:nvPr/>
            </p:nvGrpSpPr>
            <p:grpSpPr>
              <a:xfrm>
                <a:off x="3495851" y="4042155"/>
                <a:ext cx="2319414" cy="1832829"/>
                <a:chOff x="3427611" y="3932971"/>
                <a:chExt cx="2319414" cy="1832829"/>
              </a:xfrm>
              <a:effectLst>
                <a:outerShdw blurRad="50800" dist="38100" dir="2700000" algn="tl" rotWithShape="0">
                  <a:prstClr val="black">
                    <a:alpha val="40000"/>
                  </a:prstClr>
                </a:outerShdw>
              </a:effectLst>
            </p:grpSpPr>
            <p:sp>
              <p:nvSpPr>
                <p:cNvPr id="140" name="Freeform 56"/>
                <p:cNvSpPr>
                  <a:spLocks/>
                </p:cNvSpPr>
                <p:nvPr/>
              </p:nvSpPr>
              <p:spPr bwMode="auto">
                <a:xfrm>
                  <a:off x="3888567" y="3932971"/>
                  <a:ext cx="1126782" cy="625576"/>
                </a:xfrm>
                <a:custGeom>
                  <a:avLst/>
                  <a:gdLst>
                    <a:gd name="T0" fmla="*/ 66 w 616"/>
                    <a:gd name="T1" fmla="*/ 6 h 342"/>
                    <a:gd name="T2" fmla="*/ 592 w 616"/>
                    <a:gd name="T3" fmla="*/ 6 h 342"/>
                    <a:gd name="T4" fmla="*/ 598 w 616"/>
                    <a:gd name="T5" fmla="*/ 66 h 342"/>
                    <a:gd name="T6" fmla="*/ 610 w 616"/>
                    <a:gd name="T7" fmla="*/ 138 h 342"/>
                    <a:gd name="T8" fmla="*/ 616 w 616"/>
                    <a:gd name="T9" fmla="*/ 240 h 342"/>
                    <a:gd name="T10" fmla="*/ 610 w 616"/>
                    <a:gd name="T11" fmla="*/ 324 h 342"/>
                    <a:gd name="T12" fmla="*/ 616 w 616"/>
                    <a:gd name="T13" fmla="*/ 342 h 342"/>
                    <a:gd name="T14" fmla="*/ 568 w 616"/>
                    <a:gd name="T15" fmla="*/ 318 h 342"/>
                    <a:gd name="T16" fmla="*/ 532 w 616"/>
                    <a:gd name="T17" fmla="*/ 318 h 342"/>
                    <a:gd name="T18" fmla="*/ 484 w 616"/>
                    <a:gd name="T19" fmla="*/ 342 h 342"/>
                    <a:gd name="T20" fmla="*/ 478 w 616"/>
                    <a:gd name="T21" fmla="*/ 318 h 342"/>
                    <a:gd name="T22" fmla="*/ 436 w 616"/>
                    <a:gd name="T23" fmla="*/ 312 h 342"/>
                    <a:gd name="T24" fmla="*/ 424 w 616"/>
                    <a:gd name="T25" fmla="*/ 336 h 342"/>
                    <a:gd name="T26" fmla="*/ 382 w 616"/>
                    <a:gd name="T27" fmla="*/ 288 h 342"/>
                    <a:gd name="T28" fmla="*/ 346 w 616"/>
                    <a:gd name="T29" fmla="*/ 294 h 342"/>
                    <a:gd name="T30" fmla="*/ 340 w 616"/>
                    <a:gd name="T31" fmla="*/ 282 h 342"/>
                    <a:gd name="T32" fmla="*/ 256 w 616"/>
                    <a:gd name="T33" fmla="*/ 264 h 342"/>
                    <a:gd name="T34" fmla="*/ 210 w 616"/>
                    <a:gd name="T35" fmla="*/ 234 h 342"/>
                    <a:gd name="T36" fmla="*/ 198 w 616"/>
                    <a:gd name="T37" fmla="*/ 222 h 342"/>
                    <a:gd name="T38" fmla="*/ 204 w 616"/>
                    <a:gd name="T39" fmla="*/ 60 h 342"/>
                    <a:gd name="T40" fmla="*/ 0 w 616"/>
                    <a:gd name="T41" fmla="*/ 36 h 342"/>
                    <a:gd name="T42" fmla="*/ 0 w 616"/>
                    <a:gd name="T43" fmla="*/ 0 h 342"/>
                    <a:gd name="T44" fmla="*/ 66 w 616"/>
                    <a:gd name="T45" fmla="*/ 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6" h="342">
                      <a:moveTo>
                        <a:pt x="66" y="6"/>
                      </a:moveTo>
                      <a:lnTo>
                        <a:pt x="592" y="6"/>
                      </a:lnTo>
                      <a:lnTo>
                        <a:pt x="598" y="66"/>
                      </a:lnTo>
                      <a:lnTo>
                        <a:pt x="610" y="138"/>
                      </a:lnTo>
                      <a:lnTo>
                        <a:pt x="616" y="240"/>
                      </a:lnTo>
                      <a:lnTo>
                        <a:pt x="610" y="324"/>
                      </a:lnTo>
                      <a:lnTo>
                        <a:pt x="616" y="342"/>
                      </a:lnTo>
                      <a:lnTo>
                        <a:pt x="568" y="318"/>
                      </a:lnTo>
                      <a:lnTo>
                        <a:pt x="532" y="318"/>
                      </a:lnTo>
                      <a:lnTo>
                        <a:pt x="484" y="342"/>
                      </a:lnTo>
                      <a:lnTo>
                        <a:pt x="478" y="318"/>
                      </a:lnTo>
                      <a:lnTo>
                        <a:pt x="436" y="312"/>
                      </a:lnTo>
                      <a:lnTo>
                        <a:pt x="424" y="336"/>
                      </a:lnTo>
                      <a:lnTo>
                        <a:pt x="382" y="288"/>
                      </a:lnTo>
                      <a:lnTo>
                        <a:pt x="346" y="294"/>
                      </a:lnTo>
                      <a:lnTo>
                        <a:pt x="340" y="282"/>
                      </a:lnTo>
                      <a:lnTo>
                        <a:pt x="256" y="264"/>
                      </a:lnTo>
                      <a:lnTo>
                        <a:pt x="210" y="234"/>
                      </a:lnTo>
                      <a:lnTo>
                        <a:pt x="198" y="222"/>
                      </a:lnTo>
                      <a:lnTo>
                        <a:pt x="204" y="60"/>
                      </a:lnTo>
                      <a:lnTo>
                        <a:pt x="0" y="36"/>
                      </a:lnTo>
                      <a:lnTo>
                        <a:pt x="0" y="0"/>
                      </a:lnTo>
                      <a:lnTo>
                        <a:pt x="66" y="6"/>
                      </a:lnTo>
                      <a:close/>
                    </a:path>
                  </a:pathLst>
                </a:custGeom>
                <a:solidFill>
                  <a:schemeClr val="accent4"/>
                </a:solidFill>
                <a:ln w="3175">
                  <a:noFill/>
                  <a:prstDash val="solid"/>
                  <a:round/>
                  <a:headEnd/>
                  <a:tailEnd/>
                </a:ln>
                <a:extLst/>
              </p:spPr>
              <p:txBody>
                <a:bodyPr/>
                <a:lstStyle/>
                <a:p>
                  <a:endParaRPr lang="en-US"/>
                </a:p>
              </p:txBody>
            </p:sp>
            <p:sp>
              <p:nvSpPr>
                <p:cNvPr id="141" name="Freeform 57"/>
                <p:cNvSpPr>
                  <a:spLocks/>
                </p:cNvSpPr>
                <p:nvPr/>
              </p:nvSpPr>
              <p:spPr bwMode="auto">
                <a:xfrm>
                  <a:off x="3427611" y="3998821"/>
                  <a:ext cx="1719440" cy="1766979"/>
                </a:xfrm>
                <a:custGeom>
                  <a:avLst/>
                  <a:gdLst>
                    <a:gd name="T0" fmla="*/ 252 w 940"/>
                    <a:gd name="T1" fmla="*/ 0 h 966"/>
                    <a:gd name="T2" fmla="*/ 456 w 940"/>
                    <a:gd name="T3" fmla="*/ 24 h 966"/>
                    <a:gd name="T4" fmla="*/ 450 w 940"/>
                    <a:gd name="T5" fmla="*/ 186 h 966"/>
                    <a:gd name="T6" fmla="*/ 462 w 940"/>
                    <a:gd name="T7" fmla="*/ 198 h 966"/>
                    <a:gd name="T8" fmla="*/ 508 w 940"/>
                    <a:gd name="T9" fmla="*/ 228 h 966"/>
                    <a:gd name="T10" fmla="*/ 592 w 940"/>
                    <a:gd name="T11" fmla="*/ 246 h 966"/>
                    <a:gd name="T12" fmla="*/ 598 w 940"/>
                    <a:gd name="T13" fmla="*/ 258 h 966"/>
                    <a:gd name="T14" fmla="*/ 634 w 940"/>
                    <a:gd name="T15" fmla="*/ 252 h 966"/>
                    <a:gd name="T16" fmla="*/ 676 w 940"/>
                    <a:gd name="T17" fmla="*/ 300 h 966"/>
                    <a:gd name="T18" fmla="*/ 688 w 940"/>
                    <a:gd name="T19" fmla="*/ 276 h 966"/>
                    <a:gd name="T20" fmla="*/ 730 w 940"/>
                    <a:gd name="T21" fmla="*/ 282 h 966"/>
                    <a:gd name="T22" fmla="*/ 736 w 940"/>
                    <a:gd name="T23" fmla="*/ 306 h 966"/>
                    <a:gd name="T24" fmla="*/ 784 w 940"/>
                    <a:gd name="T25" fmla="*/ 282 h 966"/>
                    <a:gd name="T26" fmla="*/ 820 w 940"/>
                    <a:gd name="T27" fmla="*/ 282 h 966"/>
                    <a:gd name="T28" fmla="*/ 868 w 940"/>
                    <a:gd name="T29" fmla="*/ 306 h 966"/>
                    <a:gd name="T30" fmla="*/ 892 w 940"/>
                    <a:gd name="T31" fmla="*/ 306 h 966"/>
                    <a:gd name="T32" fmla="*/ 892 w 940"/>
                    <a:gd name="T33" fmla="*/ 348 h 966"/>
                    <a:gd name="T34" fmla="*/ 910 w 940"/>
                    <a:gd name="T35" fmla="*/ 426 h 966"/>
                    <a:gd name="T36" fmla="*/ 928 w 940"/>
                    <a:gd name="T37" fmla="*/ 462 h 966"/>
                    <a:gd name="T38" fmla="*/ 940 w 940"/>
                    <a:gd name="T39" fmla="*/ 510 h 966"/>
                    <a:gd name="T40" fmla="*/ 916 w 940"/>
                    <a:gd name="T41" fmla="*/ 612 h 966"/>
                    <a:gd name="T42" fmla="*/ 874 w 940"/>
                    <a:gd name="T43" fmla="*/ 630 h 966"/>
                    <a:gd name="T44" fmla="*/ 844 w 940"/>
                    <a:gd name="T45" fmla="*/ 624 h 966"/>
                    <a:gd name="T46" fmla="*/ 826 w 940"/>
                    <a:gd name="T47" fmla="*/ 672 h 966"/>
                    <a:gd name="T48" fmla="*/ 766 w 940"/>
                    <a:gd name="T49" fmla="*/ 678 h 966"/>
                    <a:gd name="T50" fmla="*/ 664 w 940"/>
                    <a:gd name="T51" fmla="*/ 768 h 966"/>
                    <a:gd name="T52" fmla="*/ 658 w 940"/>
                    <a:gd name="T53" fmla="*/ 906 h 966"/>
                    <a:gd name="T54" fmla="*/ 682 w 940"/>
                    <a:gd name="T55" fmla="*/ 966 h 966"/>
                    <a:gd name="T56" fmla="*/ 526 w 940"/>
                    <a:gd name="T57" fmla="*/ 936 h 966"/>
                    <a:gd name="T58" fmla="*/ 496 w 940"/>
                    <a:gd name="T59" fmla="*/ 882 h 966"/>
                    <a:gd name="T60" fmla="*/ 496 w 940"/>
                    <a:gd name="T61" fmla="*/ 816 h 966"/>
                    <a:gd name="T62" fmla="*/ 354 w 940"/>
                    <a:gd name="T63" fmla="*/ 600 h 966"/>
                    <a:gd name="T64" fmla="*/ 258 w 940"/>
                    <a:gd name="T65" fmla="*/ 600 h 966"/>
                    <a:gd name="T66" fmla="*/ 216 w 940"/>
                    <a:gd name="T67" fmla="*/ 672 h 966"/>
                    <a:gd name="T68" fmla="*/ 126 w 940"/>
                    <a:gd name="T69" fmla="*/ 606 h 966"/>
                    <a:gd name="T70" fmla="*/ 120 w 940"/>
                    <a:gd name="T71" fmla="*/ 522 h 966"/>
                    <a:gd name="T72" fmla="*/ 54 w 940"/>
                    <a:gd name="T73" fmla="*/ 504 h 966"/>
                    <a:gd name="T74" fmla="*/ 0 w 940"/>
                    <a:gd name="T75" fmla="*/ 414 h 966"/>
                    <a:gd name="T76" fmla="*/ 228 w 940"/>
                    <a:gd name="T77" fmla="*/ 426 h 966"/>
                    <a:gd name="T78" fmla="*/ 252 w 940"/>
                    <a:gd name="T79" fmla="*/ 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0" h="966">
                      <a:moveTo>
                        <a:pt x="252" y="0"/>
                      </a:moveTo>
                      <a:lnTo>
                        <a:pt x="456" y="24"/>
                      </a:lnTo>
                      <a:lnTo>
                        <a:pt x="450" y="186"/>
                      </a:lnTo>
                      <a:lnTo>
                        <a:pt x="462" y="198"/>
                      </a:lnTo>
                      <a:lnTo>
                        <a:pt x="508" y="228"/>
                      </a:lnTo>
                      <a:lnTo>
                        <a:pt x="592" y="246"/>
                      </a:lnTo>
                      <a:lnTo>
                        <a:pt x="598" y="258"/>
                      </a:lnTo>
                      <a:lnTo>
                        <a:pt x="634" y="252"/>
                      </a:lnTo>
                      <a:lnTo>
                        <a:pt x="676" y="300"/>
                      </a:lnTo>
                      <a:lnTo>
                        <a:pt x="688" y="276"/>
                      </a:lnTo>
                      <a:lnTo>
                        <a:pt x="730" y="282"/>
                      </a:lnTo>
                      <a:lnTo>
                        <a:pt x="736" y="306"/>
                      </a:lnTo>
                      <a:lnTo>
                        <a:pt x="784" y="282"/>
                      </a:lnTo>
                      <a:lnTo>
                        <a:pt x="820" y="282"/>
                      </a:lnTo>
                      <a:lnTo>
                        <a:pt x="868" y="306"/>
                      </a:lnTo>
                      <a:lnTo>
                        <a:pt x="892" y="306"/>
                      </a:lnTo>
                      <a:lnTo>
                        <a:pt x="892" y="348"/>
                      </a:lnTo>
                      <a:lnTo>
                        <a:pt x="910" y="426"/>
                      </a:lnTo>
                      <a:lnTo>
                        <a:pt x="928" y="462"/>
                      </a:lnTo>
                      <a:lnTo>
                        <a:pt x="940" y="510"/>
                      </a:lnTo>
                      <a:lnTo>
                        <a:pt x="916" y="612"/>
                      </a:lnTo>
                      <a:lnTo>
                        <a:pt x="874" y="630"/>
                      </a:lnTo>
                      <a:lnTo>
                        <a:pt x="844" y="624"/>
                      </a:lnTo>
                      <a:lnTo>
                        <a:pt x="826" y="672"/>
                      </a:lnTo>
                      <a:lnTo>
                        <a:pt x="766" y="678"/>
                      </a:lnTo>
                      <a:lnTo>
                        <a:pt x="664" y="768"/>
                      </a:lnTo>
                      <a:lnTo>
                        <a:pt x="658" y="906"/>
                      </a:lnTo>
                      <a:lnTo>
                        <a:pt x="682" y="966"/>
                      </a:lnTo>
                      <a:lnTo>
                        <a:pt x="526" y="936"/>
                      </a:lnTo>
                      <a:lnTo>
                        <a:pt x="496" y="882"/>
                      </a:lnTo>
                      <a:lnTo>
                        <a:pt x="496" y="816"/>
                      </a:lnTo>
                      <a:lnTo>
                        <a:pt x="354" y="600"/>
                      </a:lnTo>
                      <a:lnTo>
                        <a:pt x="258" y="600"/>
                      </a:lnTo>
                      <a:lnTo>
                        <a:pt x="216" y="672"/>
                      </a:lnTo>
                      <a:lnTo>
                        <a:pt x="126" y="606"/>
                      </a:lnTo>
                      <a:lnTo>
                        <a:pt x="120" y="522"/>
                      </a:lnTo>
                      <a:lnTo>
                        <a:pt x="54" y="504"/>
                      </a:lnTo>
                      <a:lnTo>
                        <a:pt x="0" y="414"/>
                      </a:lnTo>
                      <a:lnTo>
                        <a:pt x="228" y="426"/>
                      </a:lnTo>
                      <a:lnTo>
                        <a:pt x="252" y="0"/>
                      </a:lnTo>
                      <a:close/>
                    </a:path>
                  </a:pathLst>
                </a:custGeom>
                <a:solidFill>
                  <a:schemeClr val="accent4"/>
                </a:solidFill>
                <a:ln w="3175">
                  <a:noFill/>
                  <a:prstDash val="solid"/>
                  <a:round/>
                  <a:headEnd/>
                  <a:tailEnd/>
                </a:ln>
                <a:extLst/>
              </p:spPr>
              <p:txBody>
                <a:bodyPr/>
                <a:lstStyle/>
                <a:p>
                  <a:endParaRPr lang="en-US"/>
                </a:p>
              </p:txBody>
            </p:sp>
            <p:sp>
              <p:nvSpPr>
                <p:cNvPr id="142" name="Freeform 61"/>
                <p:cNvSpPr>
                  <a:spLocks/>
                </p:cNvSpPr>
                <p:nvPr/>
              </p:nvSpPr>
              <p:spPr bwMode="auto">
                <a:xfrm>
                  <a:off x="4982423" y="3998821"/>
                  <a:ext cx="578024" cy="636551"/>
                </a:xfrm>
                <a:custGeom>
                  <a:avLst/>
                  <a:gdLst>
                    <a:gd name="T0" fmla="*/ 280 w 316"/>
                    <a:gd name="T1" fmla="*/ 36 h 348"/>
                    <a:gd name="T2" fmla="*/ 316 w 316"/>
                    <a:gd name="T3" fmla="*/ 42 h 348"/>
                    <a:gd name="T4" fmla="*/ 304 w 316"/>
                    <a:gd name="T5" fmla="*/ 108 h 348"/>
                    <a:gd name="T6" fmla="*/ 304 w 316"/>
                    <a:gd name="T7" fmla="*/ 138 h 348"/>
                    <a:gd name="T8" fmla="*/ 280 w 316"/>
                    <a:gd name="T9" fmla="*/ 174 h 348"/>
                    <a:gd name="T10" fmla="*/ 256 w 316"/>
                    <a:gd name="T11" fmla="*/ 220 h 348"/>
                    <a:gd name="T12" fmla="*/ 238 w 316"/>
                    <a:gd name="T13" fmla="*/ 258 h 348"/>
                    <a:gd name="T14" fmla="*/ 244 w 316"/>
                    <a:gd name="T15" fmla="*/ 306 h 348"/>
                    <a:gd name="T16" fmla="*/ 238 w 316"/>
                    <a:gd name="T17" fmla="*/ 330 h 348"/>
                    <a:gd name="T18" fmla="*/ 42 w 316"/>
                    <a:gd name="T19" fmla="*/ 348 h 348"/>
                    <a:gd name="T20" fmla="*/ 42 w 316"/>
                    <a:gd name="T21" fmla="*/ 306 h 348"/>
                    <a:gd name="T22" fmla="*/ 18 w 316"/>
                    <a:gd name="T23" fmla="*/ 306 h 348"/>
                    <a:gd name="T24" fmla="*/ 12 w 316"/>
                    <a:gd name="T25" fmla="*/ 288 h 348"/>
                    <a:gd name="T26" fmla="*/ 18 w 316"/>
                    <a:gd name="T27" fmla="*/ 204 h 348"/>
                    <a:gd name="T28" fmla="*/ 12 w 316"/>
                    <a:gd name="T29" fmla="*/ 102 h 348"/>
                    <a:gd name="T30" fmla="*/ 0 w 316"/>
                    <a:gd name="T31" fmla="*/ 30 h 348"/>
                    <a:gd name="T32" fmla="*/ 280 w 316"/>
                    <a:gd name="T33" fmla="*/ 0 h 348"/>
                    <a:gd name="T34" fmla="*/ 298 w 316"/>
                    <a:gd name="T35" fmla="*/ 24 h 348"/>
                    <a:gd name="T36" fmla="*/ 280 w 316"/>
                    <a:gd name="T37" fmla="*/ 3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348">
                      <a:moveTo>
                        <a:pt x="280" y="36"/>
                      </a:moveTo>
                      <a:lnTo>
                        <a:pt x="316" y="42"/>
                      </a:lnTo>
                      <a:lnTo>
                        <a:pt x="304" y="108"/>
                      </a:lnTo>
                      <a:lnTo>
                        <a:pt x="304" y="138"/>
                      </a:lnTo>
                      <a:lnTo>
                        <a:pt x="280" y="174"/>
                      </a:lnTo>
                      <a:lnTo>
                        <a:pt x="256" y="220"/>
                      </a:lnTo>
                      <a:lnTo>
                        <a:pt x="238" y="258"/>
                      </a:lnTo>
                      <a:lnTo>
                        <a:pt x="244" y="306"/>
                      </a:lnTo>
                      <a:lnTo>
                        <a:pt x="238" y="330"/>
                      </a:lnTo>
                      <a:lnTo>
                        <a:pt x="42" y="348"/>
                      </a:lnTo>
                      <a:lnTo>
                        <a:pt x="42" y="306"/>
                      </a:lnTo>
                      <a:lnTo>
                        <a:pt x="18" y="306"/>
                      </a:lnTo>
                      <a:lnTo>
                        <a:pt x="12" y="288"/>
                      </a:lnTo>
                      <a:lnTo>
                        <a:pt x="18" y="204"/>
                      </a:lnTo>
                      <a:lnTo>
                        <a:pt x="12" y="102"/>
                      </a:lnTo>
                      <a:lnTo>
                        <a:pt x="0" y="30"/>
                      </a:lnTo>
                      <a:lnTo>
                        <a:pt x="280" y="0"/>
                      </a:lnTo>
                      <a:lnTo>
                        <a:pt x="298" y="24"/>
                      </a:lnTo>
                      <a:lnTo>
                        <a:pt x="280" y="36"/>
                      </a:lnTo>
                      <a:close/>
                    </a:path>
                  </a:pathLst>
                </a:custGeom>
                <a:solidFill>
                  <a:schemeClr val="accent4"/>
                </a:solidFill>
                <a:ln w="3175">
                  <a:noFill/>
                  <a:prstDash val="solid"/>
                  <a:round/>
                  <a:headEnd/>
                  <a:tailEnd/>
                </a:ln>
                <a:extLst/>
              </p:spPr>
              <p:txBody>
                <a:bodyPr/>
                <a:lstStyle/>
                <a:p>
                  <a:endParaRPr lang="en-US"/>
                </a:p>
              </p:txBody>
            </p:sp>
            <p:sp>
              <p:nvSpPr>
                <p:cNvPr id="143" name="Freeform 62"/>
                <p:cNvSpPr>
                  <a:spLocks/>
                </p:cNvSpPr>
                <p:nvPr/>
              </p:nvSpPr>
              <p:spPr bwMode="auto">
                <a:xfrm>
                  <a:off x="5059249" y="4602448"/>
                  <a:ext cx="687776" cy="559726"/>
                </a:xfrm>
                <a:custGeom>
                  <a:avLst/>
                  <a:gdLst>
                    <a:gd name="T0" fmla="*/ 196 w 376"/>
                    <a:gd name="T1" fmla="*/ 0 h 306"/>
                    <a:gd name="T2" fmla="*/ 220 w 376"/>
                    <a:gd name="T3" fmla="*/ 60 h 306"/>
                    <a:gd name="T4" fmla="*/ 190 w 376"/>
                    <a:gd name="T5" fmla="*/ 114 h 306"/>
                    <a:gd name="T6" fmla="*/ 178 w 376"/>
                    <a:gd name="T7" fmla="*/ 162 h 306"/>
                    <a:gd name="T8" fmla="*/ 316 w 376"/>
                    <a:gd name="T9" fmla="*/ 156 h 306"/>
                    <a:gd name="T10" fmla="*/ 316 w 376"/>
                    <a:gd name="T11" fmla="*/ 186 h 306"/>
                    <a:gd name="T12" fmla="*/ 340 w 376"/>
                    <a:gd name="T13" fmla="*/ 210 h 306"/>
                    <a:gd name="T14" fmla="*/ 292 w 376"/>
                    <a:gd name="T15" fmla="*/ 216 h 306"/>
                    <a:gd name="T16" fmla="*/ 286 w 376"/>
                    <a:gd name="T17" fmla="*/ 222 h 306"/>
                    <a:gd name="T18" fmla="*/ 334 w 376"/>
                    <a:gd name="T19" fmla="*/ 258 h 306"/>
                    <a:gd name="T20" fmla="*/ 376 w 376"/>
                    <a:gd name="T21" fmla="*/ 306 h 306"/>
                    <a:gd name="T22" fmla="*/ 328 w 376"/>
                    <a:gd name="T23" fmla="*/ 282 h 306"/>
                    <a:gd name="T24" fmla="*/ 316 w 376"/>
                    <a:gd name="T25" fmla="*/ 306 h 306"/>
                    <a:gd name="T26" fmla="*/ 238 w 376"/>
                    <a:gd name="T27" fmla="*/ 306 h 306"/>
                    <a:gd name="T28" fmla="*/ 238 w 376"/>
                    <a:gd name="T29" fmla="*/ 294 h 306"/>
                    <a:gd name="T30" fmla="*/ 226 w 376"/>
                    <a:gd name="T31" fmla="*/ 276 h 306"/>
                    <a:gd name="T32" fmla="*/ 202 w 376"/>
                    <a:gd name="T33" fmla="*/ 282 h 306"/>
                    <a:gd name="T34" fmla="*/ 178 w 376"/>
                    <a:gd name="T35" fmla="*/ 264 h 306"/>
                    <a:gd name="T36" fmla="*/ 156 w 376"/>
                    <a:gd name="T37" fmla="*/ 270 h 306"/>
                    <a:gd name="T38" fmla="*/ 156 w 376"/>
                    <a:gd name="T39" fmla="*/ 288 h 306"/>
                    <a:gd name="T40" fmla="*/ 24 w 376"/>
                    <a:gd name="T41" fmla="*/ 282 h 306"/>
                    <a:gd name="T42" fmla="*/ 48 w 376"/>
                    <a:gd name="T43" fmla="*/ 180 h 306"/>
                    <a:gd name="T44" fmla="*/ 36 w 376"/>
                    <a:gd name="T45" fmla="*/ 132 h 306"/>
                    <a:gd name="T46" fmla="*/ 18 w 376"/>
                    <a:gd name="T47" fmla="*/ 96 h 306"/>
                    <a:gd name="T48" fmla="*/ 0 w 376"/>
                    <a:gd name="T49" fmla="*/ 18 h 306"/>
                    <a:gd name="T50" fmla="*/ 196 w 376"/>
                    <a:gd name="T51"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6" h="306">
                      <a:moveTo>
                        <a:pt x="196" y="0"/>
                      </a:moveTo>
                      <a:lnTo>
                        <a:pt x="220" y="60"/>
                      </a:lnTo>
                      <a:lnTo>
                        <a:pt x="190" y="114"/>
                      </a:lnTo>
                      <a:lnTo>
                        <a:pt x="178" y="162"/>
                      </a:lnTo>
                      <a:lnTo>
                        <a:pt x="316" y="156"/>
                      </a:lnTo>
                      <a:lnTo>
                        <a:pt x="316" y="186"/>
                      </a:lnTo>
                      <a:lnTo>
                        <a:pt x="340" y="210"/>
                      </a:lnTo>
                      <a:lnTo>
                        <a:pt x="292" y="216"/>
                      </a:lnTo>
                      <a:lnTo>
                        <a:pt x="286" y="222"/>
                      </a:lnTo>
                      <a:lnTo>
                        <a:pt x="334" y="258"/>
                      </a:lnTo>
                      <a:lnTo>
                        <a:pt x="376" y="306"/>
                      </a:lnTo>
                      <a:lnTo>
                        <a:pt x="328" y="282"/>
                      </a:lnTo>
                      <a:lnTo>
                        <a:pt x="316" y="306"/>
                      </a:lnTo>
                      <a:lnTo>
                        <a:pt x="238" y="306"/>
                      </a:lnTo>
                      <a:lnTo>
                        <a:pt x="238" y="294"/>
                      </a:lnTo>
                      <a:lnTo>
                        <a:pt x="226" y="276"/>
                      </a:lnTo>
                      <a:lnTo>
                        <a:pt x="202" y="282"/>
                      </a:lnTo>
                      <a:lnTo>
                        <a:pt x="178" y="264"/>
                      </a:lnTo>
                      <a:lnTo>
                        <a:pt x="156" y="270"/>
                      </a:lnTo>
                      <a:lnTo>
                        <a:pt x="156" y="288"/>
                      </a:lnTo>
                      <a:lnTo>
                        <a:pt x="24" y="282"/>
                      </a:lnTo>
                      <a:lnTo>
                        <a:pt x="48" y="180"/>
                      </a:lnTo>
                      <a:lnTo>
                        <a:pt x="36" y="132"/>
                      </a:lnTo>
                      <a:lnTo>
                        <a:pt x="18" y="96"/>
                      </a:lnTo>
                      <a:lnTo>
                        <a:pt x="0" y="18"/>
                      </a:lnTo>
                      <a:lnTo>
                        <a:pt x="196" y="0"/>
                      </a:lnTo>
                      <a:close/>
                    </a:path>
                  </a:pathLst>
                </a:custGeom>
                <a:solidFill>
                  <a:schemeClr val="accent4"/>
                </a:solidFill>
                <a:ln w="3175">
                  <a:noFill/>
                  <a:prstDash val="solid"/>
                  <a:round/>
                  <a:headEnd/>
                  <a:tailEnd/>
                </a:ln>
                <a:extLst/>
              </p:spPr>
              <p:txBody>
                <a:bodyPr/>
                <a:lstStyle/>
                <a:p>
                  <a:endParaRPr lang="en-US"/>
                </a:p>
              </p:txBody>
            </p:sp>
          </p:grpSp>
          <p:grpSp>
            <p:nvGrpSpPr>
              <p:cNvPr id="97" name="Group 96"/>
              <p:cNvGrpSpPr/>
              <p:nvPr/>
            </p:nvGrpSpPr>
            <p:grpSpPr>
              <a:xfrm>
                <a:off x="5575917" y="3529568"/>
                <a:ext cx="1236533" cy="1470654"/>
                <a:chOff x="5384845" y="3515920"/>
                <a:chExt cx="1236533" cy="1470654"/>
              </a:xfrm>
              <a:effectLst>
                <a:outerShdw blurRad="50800" dist="38100" dir="2700000" algn="tl" rotWithShape="0">
                  <a:prstClr val="black">
                    <a:alpha val="40000"/>
                  </a:prstClr>
                </a:outerShdw>
              </a:effectLst>
            </p:grpSpPr>
            <p:sp>
              <p:nvSpPr>
                <p:cNvPr id="136" name="Freeform 65"/>
                <p:cNvSpPr>
                  <a:spLocks/>
                </p:cNvSpPr>
                <p:nvPr/>
              </p:nvSpPr>
              <p:spPr bwMode="auto">
                <a:xfrm>
                  <a:off x="5384845" y="4207347"/>
                  <a:ext cx="482906" cy="779227"/>
                </a:xfrm>
                <a:custGeom>
                  <a:avLst/>
                  <a:gdLst>
                    <a:gd name="T0" fmla="*/ 84 w 264"/>
                    <a:gd name="T1" fmla="*/ 24 h 426"/>
                    <a:gd name="T2" fmla="*/ 228 w 264"/>
                    <a:gd name="T3" fmla="*/ 0 h 426"/>
                    <a:gd name="T4" fmla="*/ 246 w 264"/>
                    <a:gd name="T5" fmla="*/ 12 h 426"/>
                    <a:gd name="T6" fmla="*/ 246 w 264"/>
                    <a:gd name="T7" fmla="*/ 288 h 426"/>
                    <a:gd name="T8" fmla="*/ 264 w 264"/>
                    <a:gd name="T9" fmla="*/ 408 h 426"/>
                    <a:gd name="T10" fmla="*/ 204 w 264"/>
                    <a:gd name="T11" fmla="*/ 414 h 426"/>
                    <a:gd name="T12" fmla="*/ 162 w 264"/>
                    <a:gd name="T13" fmla="*/ 426 h 426"/>
                    <a:gd name="T14" fmla="*/ 138 w 264"/>
                    <a:gd name="T15" fmla="*/ 402 h 426"/>
                    <a:gd name="T16" fmla="*/ 138 w 264"/>
                    <a:gd name="T17" fmla="*/ 372 h 426"/>
                    <a:gd name="T18" fmla="*/ 0 w 264"/>
                    <a:gd name="T19" fmla="*/ 378 h 426"/>
                    <a:gd name="T20" fmla="*/ 12 w 264"/>
                    <a:gd name="T21" fmla="*/ 330 h 426"/>
                    <a:gd name="T22" fmla="*/ 42 w 264"/>
                    <a:gd name="T23" fmla="*/ 276 h 426"/>
                    <a:gd name="T24" fmla="*/ 18 w 264"/>
                    <a:gd name="T25" fmla="*/ 216 h 426"/>
                    <a:gd name="T26" fmla="*/ 24 w 264"/>
                    <a:gd name="T27" fmla="*/ 192 h 426"/>
                    <a:gd name="T28" fmla="*/ 18 w 264"/>
                    <a:gd name="T29" fmla="*/ 144 h 426"/>
                    <a:gd name="T30" fmla="*/ 36 w 264"/>
                    <a:gd name="T31" fmla="*/ 102 h 426"/>
                    <a:gd name="T32" fmla="*/ 60 w 264"/>
                    <a:gd name="T33" fmla="*/ 60 h 426"/>
                    <a:gd name="T34" fmla="*/ 84 w 264"/>
                    <a:gd name="T35" fmla="*/ 2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4" h="426">
                      <a:moveTo>
                        <a:pt x="84" y="24"/>
                      </a:moveTo>
                      <a:lnTo>
                        <a:pt x="228" y="0"/>
                      </a:lnTo>
                      <a:lnTo>
                        <a:pt x="246" y="12"/>
                      </a:lnTo>
                      <a:lnTo>
                        <a:pt x="246" y="288"/>
                      </a:lnTo>
                      <a:lnTo>
                        <a:pt x="264" y="408"/>
                      </a:lnTo>
                      <a:lnTo>
                        <a:pt x="204" y="414"/>
                      </a:lnTo>
                      <a:lnTo>
                        <a:pt x="162" y="426"/>
                      </a:lnTo>
                      <a:lnTo>
                        <a:pt x="138" y="402"/>
                      </a:lnTo>
                      <a:lnTo>
                        <a:pt x="138" y="372"/>
                      </a:lnTo>
                      <a:lnTo>
                        <a:pt x="0" y="378"/>
                      </a:lnTo>
                      <a:lnTo>
                        <a:pt x="12" y="330"/>
                      </a:lnTo>
                      <a:lnTo>
                        <a:pt x="42" y="276"/>
                      </a:lnTo>
                      <a:lnTo>
                        <a:pt x="18" y="216"/>
                      </a:lnTo>
                      <a:lnTo>
                        <a:pt x="24" y="192"/>
                      </a:lnTo>
                      <a:lnTo>
                        <a:pt x="18" y="144"/>
                      </a:lnTo>
                      <a:lnTo>
                        <a:pt x="36" y="102"/>
                      </a:lnTo>
                      <a:lnTo>
                        <a:pt x="60" y="60"/>
                      </a:lnTo>
                      <a:lnTo>
                        <a:pt x="84" y="24"/>
                      </a:lnTo>
                      <a:close/>
                    </a:path>
                  </a:pathLst>
                </a:custGeom>
                <a:solidFill>
                  <a:schemeClr val="accent4"/>
                </a:solidFill>
                <a:ln w="3175">
                  <a:noFill/>
                  <a:prstDash val="solid"/>
                  <a:round/>
                  <a:headEnd/>
                  <a:tailEnd/>
                </a:ln>
                <a:extLst/>
              </p:spPr>
              <p:txBody>
                <a:bodyPr/>
                <a:lstStyle/>
                <a:p>
                  <a:endParaRPr lang="en-US"/>
                </a:p>
              </p:txBody>
            </p:sp>
            <p:sp>
              <p:nvSpPr>
                <p:cNvPr id="137" name="Freeform 69"/>
                <p:cNvSpPr>
                  <a:spLocks/>
                </p:cNvSpPr>
                <p:nvPr/>
              </p:nvSpPr>
              <p:spPr bwMode="auto">
                <a:xfrm>
                  <a:off x="5626298" y="3515920"/>
                  <a:ext cx="940204" cy="471926"/>
                </a:xfrm>
                <a:custGeom>
                  <a:avLst/>
                  <a:gdLst>
                    <a:gd name="T0" fmla="*/ 18 w 514"/>
                    <a:gd name="T1" fmla="*/ 234 h 258"/>
                    <a:gd name="T2" fmla="*/ 6 w 514"/>
                    <a:gd name="T3" fmla="*/ 204 h 258"/>
                    <a:gd name="T4" fmla="*/ 48 w 514"/>
                    <a:gd name="T5" fmla="*/ 192 h 258"/>
                    <a:gd name="T6" fmla="*/ 42 w 514"/>
                    <a:gd name="T7" fmla="*/ 186 h 258"/>
                    <a:gd name="T8" fmla="*/ 72 w 514"/>
                    <a:gd name="T9" fmla="*/ 162 h 258"/>
                    <a:gd name="T10" fmla="*/ 72 w 514"/>
                    <a:gd name="T11" fmla="*/ 132 h 258"/>
                    <a:gd name="T12" fmla="*/ 132 w 514"/>
                    <a:gd name="T13" fmla="*/ 120 h 258"/>
                    <a:gd name="T14" fmla="*/ 156 w 514"/>
                    <a:gd name="T15" fmla="*/ 132 h 258"/>
                    <a:gd name="T16" fmla="*/ 198 w 514"/>
                    <a:gd name="T17" fmla="*/ 120 h 258"/>
                    <a:gd name="T18" fmla="*/ 210 w 514"/>
                    <a:gd name="T19" fmla="*/ 90 h 258"/>
                    <a:gd name="T20" fmla="*/ 246 w 514"/>
                    <a:gd name="T21" fmla="*/ 90 h 258"/>
                    <a:gd name="T22" fmla="*/ 270 w 514"/>
                    <a:gd name="T23" fmla="*/ 48 h 258"/>
                    <a:gd name="T24" fmla="*/ 312 w 514"/>
                    <a:gd name="T25" fmla="*/ 30 h 258"/>
                    <a:gd name="T26" fmla="*/ 312 w 514"/>
                    <a:gd name="T27" fmla="*/ 18 h 258"/>
                    <a:gd name="T28" fmla="*/ 336 w 514"/>
                    <a:gd name="T29" fmla="*/ 0 h 258"/>
                    <a:gd name="T30" fmla="*/ 390 w 514"/>
                    <a:gd name="T31" fmla="*/ 30 h 258"/>
                    <a:gd name="T32" fmla="*/ 436 w 514"/>
                    <a:gd name="T33" fmla="*/ 18 h 258"/>
                    <a:gd name="T34" fmla="*/ 454 w 514"/>
                    <a:gd name="T35" fmla="*/ 30 h 258"/>
                    <a:gd name="T36" fmla="*/ 466 w 514"/>
                    <a:gd name="T37" fmla="*/ 72 h 258"/>
                    <a:gd name="T38" fmla="*/ 478 w 514"/>
                    <a:gd name="T39" fmla="*/ 102 h 258"/>
                    <a:gd name="T40" fmla="*/ 514 w 514"/>
                    <a:gd name="T41" fmla="*/ 114 h 258"/>
                    <a:gd name="T42" fmla="*/ 414 w 514"/>
                    <a:gd name="T43" fmla="*/ 204 h 258"/>
                    <a:gd name="T44" fmla="*/ 0 w 514"/>
                    <a:gd name="T45" fmla="*/ 258 h 258"/>
                    <a:gd name="T46" fmla="*/ 18 w 514"/>
                    <a:gd name="T47"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4" h="258">
                      <a:moveTo>
                        <a:pt x="18" y="234"/>
                      </a:moveTo>
                      <a:lnTo>
                        <a:pt x="6" y="204"/>
                      </a:lnTo>
                      <a:lnTo>
                        <a:pt x="48" y="192"/>
                      </a:lnTo>
                      <a:lnTo>
                        <a:pt x="42" y="186"/>
                      </a:lnTo>
                      <a:lnTo>
                        <a:pt x="72" y="162"/>
                      </a:lnTo>
                      <a:lnTo>
                        <a:pt x="72" y="132"/>
                      </a:lnTo>
                      <a:lnTo>
                        <a:pt x="132" y="120"/>
                      </a:lnTo>
                      <a:lnTo>
                        <a:pt x="156" y="132"/>
                      </a:lnTo>
                      <a:lnTo>
                        <a:pt x="198" y="120"/>
                      </a:lnTo>
                      <a:lnTo>
                        <a:pt x="210" y="90"/>
                      </a:lnTo>
                      <a:lnTo>
                        <a:pt x="246" y="90"/>
                      </a:lnTo>
                      <a:lnTo>
                        <a:pt x="270" y="48"/>
                      </a:lnTo>
                      <a:lnTo>
                        <a:pt x="312" y="30"/>
                      </a:lnTo>
                      <a:lnTo>
                        <a:pt x="312" y="18"/>
                      </a:lnTo>
                      <a:lnTo>
                        <a:pt x="336" y="0"/>
                      </a:lnTo>
                      <a:lnTo>
                        <a:pt x="390" y="30"/>
                      </a:lnTo>
                      <a:lnTo>
                        <a:pt x="436" y="18"/>
                      </a:lnTo>
                      <a:lnTo>
                        <a:pt x="454" y="30"/>
                      </a:lnTo>
                      <a:lnTo>
                        <a:pt x="466" y="72"/>
                      </a:lnTo>
                      <a:lnTo>
                        <a:pt x="478" y="102"/>
                      </a:lnTo>
                      <a:lnTo>
                        <a:pt x="514" y="114"/>
                      </a:lnTo>
                      <a:lnTo>
                        <a:pt x="414" y="204"/>
                      </a:lnTo>
                      <a:lnTo>
                        <a:pt x="0" y="258"/>
                      </a:lnTo>
                      <a:lnTo>
                        <a:pt x="18" y="234"/>
                      </a:lnTo>
                      <a:close/>
                    </a:path>
                  </a:pathLst>
                </a:custGeom>
                <a:solidFill>
                  <a:schemeClr val="accent4"/>
                </a:solidFill>
                <a:ln w="3175">
                  <a:noFill/>
                  <a:prstDash val="solid"/>
                  <a:round/>
                  <a:headEnd/>
                  <a:tailEnd/>
                </a:ln>
                <a:extLst/>
              </p:spPr>
              <p:txBody>
                <a:bodyPr/>
                <a:lstStyle/>
                <a:p>
                  <a:endParaRPr lang="en-US"/>
                </a:p>
              </p:txBody>
            </p:sp>
            <p:sp>
              <p:nvSpPr>
                <p:cNvPr id="138" name="Freeform 70"/>
                <p:cNvSpPr>
                  <a:spLocks/>
                </p:cNvSpPr>
                <p:nvPr/>
              </p:nvSpPr>
              <p:spPr bwMode="auto">
                <a:xfrm>
                  <a:off x="5538497" y="3834196"/>
                  <a:ext cx="1082881" cy="417051"/>
                </a:xfrm>
                <a:custGeom>
                  <a:avLst/>
                  <a:gdLst>
                    <a:gd name="T0" fmla="*/ 12 w 592"/>
                    <a:gd name="T1" fmla="*/ 132 h 228"/>
                    <a:gd name="T2" fmla="*/ 48 w 592"/>
                    <a:gd name="T3" fmla="*/ 84 h 228"/>
                    <a:gd name="T4" fmla="*/ 462 w 592"/>
                    <a:gd name="T5" fmla="*/ 30 h 228"/>
                    <a:gd name="T6" fmla="*/ 592 w 592"/>
                    <a:gd name="T7" fmla="*/ 0 h 228"/>
                    <a:gd name="T8" fmla="*/ 568 w 592"/>
                    <a:gd name="T9" fmla="*/ 54 h 228"/>
                    <a:gd name="T10" fmla="*/ 544 w 592"/>
                    <a:gd name="T11" fmla="*/ 54 h 228"/>
                    <a:gd name="T12" fmla="*/ 456 w 592"/>
                    <a:gd name="T13" fmla="*/ 126 h 228"/>
                    <a:gd name="T14" fmla="*/ 438 w 592"/>
                    <a:gd name="T15" fmla="*/ 162 h 228"/>
                    <a:gd name="T16" fmla="*/ 362 w 592"/>
                    <a:gd name="T17" fmla="*/ 174 h 228"/>
                    <a:gd name="T18" fmla="*/ 144 w 592"/>
                    <a:gd name="T19" fmla="*/ 204 h 228"/>
                    <a:gd name="T20" fmla="*/ 0 w 592"/>
                    <a:gd name="T21" fmla="*/ 228 h 228"/>
                    <a:gd name="T22" fmla="*/ 0 w 592"/>
                    <a:gd name="T23" fmla="*/ 198 h 228"/>
                    <a:gd name="T24" fmla="*/ 12 w 592"/>
                    <a:gd name="T25" fmla="*/ 13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228">
                      <a:moveTo>
                        <a:pt x="12" y="132"/>
                      </a:moveTo>
                      <a:lnTo>
                        <a:pt x="48" y="84"/>
                      </a:lnTo>
                      <a:lnTo>
                        <a:pt x="462" y="30"/>
                      </a:lnTo>
                      <a:lnTo>
                        <a:pt x="592" y="0"/>
                      </a:lnTo>
                      <a:lnTo>
                        <a:pt x="568" y="54"/>
                      </a:lnTo>
                      <a:lnTo>
                        <a:pt x="544" y="54"/>
                      </a:lnTo>
                      <a:lnTo>
                        <a:pt x="456" y="126"/>
                      </a:lnTo>
                      <a:lnTo>
                        <a:pt x="438" y="162"/>
                      </a:lnTo>
                      <a:lnTo>
                        <a:pt x="362" y="174"/>
                      </a:lnTo>
                      <a:lnTo>
                        <a:pt x="144" y="204"/>
                      </a:lnTo>
                      <a:lnTo>
                        <a:pt x="0" y="228"/>
                      </a:lnTo>
                      <a:lnTo>
                        <a:pt x="0" y="198"/>
                      </a:lnTo>
                      <a:lnTo>
                        <a:pt x="12" y="132"/>
                      </a:lnTo>
                      <a:close/>
                    </a:path>
                  </a:pathLst>
                </a:custGeom>
                <a:solidFill>
                  <a:schemeClr val="accent4"/>
                </a:solidFill>
                <a:ln w="3175">
                  <a:noFill/>
                  <a:prstDash val="solid"/>
                  <a:round/>
                  <a:headEnd/>
                  <a:tailEnd/>
                </a:ln>
                <a:extLst/>
              </p:spPr>
              <p:txBody>
                <a:bodyPr/>
                <a:lstStyle/>
                <a:p>
                  <a:endParaRPr lang="en-US"/>
                </a:p>
              </p:txBody>
            </p:sp>
            <p:sp>
              <p:nvSpPr>
                <p:cNvPr id="139" name="Freeform 71"/>
                <p:cNvSpPr>
                  <a:spLocks/>
                </p:cNvSpPr>
                <p:nvPr/>
              </p:nvSpPr>
              <p:spPr bwMode="auto">
                <a:xfrm>
                  <a:off x="5801901" y="4152472"/>
                  <a:ext cx="537782" cy="823127"/>
                </a:xfrm>
                <a:custGeom>
                  <a:avLst/>
                  <a:gdLst>
                    <a:gd name="T0" fmla="*/ 270 w 294"/>
                    <a:gd name="T1" fmla="*/ 198 h 450"/>
                    <a:gd name="T2" fmla="*/ 294 w 294"/>
                    <a:gd name="T3" fmla="*/ 246 h 450"/>
                    <a:gd name="T4" fmla="*/ 270 w 294"/>
                    <a:gd name="T5" fmla="*/ 288 h 450"/>
                    <a:gd name="T6" fmla="*/ 282 w 294"/>
                    <a:gd name="T7" fmla="*/ 360 h 450"/>
                    <a:gd name="T8" fmla="*/ 84 w 294"/>
                    <a:gd name="T9" fmla="*/ 378 h 450"/>
                    <a:gd name="T10" fmla="*/ 102 w 294"/>
                    <a:gd name="T11" fmla="*/ 402 h 450"/>
                    <a:gd name="T12" fmla="*/ 114 w 294"/>
                    <a:gd name="T13" fmla="*/ 414 h 450"/>
                    <a:gd name="T14" fmla="*/ 72 w 294"/>
                    <a:gd name="T15" fmla="*/ 450 h 450"/>
                    <a:gd name="T16" fmla="*/ 66 w 294"/>
                    <a:gd name="T17" fmla="*/ 402 h 450"/>
                    <a:gd name="T18" fmla="*/ 36 w 294"/>
                    <a:gd name="T19" fmla="*/ 438 h 450"/>
                    <a:gd name="T20" fmla="*/ 18 w 294"/>
                    <a:gd name="T21" fmla="*/ 318 h 450"/>
                    <a:gd name="T22" fmla="*/ 18 w 294"/>
                    <a:gd name="T23" fmla="*/ 42 h 450"/>
                    <a:gd name="T24" fmla="*/ 0 w 294"/>
                    <a:gd name="T25" fmla="*/ 30 h 450"/>
                    <a:gd name="T26" fmla="*/ 216 w 294"/>
                    <a:gd name="T27" fmla="*/ 0 h 450"/>
                    <a:gd name="T28" fmla="*/ 270 w 294"/>
                    <a:gd name="T29" fmla="*/ 19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4" h="450">
                      <a:moveTo>
                        <a:pt x="270" y="198"/>
                      </a:moveTo>
                      <a:lnTo>
                        <a:pt x="294" y="246"/>
                      </a:lnTo>
                      <a:lnTo>
                        <a:pt x="270" y="288"/>
                      </a:lnTo>
                      <a:lnTo>
                        <a:pt x="282" y="360"/>
                      </a:lnTo>
                      <a:lnTo>
                        <a:pt x="84" y="378"/>
                      </a:lnTo>
                      <a:lnTo>
                        <a:pt x="102" y="402"/>
                      </a:lnTo>
                      <a:lnTo>
                        <a:pt x="114" y="414"/>
                      </a:lnTo>
                      <a:lnTo>
                        <a:pt x="72" y="450"/>
                      </a:lnTo>
                      <a:lnTo>
                        <a:pt x="66" y="402"/>
                      </a:lnTo>
                      <a:lnTo>
                        <a:pt x="36" y="438"/>
                      </a:lnTo>
                      <a:lnTo>
                        <a:pt x="18" y="318"/>
                      </a:lnTo>
                      <a:lnTo>
                        <a:pt x="18" y="42"/>
                      </a:lnTo>
                      <a:lnTo>
                        <a:pt x="0" y="30"/>
                      </a:lnTo>
                      <a:lnTo>
                        <a:pt x="216" y="0"/>
                      </a:lnTo>
                      <a:lnTo>
                        <a:pt x="270" y="198"/>
                      </a:lnTo>
                      <a:close/>
                    </a:path>
                  </a:pathLst>
                </a:custGeom>
                <a:solidFill>
                  <a:schemeClr val="accent4"/>
                </a:solidFill>
                <a:ln w="3175">
                  <a:noFill/>
                  <a:prstDash val="solid"/>
                  <a:round/>
                  <a:headEnd/>
                  <a:tailEnd/>
                </a:ln>
                <a:extLst/>
              </p:spPr>
              <p:txBody>
                <a:bodyPr/>
                <a:lstStyle/>
                <a:p>
                  <a:endParaRPr lang="en-US"/>
                </a:p>
              </p:txBody>
            </p:sp>
          </p:grpSp>
          <p:grpSp>
            <p:nvGrpSpPr>
              <p:cNvPr id="98" name="Group 97"/>
              <p:cNvGrpSpPr/>
              <p:nvPr/>
            </p:nvGrpSpPr>
            <p:grpSpPr>
              <a:xfrm>
                <a:off x="5337839" y="2156852"/>
                <a:ext cx="1540178" cy="1576745"/>
                <a:chOff x="5187711" y="2266036"/>
                <a:chExt cx="1540178" cy="1576745"/>
              </a:xfrm>
              <a:effectLst>
                <a:outerShdw blurRad="50800" dist="38100" dir="2700000" algn="tl" rotWithShape="0">
                  <a:prstClr val="black">
                    <a:alpha val="40000"/>
                  </a:prstClr>
                </a:outerShdw>
              </a:effectLst>
            </p:grpSpPr>
            <p:sp>
              <p:nvSpPr>
                <p:cNvPr id="130" name="Freeform 63"/>
                <p:cNvSpPr>
                  <a:spLocks/>
                </p:cNvSpPr>
                <p:nvPr/>
              </p:nvSpPr>
              <p:spPr bwMode="auto">
                <a:xfrm>
                  <a:off x="5187711" y="2342861"/>
                  <a:ext cx="654850" cy="665818"/>
                </a:xfrm>
                <a:custGeom>
                  <a:avLst/>
                  <a:gdLst>
                    <a:gd name="T0" fmla="*/ 72 w 358"/>
                    <a:gd name="T1" fmla="*/ 24 h 364"/>
                    <a:gd name="T2" fmla="*/ 132 w 358"/>
                    <a:gd name="T3" fmla="*/ 0 h 364"/>
                    <a:gd name="T4" fmla="*/ 126 w 358"/>
                    <a:gd name="T5" fmla="*/ 30 h 364"/>
                    <a:gd name="T6" fmla="*/ 144 w 358"/>
                    <a:gd name="T7" fmla="*/ 30 h 364"/>
                    <a:gd name="T8" fmla="*/ 220 w 358"/>
                    <a:gd name="T9" fmla="*/ 60 h 364"/>
                    <a:gd name="T10" fmla="*/ 274 w 358"/>
                    <a:gd name="T11" fmla="*/ 72 h 364"/>
                    <a:gd name="T12" fmla="*/ 298 w 358"/>
                    <a:gd name="T13" fmla="*/ 84 h 364"/>
                    <a:gd name="T14" fmla="*/ 298 w 358"/>
                    <a:gd name="T15" fmla="*/ 114 h 364"/>
                    <a:gd name="T16" fmla="*/ 322 w 358"/>
                    <a:gd name="T17" fmla="*/ 126 h 364"/>
                    <a:gd name="T18" fmla="*/ 322 w 358"/>
                    <a:gd name="T19" fmla="*/ 192 h 364"/>
                    <a:gd name="T20" fmla="*/ 358 w 358"/>
                    <a:gd name="T21" fmla="*/ 144 h 364"/>
                    <a:gd name="T22" fmla="*/ 328 w 358"/>
                    <a:gd name="T23" fmla="*/ 246 h 364"/>
                    <a:gd name="T24" fmla="*/ 340 w 358"/>
                    <a:gd name="T25" fmla="*/ 334 h 364"/>
                    <a:gd name="T26" fmla="*/ 160 w 358"/>
                    <a:gd name="T27" fmla="*/ 364 h 364"/>
                    <a:gd name="T28" fmla="*/ 154 w 358"/>
                    <a:gd name="T29" fmla="*/ 346 h 364"/>
                    <a:gd name="T30" fmla="*/ 138 w 358"/>
                    <a:gd name="T31" fmla="*/ 346 h 364"/>
                    <a:gd name="T32" fmla="*/ 120 w 358"/>
                    <a:gd name="T33" fmla="*/ 318 h 364"/>
                    <a:gd name="T34" fmla="*/ 132 w 358"/>
                    <a:gd name="T35" fmla="*/ 294 h 364"/>
                    <a:gd name="T36" fmla="*/ 108 w 358"/>
                    <a:gd name="T37" fmla="*/ 276 h 364"/>
                    <a:gd name="T38" fmla="*/ 96 w 358"/>
                    <a:gd name="T39" fmla="*/ 246 h 364"/>
                    <a:gd name="T40" fmla="*/ 60 w 358"/>
                    <a:gd name="T41" fmla="*/ 228 h 364"/>
                    <a:gd name="T42" fmla="*/ 6 w 358"/>
                    <a:gd name="T43" fmla="*/ 174 h 364"/>
                    <a:gd name="T44" fmla="*/ 18 w 358"/>
                    <a:gd name="T45" fmla="*/ 114 h 364"/>
                    <a:gd name="T46" fmla="*/ 0 w 358"/>
                    <a:gd name="T47" fmla="*/ 102 h 364"/>
                    <a:gd name="T48" fmla="*/ 30 w 358"/>
                    <a:gd name="T49" fmla="*/ 72 h 364"/>
                    <a:gd name="T50" fmla="*/ 30 w 358"/>
                    <a:gd name="T51" fmla="*/ 18 h 364"/>
                    <a:gd name="T52" fmla="*/ 42 w 358"/>
                    <a:gd name="T53" fmla="*/ 12 h 364"/>
                    <a:gd name="T54" fmla="*/ 72 w 358"/>
                    <a:gd name="T55" fmla="*/ 2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8" h="364">
                      <a:moveTo>
                        <a:pt x="72" y="24"/>
                      </a:moveTo>
                      <a:lnTo>
                        <a:pt x="132" y="0"/>
                      </a:lnTo>
                      <a:lnTo>
                        <a:pt x="126" y="30"/>
                      </a:lnTo>
                      <a:lnTo>
                        <a:pt x="144" y="30"/>
                      </a:lnTo>
                      <a:lnTo>
                        <a:pt x="220" y="60"/>
                      </a:lnTo>
                      <a:lnTo>
                        <a:pt x="274" y="72"/>
                      </a:lnTo>
                      <a:lnTo>
                        <a:pt x="298" y="84"/>
                      </a:lnTo>
                      <a:lnTo>
                        <a:pt x="298" y="114"/>
                      </a:lnTo>
                      <a:lnTo>
                        <a:pt x="322" y="126"/>
                      </a:lnTo>
                      <a:lnTo>
                        <a:pt x="322" y="192"/>
                      </a:lnTo>
                      <a:lnTo>
                        <a:pt x="358" y="144"/>
                      </a:lnTo>
                      <a:lnTo>
                        <a:pt x="328" y="246"/>
                      </a:lnTo>
                      <a:lnTo>
                        <a:pt x="340" y="334"/>
                      </a:lnTo>
                      <a:lnTo>
                        <a:pt x="160" y="364"/>
                      </a:lnTo>
                      <a:lnTo>
                        <a:pt x="154" y="346"/>
                      </a:lnTo>
                      <a:lnTo>
                        <a:pt x="138" y="346"/>
                      </a:lnTo>
                      <a:lnTo>
                        <a:pt x="120" y="318"/>
                      </a:lnTo>
                      <a:lnTo>
                        <a:pt x="132" y="294"/>
                      </a:lnTo>
                      <a:lnTo>
                        <a:pt x="108" y="276"/>
                      </a:lnTo>
                      <a:lnTo>
                        <a:pt x="96" y="246"/>
                      </a:lnTo>
                      <a:lnTo>
                        <a:pt x="60" y="228"/>
                      </a:lnTo>
                      <a:lnTo>
                        <a:pt x="6" y="174"/>
                      </a:lnTo>
                      <a:lnTo>
                        <a:pt x="18" y="114"/>
                      </a:lnTo>
                      <a:lnTo>
                        <a:pt x="0" y="102"/>
                      </a:lnTo>
                      <a:lnTo>
                        <a:pt x="30" y="72"/>
                      </a:lnTo>
                      <a:lnTo>
                        <a:pt x="30" y="18"/>
                      </a:lnTo>
                      <a:lnTo>
                        <a:pt x="42" y="12"/>
                      </a:lnTo>
                      <a:lnTo>
                        <a:pt x="72" y="24"/>
                      </a:lnTo>
                      <a:close/>
                    </a:path>
                  </a:pathLst>
                </a:custGeom>
                <a:solidFill>
                  <a:schemeClr val="accent5"/>
                </a:solidFill>
                <a:ln w="3175">
                  <a:noFill/>
                  <a:prstDash val="solid"/>
                  <a:round/>
                  <a:headEnd/>
                  <a:tailEnd/>
                </a:ln>
                <a:extLst/>
              </p:spPr>
              <p:txBody>
                <a:bodyPr/>
                <a:lstStyle/>
                <a:p>
                  <a:endParaRPr lang="en-US"/>
                </a:p>
              </p:txBody>
            </p:sp>
            <p:sp>
              <p:nvSpPr>
                <p:cNvPr id="131" name="Freeform 64"/>
                <p:cNvSpPr>
                  <a:spLocks/>
                </p:cNvSpPr>
                <p:nvPr/>
              </p:nvSpPr>
              <p:spPr bwMode="auto">
                <a:xfrm>
                  <a:off x="5396238" y="2953804"/>
                  <a:ext cx="534124" cy="888977"/>
                </a:xfrm>
                <a:custGeom>
                  <a:avLst/>
                  <a:gdLst>
                    <a:gd name="T0" fmla="*/ 0 w 292"/>
                    <a:gd name="T1" fmla="*/ 240 h 486"/>
                    <a:gd name="T2" fmla="*/ 6 w 292"/>
                    <a:gd name="T3" fmla="*/ 198 h 486"/>
                    <a:gd name="T4" fmla="*/ 24 w 292"/>
                    <a:gd name="T5" fmla="*/ 156 h 486"/>
                    <a:gd name="T6" fmla="*/ 46 w 292"/>
                    <a:gd name="T7" fmla="*/ 126 h 486"/>
                    <a:gd name="T8" fmla="*/ 70 w 292"/>
                    <a:gd name="T9" fmla="*/ 72 h 486"/>
                    <a:gd name="T10" fmla="*/ 58 w 292"/>
                    <a:gd name="T11" fmla="*/ 54 h 486"/>
                    <a:gd name="T12" fmla="*/ 46 w 292"/>
                    <a:gd name="T13" fmla="*/ 30 h 486"/>
                    <a:gd name="T14" fmla="*/ 226 w 292"/>
                    <a:gd name="T15" fmla="*/ 0 h 486"/>
                    <a:gd name="T16" fmla="*/ 226 w 292"/>
                    <a:gd name="T17" fmla="*/ 72 h 486"/>
                    <a:gd name="T18" fmla="*/ 250 w 292"/>
                    <a:gd name="T19" fmla="*/ 84 h 486"/>
                    <a:gd name="T20" fmla="*/ 274 w 292"/>
                    <a:gd name="T21" fmla="*/ 300 h 486"/>
                    <a:gd name="T22" fmla="*/ 292 w 292"/>
                    <a:gd name="T23" fmla="*/ 342 h 486"/>
                    <a:gd name="T24" fmla="*/ 250 w 292"/>
                    <a:gd name="T25" fmla="*/ 402 h 486"/>
                    <a:gd name="T26" fmla="*/ 250 w 292"/>
                    <a:gd name="T27" fmla="*/ 432 h 486"/>
                    <a:gd name="T28" fmla="*/ 220 w 292"/>
                    <a:gd name="T29" fmla="*/ 456 h 486"/>
                    <a:gd name="T30" fmla="*/ 226 w 292"/>
                    <a:gd name="T31" fmla="*/ 462 h 486"/>
                    <a:gd name="T32" fmla="*/ 184 w 292"/>
                    <a:gd name="T33" fmla="*/ 474 h 486"/>
                    <a:gd name="T34" fmla="*/ 178 w 292"/>
                    <a:gd name="T35" fmla="*/ 486 h 486"/>
                    <a:gd name="T36" fmla="*/ 154 w 292"/>
                    <a:gd name="T37" fmla="*/ 486 h 486"/>
                    <a:gd name="T38" fmla="*/ 142 w 292"/>
                    <a:gd name="T39" fmla="*/ 462 h 486"/>
                    <a:gd name="T40" fmla="*/ 154 w 292"/>
                    <a:gd name="T41" fmla="*/ 432 h 486"/>
                    <a:gd name="T42" fmla="*/ 124 w 292"/>
                    <a:gd name="T43" fmla="*/ 414 h 486"/>
                    <a:gd name="T44" fmla="*/ 88 w 292"/>
                    <a:gd name="T45" fmla="*/ 384 h 486"/>
                    <a:gd name="T46" fmla="*/ 94 w 292"/>
                    <a:gd name="T47" fmla="*/ 342 h 486"/>
                    <a:gd name="T48" fmla="*/ 82 w 292"/>
                    <a:gd name="T49" fmla="*/ 342 h 486"/>
                    <a:gd name="T50" fmla="*/ 58 w 292"/>
                    <a:gd name="T51" fmla="*/ 342 h 486"/>
                    <a:gd name="T52" fmla="*/ 6 w 292"/>
                    <a:gd name="T53" fmla="*/ 270 h 486"/>
                    <a:gd name="T54" fmla="*/ 0 w 292"/>
                    <a:gd name="T55" fmla="*/ 24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486">
                      <a:moveTo>
                        <a:pt x="0" y="240"/>
                      </a:moveTo>
                      <a:lnTo>
                        <a:pt x="6" y="198"/>
                      </a:lnTo>
                      <a:lnTo>
                        <a:pt x="24" y="156"/>
                      </a:lnTo>
                      <a:lnTo>
                        <a:pt x="46" y="126"/>
                      </a:lnTo>
                      <a:lnTo>
                        <a:pt x="70" y="72"/>
                      </a:lnTo>
                      <a:lnTo>
                        <a:pt x="58" y="54"/>
                      </a:lnTo>
                      <a:lnTo>
                        <a:pt x="46" y="30"/>
                      </a:lnTo>
                      <a:lnTo>
                        <a:pt x="226" y="0"/>
                      </a:lnTo>
                      <a:lnTo>
                        <a:pt x="226" y="72"/>
                      </a:lnTo>
                      <a:lnTo>
                        <a:pt x="250" y="84"/>
                      </a:lnTo>
                      <a:lnTo>
                        <a:pt x="274" y="300"/>
                      </a:lnTo>
                      <a:lnTo>
                        <a:pt x="292" y="342"/>
                      </a:lnTo>
                      <a:lnTo>
                        <a:pt x="250" y="402"/>
                      </a:lnTo>
                      <a:lnTo>
                        <a:pt x="250" y="432"/>
                      </a:lnTo>
                      <a:lnTo>
                        <a:pt x="220" y="456"/>
                      </a:lnTo>
                      <a:lnTo>
                        <a:pt x="226" y="462"/>
                      </a:lnTo>
                      <a:lnTo>
                        <a:pt x="184" y="474"/>
                      </a:lnTo>
                      <a:lnTo>
                        <a:pt x="178" y="486"/>
                      </a:lnTo>
                      <a:lnTo>
                        <a:pt x="154" y="486"/>
                      </a:lnTo>
                      <a:lnTo>
                        <a:pt x="142" y="462"/>
                      </a:lnTo>
                      <a:lnTo>
                        <a:pt x="154" y="432"/>
                      </a:lnTo>
                      <a:lnTo>
                        <a:pt x="124" y="414"/>
                      </a:lnTo>
                      <a:lnTo>
                        <a:pt x="88" y="384"/>
                      </a:lnTo>
                      <a:lnTo>
                        <a:pt x="94" y="342"/>
                      </a:lnTo>
                      <a:lnTo>
                        <a:pt x="82" y="342"/>
                      </a:lnTo>
                      <a:lnTo>
                        <a:pt x="58" y="342"/>
                      </a:lnTo>
                      <a:lnTo>
                        <a:pt x="6" y="270"/>
                      </a:lnTo>
                      <a:lnTo>
                        <a:pt x="0" y="240"/>
                      </a:lnTo>
                      <a:close/>
                    </a:path>
                  </a:pathLst>
                </a:custGeom>
                <a:solidFill>
                  <a:schemeClr val="accent5"/>
                </a:solidFill>
                <a:ln w="3175">
                  <a:noFill/>
                  <a:prstDash val="solid"/>
                  <a:round/>
                  <a:headEnd/>
                  <a:tailEnd/>
                </a:ln>
                <a:extLst/>
              </p:spPr>
              <p:txBody>
                <a:bodyPr/>
                <a:lstStyle/>
                <a:p>
                  <a:endParaRPr lang="en-US"/>
                </a:p>
              </p:txBody>
            </p:sp>
            <p:sp>
              <p:nvSpPr>
                <p:cNvPr id="132" name="Freeform 66"/>
                <p:cNvSpPr>
                  <a:spLocks/>
                </p:cNvSpPr>
                <p:nvPr/>
              </p:nvSpPr>
              <p:spPr bwMode="auto">
                <a:xfrm>
                  <a:off x="5458431" y="2266036"/>
                  <a:ext cx="746310" cy="307301"/>
                </a:xfrm>
                <a:custGeom>
                  <a:avLst/>
                  <a:gdLst>
                    <a:gd name="T0" fmla="*/ 108 w 408"/>
                    <a:gd name="T1" fmla="*/ 48 h 168"/>
                    <a:gd name="T2" fmla="*/ 162 w 408"/>
                    <a:gd name="T3" fmla="*/ 30 h 168"/>
                    <a:gd name="T4" fmla="*/ 162 w 408"/>
                    <a:gd name="T5" fmla="*/ 54 h 168"/>
                    <a:gd name="T6" fmla="*/ 234 w 408"/>
                    <a:gd name="T7" fmla="*/ 72 h 168"/>
                    <a:gd name="T8" fmla="*/ 252 w 408"/>
                    <a:gd name="T9" fmla="*/ 42 h 168"/>
                    <a:gd name="T10" fmla="*/ 324 w 408"/>
                    <a:gd name="T11" fmla="*/ 24 h 168"/>
                    <a:gd name="T12" fmla="*/ 390 w 408"/>
                    <a:gd name="T13" fmla="*/ 42 h 168"/>
                    <a:gd name="T14" fmla="*/ 408 w 408"/>
                    <a:gd name="T15" fmla="*/ 66 h 168"/>
                    <a:gd name="T16" fmla="*/ 372 w 408"/>
                    <a:gd name="T17" fmla="*/ 84 h 168"/>
                    <a:gd name="T18" fmla="*/ 330 w 408"/>
                    <a:gd name="T19" fmla="*/ 72 h 168"/>
                    <a:gd name="T20" fmla="*/ 228 w 408"/>
                    <a:gd name="T21" fmla="*/ 114 h 168"/>
                    <a:gd name="T22" fmla="*/ 174 w 408"/>
                    <a:gd name="T23" fmla="*/ 168 h 168"/>
                    <a:gd name="T24" fmla="*/ 150 w 408"/>
                    <a:gd name="T25" fmla="*/ 156 h 168"/>
                    <a:gd name="T26" fmla="*/ 150 w 408"/>
                    <a:gd name="T27" fmla="*/ 126 h 168"/>
                    <a:gd name="T28" fmla="*/ 126 w 408"/>
                    <a:gd name="T29" fmla="*/ 114 h 168"/>
                    <a:gd name="T30" fmla="*/ 72 w 408"/>
                    <a:gd name="T31" fmla="*/ 96 h 168"/>
                    <a:gd name="T32" fmla="*/ 0 w 408"/>
                    <a:gd name="T33" fmla="*/ 72 h 168"/>
                    <a:gd name="T34" fmla="*/ 108 w 408"/>
                    <a:gd name="T35" fmla="*/ 0 h 168"/>
                    <a:gd name="T36" fmla="*/ 108 w 408"/>
                    <a:gd name="T37" fmla="*/ 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168">
                      <a:moveTo>
                        <a:pt x="108" y="48"/>
                      </a:moveTo>
                      <a:lnTo>
                        <a:pt x="162" y="30"/>
                      </a:lnTo>
                      <a:lnTo>
                        <a:pt x="162" y="54"/>
                      </a:lnTo>
                      <a:lnTo>
                        <a:pt x="234" y="72"/>
                      </a:lnTo>
                      <a:lnTo>
                        <a:pt x="252" y="42"/>
                      </a:lnTo>
                      <a:lnTo>
                        <a:pt x="324" y="24"/>
                      </a:lnTo>
                      <a:lnTo>
                        <a:pt x="390" y="42"/>
                      </a:lnTo>
                      <a:lnTo>
                        <a:pt x="408" y="66"/>
                      </a:lnTo>
                      <a:lnTo>
                        <a:pt x="372" y="84"/>
                      </a:lnTo>
                      <a:lnTo>
                        <a:pt x="330" y="72"/>
                      </a:lnTo>
                      <a:lnTo>
                        <a:pt x="228" y="114"/>
                      </a:lnTo>
                      <a:lnTo>
                        <a:pt x="174" y="168"/>
                      </a:lnTo>
                      <a:lnTo>
                        <a:pt x="150" y="156"/>
                      </a:lnTo>
                      <a:lnTo>
                        <a:pt x="150" y="126"/>
                      </a:lnTo>
                      <a:lnTo>
                        <a:pt x="126" y="114"/>
                      </a:lnTo>
                      <a:lnTo>
                        <a:pt x="72" y="96"/>
                      </a:lnTo>
                      <a:lnTo>
                        <a:pt x="0" y="72"/>
                      </a:lnTo>
                      <a:lnTo>
                        <a:pt x="108" y="0"/>
                      </a:lnTo>
                      <a:lnTo>
                        <a:pt x="108" y="48"/>
                      </a:lnTo>
                      <a:close/>
                    </a:path>
                  </a:pathLst>
                </a:custGeom>
                <a:solidFill>
                  <a:schemeClr val="accent5"/>
                </a:solidFill>
                <a:ln w="3175">
                  <a:noFill/>
                  <a:prstDash val="solid"/>
                  <a:round/>
                  <a:headEnd/>
                  <a:tailEnd/>
                </a:ln>
                <a:extLst/>
              </p:spPr>
              <p:txBody>
                <a:bodyPr/>
                <a:lstStyle/>
                <a:p>
                  <a:endParaRPr lang="en-US"/>
                </a:p>
              </p:txBody>
            </p:sp>
            <p:sp>
              <p:nvSpPr>
                <p:cNvPr id="133" name="Freeform 67"/>
                <p:cNvSpPr>
                  <a:spLocks/>
                </p:cNvSpPr>
                <p:nvPr/>
              </p:nvSpPr>
              <p:spPr bwMode="auto">
                <a:xfrm>
                  <a:off x="5963288" y="2474562"/>
                  <a:ext cx="493882" cy="610943"/>
                </a:xfrm>
                <a:custGeom>
                  <a:avLst/>
                  <a:gdLst>
                    <a:gd name="T0" fmla="*/ 120 w 270"/>
                    <a:gd name="T1" fmla="*/ 0 h 334"/>
                    <a:gd name="T2" fmla="*/ 180 w 270"/>
                    <a:gd name="T3" fmla="*/ 12 h 334"/>
                    <a:gd name="T4" fmla="*/ 204 w 270"/>
                    <a:gd name="T5" fmla="*/ 72 h 334"/>
                    <a:gd name="T6" fmla="*/ 192 w 270"/>
                    <a:gd name="T7" fmla="*/ 102 h 334"/>
                    <a:gd name="T8" fmla="*/ 180 w 270"/>
                    <a:gd name="T9" fmla="*/ 114 h 334"/>
                    <a:gd name="T10" fmla="*/ 180 w 270"/>
                    <a:gd name="T11" fmla="*/ 132 h 334"/>
                    <a:gd name="T12" fmla="*/ 234 w 270"/>
                    <a:gd name="T13" fmla="*/ 102 h 334"/>
                    <a:gd name="T14" fmla="*/ 270 w 270"/>
                    <a:gd name="T15" fmla="*/ 162 h 334"/>
                    <a:gd name="T16" fmla="*/ 228 w 270"/>
                    <a:gd name="T17" fmla="*/ 292 h 334"/>
                    <a:gd name="T18" fmla="*/ 144 w 270"/>
                    <a:gd name="T19" fmla="*/ 316 h 334"/>
                    <a:gd name="T20" fmla="*/ 0 w 270"/>
                    <a:gd name="T21" fmla="*/ 334 h 334"/>
                    <a:gd name="T22" fmla="*/ 24 w 270"/>
                    <a:gd name="T23" fmla="*/ 316 h 334"/>
                    <a:gd name="T24" fmla="*/ 36 w 270"/>
                    <a:gd name="T25" fmla="*/ 228 h 334"/>
                    <a:gd name="T26" fmla="*/ 0 w 270"/>
                    <a:gd name="T27" fmla="*/ 162 h 334"/>
                    <a:gd name="T28" fmla="*/ 6 w 270"/>
                    <a:gd name="T29" fmla="*/ 84 h 334"/>
                    <a:gd name="T30" fmla="*/ 30 w 270"/>
                    <a:gd name="T31" fmla="*/ 48 h 334"/>
                    <a:gd name="T32" fmla="*/ 48 w 270"/>
                    <a:gd name="T33" fmla="*/ 72 h 334"/>
                    <a:gd name="T34" fmla="*/ 66 w 270"/>
                    <a:gd name="T35" fmla="*/ 24 h 334"/>
                    <a:gd name="T36" fmla="*/ 120 w 270"/>
                    <a:gd name="T3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334">
                      <a:moveTo>
                        <a:pt x="120" y="0"/>
                      </a:moveTo>
                      <a:lnTo>
                        <a:pt x="180" y="12"/>
                      </a:lnTo>
                      <a:lnTo>
                        <a:pt x="204" y="72"/>
                      </a:lnTo>
                      <a:lnTo>
                        <a:pt x="192" y="102"/>
                      </a:lnTo>
                      <a:lnTo>
                        <a:pt x="180" y="114"/>
                      </a:lnTo>
                      <a:lnTo>
                        <a:pt x="180" y="132"/>
                      </a:lnTo>
                      <a:lnTo>
                        <a:pt x="234" y="102"/>
                      </a:lnTo>
                      <a:lnTo>
                        <a:pt x="270" y="162"/>
                      </a:lnTo>
                      <a:lnTo>
                        <a:pt x="228" y="292"/>
                      </a:lnTo>
                      <a:lnTo>
                        <a:pt x="144" y="316"/>
                      </a:lnTo>
                      <a:lnTo>
                        <a:pt x="0" y="334"/>
                      </a:lnTo>
                      <a:lnTo>
                        <a:pt x="24" y="316"/>
                      </a:lnTo>
                      <a:lnTo>
                        <a:pt x="36" y="228"/>
                      </a:lnTo>
                      <a:lnTo>
                        <a:pt x="0" y="162"/>
                      </a:lnTo>
                      <a:lnTo>
                        <a:pt x="6" y="84"/>
                      </a:lnTo>
                      <a:lnTo>
                        <a:pt x="30" y="48"/>
                      </a:lnTo>
                      <a:lnTo>
                        <a:pt x="48" y="72"/>
                      </a:lnTo>
                      <a:lnTo>
                        <a:pt x="66" y="24"/>
                      </a:lnTo>
                      <a:lnTo>
                        <a:pt x="120" y="0"/>
                      </a:lnTo>
                      <a:close/>
                    </a:path>
                  </a:pathLst>
                </a:custGeom>
                <a:solidFill>
                  <a:schemeClr val="accent5"/>
                </a:solidFill>
                <a:ln w="3175">
                  <a:noFill/>
                  <a:prstDash val="solid"/>
                  <a:round/>
                  <a:headEnd/>
                  <a:tailEnd/>
                </a:ln>
                <a:extLst/>
              </p:spPr>
              <p:txBody>
                <a:bodyPr/>
                <a:lstStyle/>
                <a:p>
                  <a:endParaRPr lang="en-US"/>
                </a:p>
              </p:txBody>
            </p:sp>
            <p:sp>
              <p:nvSpPr>
                <p:cNvPr id="134" name="Freeform 68"/>
                <p:cNvSpPr>
                  <a:spLocks/>
                </p:cNvSpPr>
                <p:nvPr/>
              </p:nvSpPr>
              <p:spPr bwMode="auto">
                <a:xfrm>
                  <a:off x="5853536" y="3052580"/>
                  <a:ext cx="439006" cy="636551"/>
                </a:xfrm>
                <a:custGeom>
                  <a:avLst/>
                  <a:gdLst>
                    <a:gd name="T0" fmla="*/ 60 w 240"/>
                    <a:gd name="T1" fmla="*/ 18 h 348"/>
                    <a:gd name="T2" fmla="*/ 204 w 240"/>
                    <a:gd name="T3" fmla="*/ 0 h 348"/>
                    <a:gd name="T4" fmla="*/ 240 w 240"/>
                    <a:gd name="T5" fmla="*/ 234 h 348"/>
                    <a:gd name="T6" fmla="*/ 240 w 240"/>
                    <a:gd name="T7" fmla="*/ 246 h 348"/>
                    <a:gd name="T8" fmla="*/ 198 w 240"/>
                    <a:gd name="T9" fmla="*/ 264 h 348"/>
                    <a:gd name="T10" fmla="*/ 174 w 240"/>
                    <a:gd name="T11" fmla="*/ 306 h 348"/>
                    <a:gd name="T12" fmla="*/ 138 w 240"/>
                    <a:gd name="T13" fmla="*/ 306 h 348"/>
                    <a:gd name="T14" fmla="*/ 126 w 240"/>
                    <a:gd name="T15" fmla="*/ 336 h 348"/>
                    <a:gd name="T16" fmla="*/ 84 w 240"/>
                    <a:gd name="T17" fmla="*/ 348 h 348"/>
                    <a:gd name="T18" fmla="*/ 60 w 240"/>
                    <a:gd name="T19" fmla="*/ 336 h 348"/>
                    <a:gd name="T20" fmla="*/ 0 w 240"/>
                    <a:gd name="T21" fmla="*/ 348 h 348"/>
                    <a:gd name="T22" fmla="*/ 42 w 240"/>
                    <a:gd name="T23" fmla="*/ 288 h 348"/>
                    <a:gd name="T24" fmla="*/ 24 w 240"/>
                    <a:gd name="T25" fmla="*/ 246 h 348"/>
                    <a:gd name="T26" fmla="*/ 0 w 240"/>
                    <a:gd name="T27" fmla="*/ 30 h 348"/>
                    <a:gd name="T28" fmla="*/ 42 w 240"/>
                    <a:gd name="T29" fmla="*/ 42 h 348"/>
                    <a:gd name="T30" fmla="*/ 60 w 240"/>
                    <a:gd name="T31" fmla="*/ 1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0" h="348">
                      <a:moveTo>
                        <a:pt x="60" y="18"/>
                      </a:moveTo>
                      <a:lnTo>
                        <a:pt x="204" y="0"/>
                      </a:lnTo>
                      <a:lnTo>
                        <a:pt x="240" y="234"/>
                      </a:lnTo>
                      <a:lnTo>
                        <a:pt x="240" y="246"/>
                      </a:lnTo>
                      <a:lnTo>
                        <a:pt x="198" y="264"/>
                      </a:lnTo>
                      <a:lnTo>
                        <a:pt x="174" y="306"/>
                      </a:lnTo>
                      <a:lnTo>
                        <a:pt x="138" y="306"/>
                      </a:lnTo>
                      <a:lnTo>
                        <a:pt x="126" y="336"/>
                      </a:lnTo>
                      <a:lnTo>
                        <a:pt x="84" y="348"/>
                      </a:lnTo>
                      <a:lnTo>
                        <a:pt x="60" y="336"/>
                      </a:lnTo>
                      <a:lnTo>
                        <a:pt x="0" y="348"/>
                      </a:lnTo>
                      <a:lnTo>
                        <a:pt x="42" y="288"/>
                      </a:lnTo>
                      <a:lnTo>
                        <a:pt x="24" y="246"/>
                      </a:lnTo>
                      <a:lnTo>
                        <a:pt x="0" y="30"/>
                      </a:lnTo>
                      <a:lnTo>
                        <a:pt x="42" y="42"/>
                      </a:lnTo>
                      <a:lnTo>
                        <a:pt x="60" y="18"/>
                      </a:lnTo>
                      <a:close/>
                    </a:path>
                  </a:pathLst>
                </a:custGeom>
                <a:solidFill>
                  <a:schemeClr val="accent5"/>
                </a:solidFill>
                <a:ln w="3175">
                  <a:noFill/>
                  <a:prstDash val="solid"/>
                  <a:round/>
                  <a:headEnd/>
                  <a:tailEnd/>
                </a:ln>
                <a:extLst/>
              </p:spPr>
              <p:txBody>
                <a:bodyPr/>
                <a:lstStyle/>
                <a:p>
                  <a:endParaRPr lang="en-US"/>
                </a:p>
              </p:txBody>
            </p:sp>
            <p:sp>
              <p:nvSpPr>
                <p:cNvPr id="135" name="Freeform 73"/>
                <p:cNvSpPr>
                  <a:spLocks/>
                </p:cNvSpPr>
                <p:nvPr/>
              </p:nvSpPr>
              <p:spPr bwMode="auto">
                <a:xfrm>
                  <a:off x="6226691" y="2924538"/>
                  <a:ext cx="501198" cy="578018"/>
                </a:xfrm>
                <a:custGeom>
                  <a:avLst/>
                  <a:gdLst>
                    <a:gd name="T0" fmla="*/ 84 w 274"/>
                    <a:gd name="T1" fmla="*/ 46 h 316"/>
                    <a:gd name="T2" fmla="*/ 126 w 274"/>
                    <a:gd name="T3" fmla="*/ 58 h 316"/>
                    <a:gd name="T4" fmla="*/ 132 w 274"/>
                    <a:gd name="T5" fmla="*/ 70 h 316"/>
                    <a:gd name="T6" fmla="*/ 214 w 274"/>
                    <a:gd name="T7" fmla="*/ 40 h 316"/>
                    <a:gd name="T8" fmla="*/ 220 w 274"/>
                    <a:gd name="T9" fmla="*/ 12 h 316"/>
                    <a:gd name="T10" fmla="*/ 262 w 274"/>
                    <a:gd name="T11" fmla="*/ 0 h 316"/>
                    <a:gd name="T12" fmla="*/ 274 w 274"/>
                    <a:gd name="T13" fmla="*/ 100 h 316"/>
                    <a:gd name="T14" fmla="*/ 274 w 274"/>
                    <a:gd name="T15" fmla="*/ 214 h 316"/>
                    <a:gd name="T16" fmla="*/ 244 w 274"/>
                    <a:gd name="T17" fmla="*/ 244 h 316"/>
                    <a:gd name="T18" fmla="*/ 202 w 274"/>
                    <a:gd name="T19" fmla="*/ 304 h 316"/>
                    <a:gd name="T20" fmla="*/ 178 w 274"/>
                    <a:gd name="T21" fmla="*/ 316 h 316"/>
                    <a:gd name="T22" fmla="*/ 160 w 274"/>
                    <a:gd name="T23" fmla="*/ 304 h 316"/>
                    <a:gd name="T24" fmla="*/ 114 w 274"/>
                    <a:gd name="T25" fmla="*/ 316 h 316"/>
                    <a:gd name="T26" fmla="*/ 60 w 274"/>
                    <a:gd name="T27" fmla="*/ 286 h 316"/>
                    <a:gd name="T28" fmla="*/ 36 w 274"/>
                    <a:gd name="T29" fmla="*/ 304 h 316"/>
                    <a:gd name="T30" fmla="*/ 0 w 274"/>
                    <a:gd name="T31" fmla="*/ 70 h 316"/>
                    <a:gd name="T32" fmla="*/ 84 w 274"/>
                    <a:gd name="T33" fmla="*/ 4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316">
                      <a:moveTo>
                        <a:pt x="84" y="46"/>
                      </a:moveTo>
                      <a:lnTo>
                        <a:pt x="126" y="58"/>
                      </a:lnTo>
                      <a:lnTo>
                        <a:pt x="132" y="70"/>
                      </a:lnTo>
                      <a:lnTo>
                        <a:pt x="214" y="40"/>
                      </a:lnTo>
                      <a:lnTo>
                        <a:pt x="220" y="12"/>
                      </a:lnTo>
                      <a:lnTo>
                        <a:pt x="262" y="0"/>
                      </a:lnTo>
                      <a:lnTo>
                        <a:pt x="274" y="100"/>
                      </a:lnTo>
                      <a:lnTo>
                        <a:pt x="274" y="214"/>
                      </a:lnTo>
                      <a:lnTo>
                        <a:pt x="244" y="244"/>
                      </a:lnTo>
                      <a:lnTo>
                        <a:pt x="202" y="304"/>
                      </a:lnTo>
                      <a:lnTo>
                        <a:pt x="178" y="316"/>
                      </a:lnTo>
                      <a:lnTo>
                        <a:pt x="160" y="304"/>
                      </a:lnTo>
                      <a:lnTo>
                        <a:pt x="114" y="316"/>
                      </a:lnTo>
                      <a:lnTo>
                        <a:pt x="60" y="286"/>
                      </a:lnTo>
                      <a:lnTo>
                        <a:pt x="36" y="304"/>
                      </a:lnTo>
                      <a:lnTo>
                        <a:pt x="0" y="70"/>
                      </a:lnTo>
                      <a:lnTo>
                        <a:pt x="84" y="46"/>
                      </a:lnTo>
                      <a:close/>
                    </a:path>
                  </a:pathLst>
                </a:custGeom>
                <a:solidFill>
                  <a:schemeClr val="accent5"/>
                </a:solidFill>
                <a:ln w="3175">
                  <a:noFill/>
                  <a:prstDash val="solid"/>
                  <a:round/>
                  <a:headEnd/>
                  <a:tailEnd/>
                </a:ln>
                <a:extLst/>
              </p:spPr>
              <p:txBody>
                <a:bodyPr/>
                <a:lstStyle/>
                <a:p>
                  <a:endParaRPr lang="en-US"/>
                </a:p>
              </p:txBody>
            </p:sp>
          </p:grpSp>
          <p:grpSp>
            <p:nvGrpSpPr>
              <p:cNvPr id="99" name="Group 98"/>
              <p:cNvGrpSpPr/>
              <p:nvPr/>
            </p:nvGrpSpPr>
            <p:grpSpPr>
              <a:xfrm>
                <a:off x="6978899" y="2260690"/>
                <a:ext cx="1006055" cy="1006044"/>
                <a:chOff x="6610403" y="2260690"/>
                <a:chExt cx="1006055" cy="1006044"/>
              </a:xfrm>
              <a:effectLst>
                <a:outerShdw blurRad="50800" dist="38100" dir="2700000" algn="tl" rotWithShape="0">
                  <a:prstClr val="black">
                    <a:alpha val="40000"/>
                  </a:prstClr>
                </a:outerShdw>
              </a:effectLst>
            </p:grpSpPr>
            <p:sp>
              <p:nvSpPr>
                <p:cNvPr id="127" name="Freeform 81"/>
                <p:cNvSpPr>
                  <a:spLocks/>
                </p:cNvSpPr>
                <p:nvPr/>
              </p:nvSpPr>
              <p:spPr bwMode="auto">
                <a:xfrm>
                  <a:off x="6610403" y="2765541"/>
                  <a:ext cx="768260" cy="501193"/>
                </a:xfrm>
                <a:custGeom>
                  <a:avLst/>
                  <a:gdLst>
                    <a:gd name="T0" fmla="*/ 0 w 420"/>
                    <a:gd name="T1" fmla="*/ 72 h 274"/>
                    <a:gd name="T2" fmla="*/ 42 w 420"/>
                    <a:gd name="T3" fmla="*/ 30 h 274"/>
                    <a:gd name="T4" fmla="*/ 48 w 420"/>
                    <a:gd name="T5" fmla="*/ 60 h 274"/>
                    <a:gd name="T6" fmla="*/ 330 w 420"/>
                    <a:gd name="T7" fmla="*/ 0 h 274"/>
                    <a:gd name="T8" fmla="*/ 348 w 420"/>
                    <a:gd name="T9" fmla="*/ 0 h 274"/>
                    <a:gd name="T10" fmla="*/ 372 w 420"/>
                    <a:gd name="T11" fmla="*/ 12 h 274"/>
                    <a:gd name="T12" fmla="*/ 372 w 420"/>
                    <a:gd name="T13" fmla="*/ 42 h 274"/>
                    <a:gd name="T14" fmla="*/ 402 w 420"/>
                    <a:gd name="T15" fmla="*/ 42 h 274"/>
                    <a:gd name="T16" fmla="*/ 372 w 420"/>
                    <a:gd name="T17" fmla="*/ 84 h 274"/>
                    <a:gd name="T18" fmla="*/ 390 w 420"/>
                    <a:gd name="T19" fmla="*/ 112 h 274"/>
                    <a:gd name="T20" fmla="*/ 420 w 420"/>
                    <a:gd name="T21" fmla="*/ 124 h 274"/>
                    <a:gd name="T22" fmla="*/ 390 w 420"/>
                    <a:gd name="T23" fmla="*/ 160 h 274"/>
                    <a:gd name="T24" fmla="*/ 366 w 420"/>
                    <a:gd name="T25" fmla="*/ 190 h 274"/>
                    <a:gd name="T26" fmla="*/ 102 w 420"/>
                    <a:gd name="T27" fmla="*/ 262 h 274"/>
                    <a:gd name="T28" fmla="*/ 42 w 420"/>
                    <a:gd name="T29" fmla="*/ 274 h 274"/>
                    <a:gd name="T30" fmla="*/ 12 w 420"/>
                    <a:gd name="T31" fmla="*/ 172 h 274"/>
                    <a:gd name="T32" fmla="*/ 0 w 420"/>
                    <a:gd name="T33" fmla="*/ 7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0" h="274">
                      <a:moveTo>
                        <a:pt x="0" y="72"/>
                      </a:moveTo>
                      <a:lnTo>
                        <a:pt x="42" y="30"/>
                      </a:lnTo>
                      <a:lnTo>
                        <a:pt x="48" y="60"/>
                      </a:lnTo>
                      <a:lnTo>
                        <a:pt x="330" y="0"/>
                      </a:lnTo>
                      <a:lnTo>
                        <a:pt x="348" y="0"/>
                      </a:lnTo>
                      <a:lnTo>
                        <a:pt x="372" y="12"/>
                      </a:lnTo>
                      <a:lnTo>
                        <a:pt x="372" y="42"/>
                      </a:lnTo>
                      <a:lnTo>
                        <a:pt x="402" y="42"/>
                      </a:lnTo>
                      <a:lnTo>
                        <a:pt x="372" y="84"/>
                      </a:lnTo>
                      <a:lnTo>
                        <a:pt x="390" y="112"/>
                      </a:lnTo>
                      <a:lnTo>
                        <a:pt x="420" y="124"/>
                      </a:lnTo>
                      <a:lnTo>
                        <a:pt x="390" y="160"/>
                      </a:lnTo>
                      <a:lnTo>
                        <a:pt x="366" y="190"/>
                      </a:lnTo>
                      <a:lnTo>
                        <a:pt x="102" y="262"/>
                      </a:lnTo>
                      <a:lnTo>
                        <a:pt x="42" y="274"/>
                      </a:lnTo>
                      <a:lnTo>
                        <a:pt x="12" y="172"/>
                      </a:lnTo>
                      <a:lnTo>
                        <a:pt x="0" y="72"/>
                      </a:lnTo>
                      <a:close/>
                    </a:path>
                  </a:pathLst>
                </a:custGeom>
                <a:solidFill>
                  <a:schemeClr val="accent2"/>
                </a:solidFill>
                <a:ln w="3175">
                  <a:noFill/>
                  <a:prstDash val="solid"/>
                  <a:round/>
                  <a:headEnd/>
                  <a:tailEnd/>
                </a:ln>
                <a:extLst/>
              </p:spPr>
              <p:txBody>
                <a:bodyPr/>
                <a:lstStyle/>
                <a:p>
                  <a:endParaRPr lang="en-US"/>
                </a:p>
              </p:txBody>
            </p:sp>
            <p:sp>
              <p:nvSpPr>
                <p:cNvPr id="128" name="Freeform 82"/>
                <p:cNvSpPr>
                  <a:spLocks/>
                </p:cNvSpPr>
                <p:nvPr/>
              </p:nvSpPr>
              <p:spPr bwMode="auto">
                <a:xfrm>
                  <a:off x="6687229" y="2260690"/>
                  <a:ext cx="929229" cy="658501"/>
                </a:xfrm>
                <a:custGeom>
                  <a:avLst/>
                  <a:gdLst>
                    <a:gd name="T0" fmla="*/ 36 w 508"/>
                    <a:gd name="T1" fmla="*/ 252 h 360"/>
                    <a:gd name="T2" fmla="*/ 36 w 508"/>
                    <a:gd name="T3" fmla="*/ 216 h 360"/>
                    <a:gd name="T4" fmla="*/ 78 w 508"/>
                    <a:gd name="T5" fmla="*/ 192 h 360"/>
                    <a:gd name="T6" fmla="*/ 138 w 508"/>
                    <a:gd name="T7" fmla="*/ 204 h 360"/>
                    <a:gd name="T8" fmla="*/ 168 w 508"/>
                    <a:gd name="T9" fmla="*/ 186 h 360"/>
                    <a:gd name="T10" fmla="*/ 216 w 508"/>
                    <a:gd name="T11" fmla="*/ 150 h 360"/>
                    <a:gd name="T12" fmla="*/ 192 w 508"/>
                    <a:gd name="T13" fmla="*/ 102 h 360"/>
                    <a:gd name="T14" fmla="*/ 210 w 508"/>
                    <a:gd name="T15" fmla="*/ 102 h 360"/>
                    <a:gd name="T16" fmla="*/ 252 w 508"/>
                    <a:gd name="T17" fmla="*/ 36 h 360"/>
                    <a:gd name="T18" fmla="*/ 390 w 508"/>
                    <a:gd name="T19" fmla="*/ 0 h 360"/>
                    <a:gd name="T20" fmla="*/ 396 w 508"/>
                    <a:gd name="T21" fmla="*/ 108 h 360"/>
                    <a:gd name="T22" fmla="*/ 420 w 508"/>
                    <a:gd name="T23" fmla="*/ 126 h 360"/>
                    <a:gd name="T24" fmla="*/ 436 w 508"/>
                    <a:gd name="T25" fmla="*/ 174 h 360"/>
                    <a:gd name="T26" fmla="*/ 436 w 508"/>
                    <a:gd name="T27" fmla="*/ 228 h 360"/>
                    <a:gd name="T28" fmla="*/ 448 w 508"/>
                    <a:gd name="T29" fmla="*/ 294 h 360"/>
                    <a:gd name="T30" fmla="*/ 436 w 508"/>
                    <a:gd name="T31" fmla="*/ 330 h 360"/>
                    <a:gd name="T32" fmla="*/ 478 w 508"/>
                    <a:gd name="T33" fmla="*/ 318 h 360"/>
                    <a:gd name="T34" fmla="*/ 502 w 508"/>
                    <a:gd name="T35" fmla="*/ 288 h 360"/>
                    <a:gd name="T36" fmla="*/ 508 w 508"/>
                    <a:gd name="T37" fmla="*/ 294 h 360"/>
                    <a:gd name="T38" fmla="*/ 436 w 508"/>
                    <a:gd name="T39" fmla="*/ 360 h 360"/>
                    <a:gd name="T40" fmla="*/ 436 w 508"/>
                    <a:gd name="T41" fmla="*/ 330 h 360"/>
                    <a:gd name="T42" fmla="*/ 366 w 508"/>
                    <a:gd name="T43" fmla="*/ 318 h 360"/>
                    <a:gd name="T44" fmla="*/ 330 w 508"/>
                    <a:gd name="T45" fmla="*/ 318 h 360"/>
                    <a:gd name="T46" fmla="*/ 330 w 508"/>
                    <a:gd name="T47" fmla="*/ 288 h 360"/>
                    <a:gd name="T48" fmla="*/ 306 w 508"/>
                    <a:gd name="T49" fmla="*/ 276 h 360"/>
                    <a:gd name="T50" fmla="*/ 288 w 508"/>
                    <a:gd name="T51" fmla="*/ 276 h 360"/>
                    <a:gd name="T52" fmla="*/ 6 w 508"/>
                    <a:gd name="T53" fmla="*/ 336 h 360"/>
                    <a:gd name="T54" fmla="*/ 0 w 508"/>
                    <a:gd name="T55" fmla="*/ 306 h 360"/>
                    <a:gd name="T56" fmla="*/ 36 w 508"/>
                    <a:gd name="T57" fmla="*/ 2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360">
                      <a:moveTo>
                        <a:pt x="36" y="252"/>
                      </a:moveTo>
                      <a:lnTo>
                        <a:pt x="36" y="216"/>
                      </a:lnTo>
                      <a:lnTo>
                        <a:pt x="78" y="192"/>
                      </a:lnTo>
                      <a:lnTo>
                        <a:pt x="138" y="204"/>
                      </a:lnTo>
                      <a:lnTo>
                        <a:pt x="168" y="186"/>
                      </a:lnTo>
                      <a:lnTo>
                        <a:pt x="216" y="150"/>
                      </a:lnTo>
                      <a:lnTo>
                        <a:pt x="192" y="102"/>
                      </a:lnTo>
                      <a:lnTo>
                        <a:pt x="210" y="102"/>
                      </a:lnTo>
                      <a:lnTo>
                        <a:pt x="252" y="36"/>
                      </a:lnTo>
                      <a:lnTo>
                        <a:pt x="390" y="0"/>
                      </a:lnTo>
                      <a:lnTo>
                        <a:pt x="396" y="108"/>
                      </a:lnTo>
                      <a:lnTo>
                        <a:pt x="420" y="126"/>
                      </a:lnTo>
                      <a:lnTo>
                        <a:pt x="436" y="174"/>
                      </a:lnTo>
                      <a:lnTo>
                        <a:pt x="436" y="228"/>
                      </a:lnTo>
                      <a:lnTo>
                        <a:pt x="448" y="294"/>
                      </a:lnTo>
                      <a:lnTo>
                        <a:pt x="436" y="330"/>
                      </a:lnTo>
                      <a:lnTo>
                        <a:pt x="478" y="318"/>
                      </a:lnTo>
                      <a:lnTo>
                        <a:pt x="502" y="288"/>
                      </a:lnTo>
                      <a:lnTo>
                        <a:pt x="508" y="294"/>
                      </a:lnTo>
                      <a:lnTo>
                        <a:pt x="436" y="360"/>
                      </a:lnTo>
                      <a:lnTo>
                        <a:pt x="436" y="330"/>
                      </a:lnTo>
                      <a:lnTo>
                        <a:pt x="366" y="318"/>
                      </a:lnTo>
                      <a:lnTo>
                        <a:pt x="330" y="318"/>
                      </a:lnTo>
                      <a:lnTo>
                        <a:pt x="330" y="288"/>
                      </a:lnTo>
                      <a:lnTo>
                        <a:pt x="306" y="276"/>
                      </a:lnTo>
                      <a:lnTo>
                        <a:pt x="288" y="276"/>
                      </a:lnTo>
                      <a:lnTo>
                        <a:pt x="6" y="336"/>
                      </a:lnTo>
                      <a:lnTo>
                        <a:pt x="0" y="306"/>
                      </a:lnTo>
                      <a:lnTo>
                        <a:pt x="36" y="252"/>
                      </a:lnTo>
                      <a:close/>
                    </a:path>
                  </a:pathLst>
                </a:custGeom>
                <a:solidFill>
                  <a:schemeClr val="accent2"/>
                </a:solidFill>
                <a:ln w="3175">
                  <a:noFill/>
                  <a:prstDash val="solid"/>
                  <a:round/>
                  <a:headEnd/>
                  <a:tailEnd/>
                </a:ln>
                <a:extLst/>
              </p:spPr>
              <p:txBody>
                <a:bodyPr/>
                <a:lstStyle/>
                <a:p>
                  <a:endParaRPr lang="en-US"/>
                </a:p>
              </p:txBody>
            </p:sp>
            <p:sp>
              <p:nvSpPr>
                <p:cNvPr id="129" name="Freeform 83"/>
                <p:cNvSpPr>
                  <a:spLocks/>
                </p:cNvSpPr>
                <p:nvPr/>
              </p:nvSpPr>
              <p:spPr bwMode="auto">
                <a:xfrm>
                  <a:off x="7279887" y="2842366"/>
                  <a:ext cx="204869" cy="369492"/>
                </a:xfrm>
                <a:custGeom>
                  <a:avLst/>
                  <a:gdLst>
                    <a:gd name="T0" fmla="*/ 24 w 112"/>
                    <a:gd name="T1" fmla="*/ 172 h 202"/>
                    <a:gd name="T2" fmla="*/ 0 w 112"/>
                    <a:gd name="T3" fmla="*/ 148 h 202"/>
                    <a:gd name="T4" fmla="*/ 24 w 112"/>
                    <a:gd name="T5" fmla="*/ 118 h 202"/>
                    <a:gd name="T6" fmla="*/ 54 w 112"/>
                    <a:gd name="T7" fmla="*/ 82 h 202"/>
                    <a:gd name="T8" fmla="*/ 24 w 112"/>
                    <a:gd name="T9" fmla="*/ 70 h 202"/>
                    <a:gd name="T10" fmla="*/ 6 w 112"/>
                    <a:gd name="T11" fmla="*/ 42 h 202"/>
                    <a:gd name="T12" fmla="*/ 36 w 112"/>
                    <a:gd name="T13" fmla="*/ 0 h 202"/>
                    <a:gd name="T14" fmla="*/ 42 w 112"/>
                    <a:gd name="T15" fmla="*/ 0 h 202"/>
                    <a:gd name="T16" fmla="*/ 112 w 112"/>
                    <a:gd name="T17" fmla="*/ 12 h 202"/>
                    <a:gd name="T18" fmla="*/ 112 w 112"/>
                    <a:gd name="T19" fmla="*/ 18 h 202"/>
                    <a:gd name="T20" fmla="*/ 112 w 112"/>
                    <a:gd name="T21" fmla="*/ 12 h 202"/>
                    <a:gd name="T22" fmla="*/ 96 w 112"/>
                    <a:gd name="T23" fmla="*/ 58 h 202"/>
                    <a:gd name="T24" fmla="*/ 112 w 112"/>
                    <a:gd name="T25" fmla="*/ 100 h 202"/>
                    <a:gd name="T26" fmla="*/ 84 w 112"/>
                    <a:gd name="T27" fmla="*/ 202 h 202"/>
                    <a:gd name="T28" fmla="*/ 36 w 112"/>
                    <a:gd name="T29" fmla="*/ 184 h 202"/>
                    <a:gd name="T30" fmla="*/ 24 w 112"/>
                    <a:gd name="T31" fmla="*/ 1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2">
                      <a:moveTo>
                        <a:pt x="24" y="172"/>
                      </a:moveTo>
                      <a:lnTo>
                        <a:pt x="0" y="148"/>
                      </a:lnTo>
                      <a:lnTo>
                        <a:pt x="24" y="118"/>
                      </a:lnTo>
                      <a:lnTo>
                        <a:pt x="54" y="82"/>
                      </a:lnTo>
                      <a:lnTo>
                        <a:pt x="24" y="70"/>
                      </a:lnTo>
                      <a:lnTo>
                        <a:pt x="6" y="42"/>
                      </a:lnTo>
                      <a:lnTo>
                        <a:pt x="36" y="0"/>
                      </a:lnTo>
                      <a:lnTo>
                        <a:pt x="42" y="0"/>
                      </a:lnTo>
                      <a:lnTo>
                        <a:pt x="112" y="12"/>
                      </a:lnTo>
                      <a:lnTo>
                        <a:pt x="112" y="18"/>
                      </a:lnTo>
                      <a:lnTo>
                        <a:pt x="112" y="12"/>
                      </a:lnTo>
                      <a:lnTo>
                        <a:pt x="96" y="58"/>
                      </a:lnTo>
                      <a:lnTo>
                        <a:pt x="112" y="100"/>
                      </a:lnTo>
                      <a:lnTo>
                        <a:pt x="84" y="202"/>
                      </a:lnTo>
                      <a:lnTo>
                        <a:pt x="36" y="184"/>
                      </a:lnTo>
                      <a:lnTo>
                        <a:pt x="24" y="172"/>
                      </a:lnTo>
                      <a:close/>
                    </a:path>
                  </a:pathLst>
                </a:custGeom>
                <a:solidFill>
                  <a:schemeClr val="accent2"/>
                </a:solidFill>
                <a:ln w="3175">
                  <a:noFill/>
                  <a:prstDash val="solid"/>
                  <a:round/>
                  <a:headEnd/>
                  <a:tailEnd/>
                </a:ln>
                <a:extLst/>
              </p:spPr>
              <p:txBody>
                <a:bodyPr/>
                <a:lstStyle/>
                <a:p>
                  <a:endParaRPr lang="en-US"/>
                </a:p>
              </p:txBody>
            </p:sp>
          </p:grpSp>
          <p:grpSp>
            <p:nvGrpSpPr>
              <p:cNvPr id="100" name="Group 99"/>
              <p:cNvGrpSpPr/>
              <p:nvPr/>
            </p:nvGrpSpPr>
            <p:grpSpPr>
              <a:xfrm>
                <a:off x="7837350" y="1668322"/>
                <a:ext cx="567049" cy="1075552"/>
                <a:chOff x="7523446" y="1777506"/>
                <a:chExt cx="567049" cy="1075552"/>
              </a:xfrm>
              <a:effectLst>
                <a:outerShdw blurRad="50800" dist="38100" dir="2700000" algn="tl" rotWithShape="0">
                  <a:prstClr val="black">
                    <a:alpha val="40000"/>
                  </a:prstClr>
                </a:outerShdw>
              </a:effectLst>
            </p:grpSpPr>
            <p:sp>
              <p:nvSpPr>
                <p:cNvPr id="121" name="Freeform 84"/>
                <p:cNvSpPr>
                  <a:spLocks/>
                </p:cNvSpPr>
                <p:nvPr/>
              </p:nvSpPr>
              <p:spPr bwMode="auto">
                <a:xfrm>
                  <a:off x="7523446" y="2260407"/>
                  <a:ext cx="139019" cy="373151"/>
                </a:xfrm>
                <a:custGeom>
                  <a:avLst/>
                  <a:gdLst>
                    <a:gd name="T0" fmla="*/ 0 w 76"/>
                    <a:gd name="T1" fmla="*/ 30 h 204"/>
                    <a:gd name="T2" fmla="*/ 76 w 76"/>
                    <a:gd name="T3" fmla="*/ 0 h 204"/>
                    <a:gd name="T4" fmla="*/ 76 w 76"/>
                    <a:gd name="T5" fmla="*/ 30 h 204"/>
                    <a:gd name="T6" fmla="*/ 76 w 76"/>
                    <a:gd name="T7" fmla="*/ 66 h 204"/>
                    <a:gd name="T8" fmla="*/ 76 w 76"/>
                    <a:gd name="T9" fmla="*/ 174 h 204"/>
                    <a:gd name="T10" fmla="*/ 76 w 76"/>
                    <a:gd name="T11" fmla="*/ 204 h 204"/>
                    <a:gd name="T12" fmla="*/ 46 w 76"/>
                    <a:gd name="T13" fmla="*/ 204 h 204"/>
                    <a:gd name="T14" fmla="*/ 30 w 76"/>
                    <a:gd name="T15" fmla="*/ 156 h 204"/>
                    <a:gd name="T16" fmla="*/ 6 w 76"/>
                    <a:gd name="T17" fmla="*/ 138 h 204"/>
                    <a:gd name="T18" fmla="*/ 0 w 76"/>
                    <a:gd name="T19" fmla="*/ 3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04">
                      <a:moveTo>
                        <a:pt x="0" y="30"/>
                      </a:moveTo>
                      <a:lnTo>
                        <a:pt x="76" y="0"/>
                      </a:lnTo>
                      <a:lnTo>
                        <a:pt x="76" y="30"/>
                      </a:lnTo>
                      <a:lnTo>
                        <a:pt x="76" y="66"/>
                      </a:lnTo>
                      <a:lnTo>
                        <a:pt x="76" y="174"/>
                      </a:lnTo>
                      <a:lnTo>
                        <a:pt x="76" y="204"/>
                      </a:lnTo>
                      <a:lnTo>
                        <a:pt x="46" y="204"/>
                      </a:lnTo>
                      <a:lnTo>
                        <a:pt x="30" y="156"/>
                      </a:lnTo>
                      <a:lnTo>
                        <a:pt x="6" y="138"/>
                      </a:lnTo>
                      <a:lnTo>
                        <a:pt x="0" y="30"/>
                      </a:lnTo>
                      <a:close/>
                    </a:path>
                  </a:pathLst>
                </a:custGeom>
                <a:solidFill>
                  <a:schemeClr val="accent2"/>
                </a:solidFill>
                <a:ln w="3175">
                  <a:noFill/>
                  <a:prstDash val="solid"/>
                  <a:round/>
                  <a:headEnd/>
                  <a:tailEnd/>
                </a:ln>
                <a:extLst/>
              </p:spPr>
              <p:txBody>
                <a:bodyPr/>
                <a:lstStyle/>
                <a:p>
                  <a:endParaRPr lang="en-US"/>
                </a:p>
              </p:txBody>
            </p:sp>
            <p:sp>
              <p:nvSpPr>
                <p:cNvPr id="122" name="Freeform 85"/>
                <p:cNvSpPr>
                  <a:spLocks/>
                </p:cNvSpPr>
                <p:nvPr/>
              </p:nvSpPr>
              <p:spPr bwMode="auto">
                <a:xfrm>
                  <a:off x="7607589" y="2710383"/>
                  <a:ext cx="186577" cy="142675"/>
                </a:xfrm>
                <a:custGeom>
                  <a:avLst/>
                  <a:gdLst>
                    <a:gd name="T0" fmla="*/ 0 w 102"/>
                    <a:gd name="T1" fmla="*/ 12 h 78"/>
                    <a:gd name="T2" fmla="*/ 96 w 102"/>
                    <a:gd name="T3" fmla="*/ 0 h 78"/>
                    <a:gd name="T4" fmla="*/ 102 w 102"/>
                    <a:gd name="T5" fmla="*/ 48 h 78"/>
                    <a:gd name="T6" fmla="*/ 12 w 102"/>
                    <a:gd name="T7" fmla="*/ 78 h 78"/>
                    <a:gd name="T8" fmla="*/ 0 w 102"/>
                    <a:gd name="T9" fmla="*/ 12 h 78"/>
                  </a:gdLst>
                  <a:ahLst/>
                  <a:cxnLst>
                    <a:cxn ang="0">
                      <a:pos x="T0" y="T1"/>
                    </a:cxn>
                    <a:cxn ang="0">
                      <a:pos x="T2" y="T3"/>
                    </a:cxn>
                    <a:cxn ang="0">
                      <a:pos x="T4" y="T5"/>
                    </a:cxn>
                    <a:cxn ang="0">
                      <a:pos x="T6" y="T7"/>
                    </a:cxn>
                    <a:cxn ang="0">
                      <a:pos x="T8" y="T9"/>
                    </a:cxn>
                  </a:cxnLst>
                  <a:rect l="0" t="0" r="r" b="b"/>
                  <a:pathLst>
                    <a:path w="102" h="78">
                      <a:moveTo>
                        <a:pt x="0" y="12"/>
                      </a:moveTo>
                      <a:lnTo>
                        <a:pt x="96" y="0"/>
                      </a:lnTo>
                      <a:lnTo>
                        <a:pt x="102" y="48"/>
                      </a:lnTo>
                      <a:lnTo>
                        <a:pt x="12" y="78"/>
                      </a:lnTo>
                      <a:lnTo>
                        <a:pt x="0" y="12"/>
                      </a:lnTo>
                      <a:close/>
                    </a:path>
                  </a:pathLst>
                </a:custGeom>
                <a:solidFill>
                  <a:schemeClr val="accent2"/>
                </a:solidFill>
                <a:ln w="3175">
                  <a:noFill/>
                  <a:prstDash val="solid"/>
                  <a:round/>
                  <a:headEnd/>
                  <a:tailEnd/>
                </a:ln>
                <a:extLst/>
              </p:spPr>
              <p:txBody>
                <a:bodyPr/>
                <a:lstStyle/>
                <a:p>
                  <a:endParaRPr lang="en-US"/>
                </a:p>
              </p:txBody>
            </p:sp>
            <p:sp>
              <p:nvSpPr>
                <p:cNvPr id="123" name="Freeform 86"/>
                <p:cNvSpPr>
                  <a:spLocks/>
                </p:cNvSpPr>
                <p:nvPr/>
              </p:nvSpPr>
              <p:spPr bwMode="auto">
                <a:xfrm>
                  <a:off x="7607589" y="2589658"/>
                  <a:ext cx="351205" cy="142675"/>
                </a:xfrm>
                <a:custGeom>
                  <a:avLst/>
                  <a:gdLst>
                    <a:gd name="T0" fmla="*/ 30 w 192"/>
                    <a:gd name="T1" fmla="*/ 24 h 78"/>
                    <a:gd name="T2" fmla="*/ 126 w 192"/>
                    <a:gd name="T3" fmla="*/ 0 h 78"/>
                    <a:gd name="T4" fmla="*/ 162 w 192"/>
                    <a:gd name="T5" fmla="*/ 42 h 78"/>
                    <a:gd name="T6" fmla="*/ 180 w 192"/>
                    <a:gd name="T7" fmla="*/ 36 h 78"/>
                    <a:gd name="T8" fmla="*/ 192 w 192"/>
                    <a:gd name="T9" fmla="*/ 24 h 78"/>
                    <a:gd name="T10" fmla="*/ 192 w 192"/>
                    <a:gd name="T11" fmla="*/ 54 h 78"/>
                    <a:gd name="T12" fmla="*/ 180 w 192"/>
                    <a:gd name="T13" fmla="*/ 66 h 78"/>
                    <a:gd name="T14" fmla="*/ 144 w 192"/>
                    <a:gd name="T15" fmla="*/ 66 h 78"/>
                    <a:gd name="T16" fmla="*/ 120 w 192"/>
                    <a:gd name="T17" fmla="*/ 54 h 78"/>
                    <a:gd name="T18" fmla="*/ 96 w 192"/>
                    <a:gd name="T19" fmla="*/ 66 h 78"/>
                    <a:gd name="T20" fmla="*/ 0 w 192"/>
                    <a:gd name="T21" fmla="*/ 78 h 78"/>
                    <a:gd name="T22" fmla="*/ 0 w 192"/>
                    <a:gd name="T23" fmla="*/ 24 h 78"/>
                    <a:gd name="T24" fmla="*/ 30 w 192"/>
                    <a:gd name="T25"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78">
                      <a:moveTo>
                        <a:pt x="30" y="24"/>
                      </a:moveTo>
                      <a:lnTo>
                        <a:pt x="126" y="0"/>
                      </a:lnTo>
                      <a:lnTo>
                        <a:pt x="162" y="42"/>
                      </a:lnTo>
                      <a:lnTo>
                        <a:pt x="180" y="36"/>
                      </a:lnTo>
                      <a:lnTo>
                        <a:pt x="192" y="24"/>
                      </a:lnTo>
                      <a:lnTo>
                        <a:pt x="192" y="54"/>
                      </a:lnTo>
                      <a:lnTo>
                        <a:pt x="180" y="66"/>
                      </a:lnTo>
                      <a:lnTo>
                        <a:pt x="144" y="66"/>
                      </a:lnTo>
                      <a:lnTo>
                        <a:pt x="120" y="54"/>
                      </a:lnTo>
                      <a:lnTo>
                        <a:pt x="96" y="66"/>
                      </a:lnTo>
                      <a:lnTo>
                        <a:pt x="0" y="78"/>
                      </a:lnTo>
                      <a:lnTo>
                        <a:pt x="0" y="24"/>
                      </a:lnTo>
                      <a:lnTo>
                        <a:pt x="30" y="24"/>
                      </a:lnTo>
                      <a:close/>
                    </a:path>
                  </a:pathLst>
                </a:custGeom>
                <a:solidFill>
                  <a:schemeClr val="accent2"/>
                </a:solidFill>
                <a:ln w="3175">
                  <a:noFill/>
                  <a:prstDash val="solid"/>
                  <a:round/>
                  <a:headEnd/>
                  <a:tailEnd/>
                </a:ln>
                <a:extLst/>
              </p:spPr>
              <p:txBody>
                <a:bodyPr/>
                <a:lstStyle/>
                <a:p>
                  <a:endParaRPr lang="en-US"/>
                </a:p>
              </p:txBody>
            </p:sp>
            <p:sp>
              <p:nvSpPr>
                <p:cNvPr id="124" name="Freeform 87"/>
                <p:cNvSpPr>
                  <a:spLocks/>
                </p:cNvSpPr>
                <p:nvPr/>
              </p:nvSpPr>
              <p:spPr bwMode="auto">
                <a:xfrm>
                  <a:off x="7783191" y="2688433"/>
                  <a:ext cx="87801" cy="109750"/>
                </a:xfrm>
                <a:custGeom>
                  <a:avLst/>
                  <a:gdLst>
                    <a:gd name="T0" fmla="*/ 48 w 48"/>
                    <a:gd name="T1" fmla="*/ 12 h 60"/>
                    <a:gd name="T2" fmla="*/ 6 w 48"/>
                    <a:gd name="T3" fmla="*/ 60 h 60"/>
                    <a:gd name="T4" fmla="*/ 0 w 48"/>
                    <a:gd name="T5" fmla="*/ 12 h 60"/>
                    <a:gd name="T6" fmla="*/ 24 w 48"/>
                    <a:gd name="T7" fmla="*/ 0 h 60"/>
                    <a:gd name="T8" fmla="*/ 48 w 48"/>
                    <a:gd name="T9" fmla="*/ 12 h 60"/>
                  </a:gdLst>
                  <a:ahLst/>
                  <a:cxnLst>
                    <a:cxn ang="0">
                      <a:pos x="T0" y="T1"/>
                    </a:cxn>
                    <a:cxn ang="0">
                      <a:pos x="T2" y="T3"/>
                    </a:cxn>
                    <a:cxn ang="0">
                      <a:pos x="T4" y="T5"/>
                    </a:cxn>
                    <a:cxn ang="0">
                      <a:pos x="T6" y="T7"/>
                    </a:cxn>
                    <a:cxn ang="0">
                      <a:pos x="T8" y="T9"/>
                    </a:cxn>
                  </a:cxnLst>
                  <a:rect l="0" t="0" r="r" b="b"/>
                  <a:pathLst>
                    <a:path w="48" h="60">
                      <a:moveTo>
                        <a:pt x="48" y="12"/>
                      </a:moveTo>
                      <a:lnTo>
                        <a:pt x="6" y="60"/>
                      </a:lnTo>
                      <a:lnTo>
                        <a:pt x="0" y="12"/>
                      </a:lnTo>
                      <a:lnTo>
                        <a:pt x="24" y="0"/>
                      </a:lnTo>
                      <a:lnTo>
                        <a:pt x="48" y="12"/>
                      </a:lnTo>
                      <a:close/>
                    </a:path>
                  </a:pathLst>
                </a:custGeom>
                <a:solidFill>
                  <a:schemeClr val="accent2"/>
                </a:solidFill>
                <a:ln w="3175">
                  <a:noFill/>
                  <a:prstDash val="solid"/>
                  <a:round/>
                  <a:headEnd/>
                  <a:tailEnd/>
                </a:ln>
                <a:extLst/>
              </p:spPr>
              <p:txBody>
                <a:bodyPr/>
                <a:lstStyle/>
                <a:p>
                  <a:endParaRPr lang="en-US"/>
                </a:p>
              </p:txBody>
            </p:sp>
            <p:sp>
              <p:nvSpPr>
                <p:cNvPr id="125" name="Freeform 88"/>
                <p:cNvSpPr>
                  <a:spLocks/>
                </p:cNvSpPr>
                <p:nvPr/>
              </p:nvSpPr>
              <p:spPr bwMode="auto">
                <a:xfrm>
                  <a:off x="7662464" y="2183582"/>
                  <a:ext cx="175602" cy="449976"/>
                </a:xfrm>
                <a:custGeom>
                  <a:avLst/>
                  <a:gdLst>
                    <a:gd name="T0" fmla="*/ 0 w 96"/>
                    <a:gd name="T1" fmla="*/ 6 h 246"/>
                    <a:gd name="T2" fmla="*/ 36 w 96"/>
                    <a:gd name="T3" fmla="*/ 0 h 246"/>
                    <a:gd name="T4" fmla="*/ 90 w 96"/>
                    <a:gd name="T5" fmla="*/ 162 h 246"/>
                    <a:gd name="T6" fmla="*/ 96 w 96"/>
                    <a:gd name="T7" fmla="*/ 222 h 246"/>
                    <a:gd name="T8" fmla="*/ 0 w 96"/>
                    <a:gd name="T9" fmla="*/ 246 h 246"/>
                    <a:gd name="T10" fmla="*/ 0 w 96"/>
                    <a:gd name="T11" fmla="*/ 216 h 246"/>
                    <a:gd name="T12" fmla="*/ 0 w 96"/>
                    <a:gd name="T13" fmla="*/ 108 h 246"/>
                    <a:gd name="T14" fmla="*/ 0 w 96"/>
                    <a:gd name="T15" fmla="*/ 72 h 246"/>
                    <a:gd name="T16" fmla="*/ 0 w 96"/>
                    <a:gd name="T17" fmla="*/ 42 h 246"/>
                    <a:gd name="T18" fmla="*/ 0 w 96"/>
                    <a:gd name="T19" fmla="*/ 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6">
                      <a:moveTo>
                        <a:pt x="0" y="6"/>
                      </a:moveTo>
                      <a:lnTo>
                        <a:pt x="36" y="0"/>
                      </a:lnTo>
                      <a:lnTo>
                        <a:pt x="90" y="162"/>
                      </a:lnTo>
                      <a:lnTo>
                        <a:pt x="96" y="222"/>
                      </a:lnTo>
                      <a:lnTo>
                        <a:pt x="0" y="246"/>
                      </a:lnTo>
                      <a:lnTo>
                        <a:pt x="0" y="216"/>
                      </a:lnTo>
                      <a:lnTo>
                        <a:pt x="0" y="108"/>
                      </a:lnTo>
                      <a:lnTo>
                        <a:pt x="0" y="72"/>
                      </a:lnTo>
                      <a:lnTo>
                        <a:pt x="0" y="42"/>
                      </a:lnTo>
                      <a:lnTo>
                        <a:pt x="0" y="6"/>
                      </a:lnTo>
                      <a:close/>
                    </a:path>
                  </a:pathLst>
                </a:custGeom>
                <a:solidFill>
                  <a:schemeClr val="accent2"/>
                </a:solidFill>
                <a:ln w="3175">
                  <a:noFill/>
                  <a:prstDash val="solid"/>
                  <a:round/>
                  <a:headEnd/>
                  <a:tailEnd/>
                </a:ln>
                <a:extLst/>
              </p:spPr>
              <p:txBody>
                <a:bodyPr/>
                <a:lstStyle/>
                <a:p>
                  <a:endParaRPr lang="en-US"/>
                </a:p>
              </p:txBody>
            </p:sp>
            <p:sp>
              <p:nvSpPr>
                <p:cNvPr id="126" name="Freeform 89"/>
                <p:cNvSpPr>
                  <a:spLocks/>
                </p:cNvSpPr>
                <p:nvPr/>
              </p:nvSpPr>
              <p:spPr bwMode="auto">
                <a:xfrm>
                  <a:off x="7728315" y="1777506"/>
                  <a:ext cx="362180" cy="702401"/>
                </a:xfrm>
                <a:custGeom>
                  <a:avLst/>
                  <a:gdLst>
                    <a:gd name="T0" fmla="*/ 60 w 198"/>
                    <a:gd name="T1" fmla="*/ 12 h 384"/>
                    <a:gd name="T2" fmla="*/ 90 w 198"/>
                    <a:gd name="T3" fmla="*/ 0 h 384"/>
                    <a:gd name="T4" fmla="*/ 114 w 198"/>
                    <a:gd name="T5" fmla="*/ 6 h 384"/>
                    <a:gd name="T6" fmla="*/ 150 w 198"/>
                    <a:gd name="T7" fmla="*/ 138 h 384"/>
                    <a:gd name="T8" fmla="*/ 198 w 198"/>
                    <a:gd name="T9" fmla="*/ 174 h 384"/>
                    <a:gd name="T10" fmla="*/ 198 w 198"/>
                    <a:gd name="T11" fmla="*/ 186 h 384"/>
                    <a:gd name="T12" fmla="*/ 198 w 198"/>
                    <a:gd name="T13" fmla="*/ 222 h 384"/>
                    <a:gd name="T14" fmla="*/ 138 w 198"/>
                    <a:gd name="T15" fmla="*/ 252 h 384"/>
                    <a:gd name="T16" fmla="*/ 126 w 198"/>
                    <a:gd name="T17" fmla="*/ 276 h 384"/>
                    <a:gd name="T18" fmla="*/ 60 w 198"/>
                    <a:gd name="T19" fmla="*/ 324 h 384"/>
                    <a:gd name="T20" fmla="*/ 54 w 198"/>
                    <a:gd name="T21" fmla="*/ 384 h 384"/>
                    <a:gd name="T22" fmla="*/ 0 w 198"/>
                    <a:gd name="T23" fmla="*/ 222 h 384"/>
                    <a:gd name="T24" fmla="*/ 18 w 198"/>
                    <a:gd name="T25" fmla="*/ 126 h 384"/>
                    <a:gd name="T26" fmla="*/ 6 w 198"/>
                    <a:gd name="T27" fmla="*/ 48 h 384"/>
                    <a:gd name="T28" fmla="*/ 36 w 198"/>
                    <a:gd name="T29" fmla="*/ 6 h 384"/>
                    <a:gd name="T30" fmla="*/ 60 w 198"/>
                    <a:gd name="T31" fmla="*/ 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 h="384">
                      <a:moveTo>
                        <a:pt x="60" y="12"/>
                      </a:moveTo>
                      <a:lnTo>
                        <a:pt x="90" y="0"/>
                      </a:lnTo>
                      <a:lnTo>
                        <a:pt x="114" y="6"/>
                      </a:lnTo>
                      <a:lnTo>
                        <a:pt x="150" y="138"/>
                      </a:lnTo>
                      <a:lnTo>
                        <a:pt x="198" y="174"/>
                      </a:lnTo>
                      <a:lnTo>
                        <a:pt x="198" y="186"/>
                      </a:lnTo>
                      <a:lnTo>
                        <a:pt x="198" y="222"/>
                      </a:lnTo>
                      <a:lnTo>
                        <a:pt x="138" y="252"/>
                      </a:lnTo>
                      <a:lnTo>
                        <a:pt x="126" y="276"/>
                      </a:lnTo>
                      <a:lnTo>
                        <a:pt x="60" y="324"/>
                      </a:lnTo>
                      <a:lnTo>
                        <a:pt x="54" y="384"/>
                      </a:lnTo>
                      <a:lnTo>
                        <a:pt x="0" y="222"/>
                      </a:lnTo>
                      <a:lnTo>
                        <a:pt x="18" y="126"/>
                      </a:lnTo>
                      <a:lnTo>
                        <a:pt x="6" y="48"/>
                      </a:lnTo>
                      <a:lnTo>
                        <a:pt x="36" y="6"/>
                      </a:lnTo>
                      <a:lnTo>
                        <a:pt x="60" y="12"/>
                      </a:lnTo>
                      <a:close/>
                    </a:path>
                  </a:pathLst>
                </a:custGeom>
                <a:solidFill>
                  <a:schemeClr val="accent2"/>
                </a:solidFill>
                <a:ln w="3175">
                  <a:noFill/>
                  <a:prstDash val="solid"/>
                  <a:round/>
                  <a:headEnd/>
                  <a:tailEnd/>
                </a:ln>
                <a:extLst/>
              </p:spPr>
              <p:txBody>
                <a:bodyPr/>
                <a:lstStyle/>
                <a:p>
                  <a:endParaRPr lang="en-US"/>
                </a:p>
              </p:txBody>
            </p:sp>
          </p:grpSp>
          <p:grpSp>
            <p:nvGrpSpPr>
              <p:cNvPr id="101" name="Group 100"/>
              <p:cNvGrpSpPr/>
              <p:nvPr/>
            </p:nvGrpSpPr>
            <p:grpSpPr>
              <a:xfrm>
                <a:off x="6310401" y="3312175"/>
                <a:ext cx="1499937" cy="2425480"/>
                <a:chOff x="5955553" y="3175695"/>
                <a:chExt cx="1499937" cy="2425480"/>
              </a:xfrm>
              <a:effectLst>
                <a:outerShdw blurRad="50800" dist="38100" dir="2700000" algn="tl" rotWithShape="0">
                  <a:prstClr val="black">
                    <a:alpha val="40000"/>
                  </a:prstClr>
                </a:outerShdw>
              </a:effectLst>
            </p:grpSpPr>
            <p:sp>
              <p:nvSpPr>
                <p:cNvPr id="112" name="Freeform 72"/>
                <p:cNvSpPr>
                  <a:spLocks/>
                </p:cNvSpPr>
                <p:nvPr/>
              </p:nvSpPr>
              <p:spPr bwMode="auto">
                <a:xfrm>
                  <a:off x="5955553" y="4767073"/>
                  <a:ext cx="1148732" cy="834102"/>
                </a:xfrm>
                <a:custGeom>
                  <a:avLst/>
                  <a:gdLst>
                    <a:gd name="T0" fmla="*/ 0 w 628"/>
                    <a:gd name="T1" fmla="*/ 42 h 456"/>
                    <a:gd name="T2" fmla="*/ 198 w 628"/>
                    <a:gd name="T3" fmla="*/ 24 h 456"/>
                    <a:gd name="T4" fmla="*/ 210 w 628"/>
                    <a:gd name="T5" fmla="*/ 36 h 456"/>
                    <a:gd name="T6" fmla="*/ 406 w 628"/>
                    <a:gd name="T7" fmla="*/ 42 h 456"/>
                    <a:gd name="T8" fmla="*/ 412 w 628"/>
                    <a:gd name="T9" fmla="*/ 0 h 456"/>
                    <a:gd name="T10" fmla="*/ 448 w 628"/>
                    <a:gd name="T11" fmla="*/ 0 h 456"/>
                    <a:gd name="T12" fmla="*/ 586 w 628"/>
                    <a:gd name="T13" fmla="*/ 234 h 456"/>
                    <a:gd name="T14" fmla="*/ 616 w 628"/>
                    <a:gd name="T15" fmla="*/ 282 h 456"/>
                    <a:gd name="T16" fmla="*/ 628 w 628"/>
                    <a:gd name="T17" fmla="*/ 372 h 456"/>
                    <a:gd name="T18" fmla="*/ 598 w 628"/>
                    <a:gd name="T19" fmla="*/ 444 h 456"/>
                    <a:gd name="T20" fmla="*/ 562 w 628"/>
                    <a:gd name="T21" fmla="*/ 456 h 456"/>
                    <a:gd name="T22" fmla="*/ 538 w 628"/>
                    <a:gd name="T23" fmla="*/ 408 h 456"/>
                    <a:gd name="T24" fmla="*/ 496 w 628"/>
                    <a:gd name="T25" fmla="*/ 402 h 456"/>
                    <a:gd name="T26" fmla="*/ 472 w 628"/>
                    <a:gd name="T27" fmla="*/ 306 h 456"/>
                    <a:gd name="T28" fmla="*/ 448 w 628"/>
                    <a:gd name="T29" fmla="*/ 306 h 456"/>
                    <a:gd name="T30" fmla="*/ 424 w 628"/>
                    <a:gd name="T31" fmla="*/ 276 h 456"/>
                    <a:gd name="T32" fmla="*/ 424 w 628"/>
                    <a:gd name="T33" fmla="*/ 240 h 456"/>
                    <a:gd name="T34" fmla="*/ 400 w 628"/>
                    <a:gd name="T35" fmla="*/ 234 h 456"/>
                    <a:gd name="T36" fmla="*/ 406 w 628"/>
                    <a:gd name="T37" fmla="*/ 186 h 456"/>
                    <a:gd name="T38" fmla="*/ 388 w 628"/>
                    <a:gd name="T39" fmla="*/ 138 h 456"/>
                    <a:gd name="T40" fmla="*/ 340 w 628"/>
                    <a:gd name="T41" fmla="*/ 102 h 456"/>
                    <a:gd name="T42" fmla="*/ 286 w 628"/>
                    <a:gd name="T43" fmla="*/ 66 h 456"/>
                    <a:gd name="T44" fmla="*/ 204 w 628"/>
                    <a:gd name="T45" fmla="*/ 126 h 456"/>
                    <a:gd name="T46" fmla="*/ 162 w 628"/>
                    <a:gd name="T47" fmla="*/ 84 h 456"/>
                    <a:gd name="T48" fmla="*/ 120 w 628"/>
                    <a:gd name="T49" fmla="*/ 72 h 456"/>
                    <a:gd name="T50" fmla="*/ 84 w 628"/>
                    <a:gd name="T51" fmla="*/ 96 h 456"/>
                    <a:gd name="T52" fmla="*/ 30 w 628"/>
                    <a:gd name="T53" fmla="*/ 78 h 456"/>
                    <a:gd name="T54" fmla="*/ 18 w 628"/>
                    <a:gd name="T55" fmla="*/ 66 h 456"/>
                    <a:gd name="T56" fmla="*/ 0 w 628"/>
                    <a:gd name="T57" fmla="*/ 4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8" h="456">
                      <a:moveTo>
                        <a:pt x="0" y="42"/>
                      </a:moveTo>
                      <a:lnTo>
                        <a:pt x="198" y="24"/>
                      </a:lnTo>
                      <a:lnTo>
                        <a:pt x="210" y="36"/>
                      </a:lnTo>
                      <a:lnTo>
                        <a:pt x="406" y="42"/>
                      </a:lnTo>
                      <a:lnTo>
                        <a:pt x="412" y="0"/>
                      </a:lnTo>
                      <a:lnTo>
                        <a:pt x="448" y="0"/>
                      </a:lnTo>
                      <a:lnTo>
                        <a:pt x="586" y="234"/>
                      </a:lnTo>
                      <a:lnTo>
                        <a:pt x="616" y="282"/>
                      </a:lnTo>
                      <a:lnTo>
                        <a:pt x="628" y="372"/>
                      </a:lnTo>
                      <a:lnTo>
                        <a:pt x="598" y="444"/>
                      </a:lnTo>
                      <a:lnTo>
                        <a:pt x="562" y="456"/>
                      </a:lnTo>
                      <a:lnTo>
                        <a:pt x="538" y="408"/>
                      </a:lnTo>
                      <a:lnTo>
                        <a:pt x="496" y="402"/>
                      </a:lnTo>
                      <a:lnTo>
                        <a:pt x="472" y="306"/>
                      </a:lnTo>
                      <a:lnTo>
                        <a:pt x="448" y="306"/>
                      </a:lnTo>
                      <a:lnTo>
                        <a:pt x="424" y="276"/>
                      </a:lnTo>
                      <a:lnTo>
                        <a:pt x="424" y="240"/>
                      </a:lnTo>
                      <a:lnTo>
                        <a:pt x="400" y="234"/>
                      </a:lnTo>
                      <a:lnTo>
                        <a:pt x="406" y="186"/>
                      </a:lnTo>
                      <a:lnTo>
                        <a:pt x="388" y="138"/>
                      </a:lnTo>
                      <a:lnTo>
                        <a:pt x="340" y="102"/>
                      </a:lnTo>
                      <a:lnTo>
                        <a:pt x="286" y="66"/>
                      </a:lnTo>
                      <a:lnTo>
                        <a:pt x="204" y="126"/>
                      </a:lnTo>
                      <a:lnTo>
                        <a:pt x="162" y="84"/>
                      </a:lnTo>
                      <a:lnTo>
                        <a:pt x="120" y="72"/>
                      </a:lnTo>
                      <a:lnTo>
                        <a:pt x="84" y="96"/>
                      </a:lnTo>
                      <a:lnTo>
                        <a:pt x="30" y="78"/>
                      </a:lnTo>
                      <a:lnTo>
                        <a:pt x="18" y="66"/>
                      </a:lnTo>
                      <a:lnTo>
                        <a:pt x="0" y="42"/>
                      </a:lnTo>
                      <a:close/>
                    </a:path>
                  </a:pathLst>
                </a:custGeom>
                <a:solidFill>
                  <a:schemeClr val="accent4"/>
                </a:solidFill>
                <a:ln w="3175">
                  <a:noFill/>
                  <a:prstDash val="solid"/>
                  <a:round/>
                  <a:headEnd/>
                  <a:tailEnd/>
                </a:ln>
                <a:extLst/>
              </p:spPr>
              <p:txBody>
                <a:bodyPr/>
                <a:lstStyle/>
                <a:p>
                  <a:endParaRPr lang="en-US"/>
                </a:p>
              </p:txBody>
            </p:sp>
            <p:sp>
              <p:nvSpPr>
                <p:cNvPr id="113" name="Freeform 74"/>
                <p:cNvSpPr>
                  <a:spLocks/>
                </p:cNvSpPr>
                <p:nvPr/>
              </p:nvSpPr>
              <p:spPr bwMode="auto">
                <a:xfrm>
                  <a:off x="6197006" y="4097597"/>
                  <a:ext cx="632900" cy="746302"/>
                </a:xfrm>
                <a:custGeom>
                  <a:avLst/>
                  <a:gdLst>
                    <a:gd name="T0" fmla="*/ 0 w 346"/>
                    <a:gd name="T1" fmla="*/ 30 h 408"/>
                    <a:gd name="T2" fmla="*/ 78 w 346"/>
                    <a:gd name="T3" fmla="*/ 18 h 408"/>
                    <a:gd name="T4" fmla="*/ 160 w 346"/>
                    <a:gd name="T5" fmla="*/ 0 h 408"/>
                    <a:gd name="T6" fmla="*/ 154 w 346"/>
                    <a:gd name="T7" fmla="*/ 48 h 408"/>
                    <a:gd name="T8" fmla="*/ 190 w 346"/>
                    <a:gd name="T9" fmla="*/ 54 h 408"/>
                    <a:gd name="T10" fmla="*/ 202 w 346"/>
                    <a:gd name="T11" fmla="*/ 84 h 408"/>
                    <a:gd name="T12" fmla="*/ 232 w 346"/>
                    <a:gd name="T13" fmla="*/ 120 h 408"/>
                    <a:gd name="T14" fmla="*/ 268 w 346"/>
                    <a:gd name="T15" fmla="*/ 156 h 408"/>
                    <a:gd name="T16" fmla="*/ 298 w 346"/>
                    <a:gd name="T17" fmla="*/ 186 h 408"/>
                    <a:gd name="T18" fmla="*/ 298 w 346"/>
                    <a:gd name="T19" fmla="*/ 204 h 408"/>
                    <a:gd name="T20" fmla="*/ 322 w 346"/>
                    <a:gd name="T21" fmla="*/ 216 h 408"/>
                    <a:gd name="T22" fmla="*/ 322 w 346"/>
                    <a:gd name="T23" fmla="*/ 234 h 408"/>
                    <a:gd name="T24" fmla="*/ 344 w 346"/>
                    <a:gd name="T25" fmla="*/ 248 h 408"/>
                    <a:gd name="T26" fmla="*/ 346 w 346"/>
                    <a:gd name="T27" fmla="*/ 234 h 408"/>
                    <a:gd name="T28" fmla="*/ 316 w 346"/>
                    <a:gd name="T29" fmla="*/ 366 h 408"/>
                    <a:gd name="T30" fmla="*/ 280 w 346"/>
                    <a:gd name="T31" fmla="*/ 366 h 408"/>
                    <a:gd name="T32" fmla="*/ 274 w 346"/>
                    <a:gd name="T33" fmla="*/ 408 h 408"/>
                    <a:gd name="T34" fmla="*/ 78 w 346"/>
                    <a:gd name="T35" fmla="*/ 402 h 408"/>
                    <a:gd name="T36" fmla="*/ 66 w 346"/>
                    <a:gd name="T37" fmla="*/ 390 h 408"/>
                    <a:gd name="T38" fmla="*/ 54 w 346"/>
                    <a:gd name="T39" fmla="*/ 318 h 408"/>
                    <a:gd name="T40" fmla="*/ 78 w 346"/>
                    <a:gd name="T41" fmla="*/ 276 h 408"/>
                    <a:gd name="T42" fmla="*/ 54 w 346"/>
                    <a:gd name="T43" fmla="*/ 228 h 408"/>
                    <a:gd name="T44" fmla="*/ 0 w 346"/>
                    <a:gd name="T45" fmla="*/ 3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6" h="408">
                      <a:moveTo>
                        <a:pt x="0" y="30"/>
                      </a:moveTo>
                      <a:lnTo>
                        <a:pt x="78" y="18"/>
                      </a:lnTo>
                      <a:lnTo>
                        <a:pt x="160" y="0"/>
                      </a:lnTo>
                      <a:lnTo>
                        <a:pt x="154" y="48"/>
                      </a:lnTo>
                      <a:lnTo>
                        <a:pt x="190" y="54"/>
                      </a:lnTo>
                      <a:lnTo>
                        <a:pt x="202" y="84"/>
                      </a:lnTo>
                      <a:lnTo>
                        <a:pt x="232" y="120"/>
                      </a:lnTo>
                      <a:lnTo>
                        <a:pt x="268" y="156"/>
                      </a:lnTo>
                      <a:lnTo>
                        <a:pt x="298" y="186"/>
                      </a:lnTo>
                      <a:lnTo>
                        <a:pt x="298" y="204"/>
                      </a:lnTo>
                      <a:lnTo>
                        <a:pt x="322" y="216"/>
                      </a:lnTo>
                      <a:lnTo>
                        <a:pt x="322" y="234"/>
                      </a:lnTo>
                      <a:lnTo>
                        <a:pt x="344" y="248"/>
                      </a:lnTo>
                      <a:lnTo>
                        <a:pt x="346" y="234"/>
                      </a:lnTo>
                      <a:lnTo>
                        <a:pt x="316" y="366"/>
                      </a:lnTo>
                      <a:lnTo>
                        <a:pt x="280" y="366"/>
                      </a:lnTo>
                      <a:lnTo>
                        <a:pt x="274" y="408"/>
                      </a:lnTo>
                      <a:lnTo>
                        <a:pt x="78" y="402"/>
                      </a:lnTo>
                      <a:lnTo>
                        <a:pt x="66" y="390"/>
                      </a:lnTo>
                      <a:lnTo>
                        <a:pt x="54" y="318"/>
                      </a:lnTo>
                      <a:lnTo>
                        <a:pt x="78" y="276"/>
                      </a:lnTo>
                      <a:lnTo>
                        <a:pt x="54" y="228"/>
                      </a:lnTo>
                      <a:lnTo>
                        <a:pt x="0" y="30"/>
                      </a:lnTo>
                      <a:close/>
                    </a:path>
                  </a:pathLst>
                </a:custGeom>
                <a:solidFill>
                  <a:schemeClr val="accent4"/>
                </a:solidFill>
                <a:ln w="3175">
                  <a:noFill/>
                  <a:prstDash val="solid"/>
                  <a:round/>
                  <a:headEnd/>
                  <a:tailEnd/>
                </a:ln>
                <a:extLst/>
              </p:spPr>
              <p:txBody>
                <a:bodyPr/>
                <a:lstStyle/>
                <a:p>
                  <a:endParaRPr lang="en-US"/>
                </a:p>
              </p:txBody>
            </p:sp>
            <p:sp>
              <p:nvSpPr>
                <p:cNvPr id="114" name="Freeform 75"/>
                <p:cNvSpPr>
                  <a:spLocks/>
                </p:cNvSpPr>
                <p:nvPr/>
              </p:nvSpPr>
              <p:spPr bwMode="auto">
                <a:xfrm>
                  <a:off x="6478701" y="4042721"/>
                  <a:ext cx="603633" cy="508509"/>
                </a:xfrm>
                <a:custGeom>
                  <a:avLst/>
                  <a:gdLst>
                    <a:gd name="T0" fmla="*/ 192 w 330"/>
                    <a:gd name="T1" fmla="*/ 264 h 278"/>
                    <a:gd name="T2" fmla="*/ 190 w 330"/>
                    <a:gd name="T3" fmla="*/ 278 h 278"/>
                    <a:gd name="T4" fmla="*/ 168 w 330"/>
                    <a:gd name="T5" fmla="*/ 264 h 278"/>
                    <a:gd name="T6" fmla="*/ 168 w 330"/>
                    <a:gd name="T7" fmla="*/ 246 h 278"/>
                    <a:gd name="T8" fmla="*/ 144 w 330"/>
                    <a:gd name="T9" fmla="*/ 234 h 278"/>
                    <a:gd name="T10" fmla="*/ 144 w 330"/>
                    <a:gd name="T11" fmla="*/ 216 h 278"/>
                    <a:gd name="T12" fmla="*/ 114 w 330"/>
                    <a:gd name="T13" fmla="*/ 186 h 278"/>
                    <a:gd name="T14" fmla="*/ 78 w 330"/>
                    <a:gd name="T15" fmla="*/ 150 h 278"/>
                    <a:gd name="T16" fmla="*/ 48 w 330"/>
                    <a:gd name="T17" fmla="*/ 114 h 278"/>
                    <a:gd name="T18" fmla="*/ 36 w 330"/>
                    <a:gd name="T19" fmla="*/ 84 h 278"/>
                    <a:gd name="T20" fmla="*/ 6 w 330"/>
                    <a:gd name="T21" fmla="*/ 80 h 278"/>
                    <a:gd name="T22" fmla="*/ 0 w 330"/>
                    <a:gd name="T23" fmla="*/ 78 h 278"/>
                    <a:gd name="T24" fmla="*/ 6 w 330"/>
                    <a:gd name="T25" fmla="*/ 30 h 278"/>
                    <a:gd name="T26" fmla="*/ 30 w 330"/>
                    <a:gd name="T27" fmla="*/ 30 h 278"/>
                    <a:gd name="T28" fmla="*/ 36 w 330"/>
                    <a:gd name="T29" fmla="*/ 18 h 278"/>
                    <a:gd name="T30" fmla="*/ 144 w 330"/>
                    <a:gd name="T31" fmla="*/ 0 h 278"/>
                    <a:gd name="T32" fmla="*/ 144 w 330"/>
                    <a:gd name="T33" fmla="*/ 12 h 278"/>
                    <a:gd name="T34" fmla="*/ 168 w 330"/>
                    <a:gd name="T35" fmla="*/ 18 h 278"/>
                    <a:gd name="T36" fmla="*/ 252 w 330"/>
                    <a:gd name="T37" fmla="*/ 12 h 278"/>
                    <a:gd name="T38" fmla="*/ 330 w 330"/>
                    <a:gd name="T39" fmla="*/ 72 h 278"/>
                    <a:gd name="T40" fmla="*/ 240 w 330"/>
                    <a:gd name="T41" fmla="*/ 222 h 278"/>
                    <a:gd name="T42" fmla="*/ 198 w 330"/>
                    <a:gd name="T43" fmla="*/ 234 h 278"/>
                    <a:gd name="T44" fmla="*/ 192 w 330"/>
                    <a:gd name="T45" fmla="*/ 26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278">
                      <a:moveTo>
                        <a:pt x="192" y="264"/>
                      </a:moveTo>
                      <a:lnTo>
                        <a:pt x="190" y="278"/>
                      </a:lnTo>
                      <a:lnTo>
                        <a:pt x="168" y="264"/>
                      </a:lnTo>
                      <a:lnTo>
                        <a:pt x="168" y="246"/>
                      </a:lnTo>
                      <a:lnTo>
                        <a:pt x="144" y="234"/>
                      </a:lnTo>
                      <a:lnTo>
                        <a:pt x="144" y="216"/>
                      </a:lnTo>
                      <a:lnTo>
                        <a:pt x="114" y="186"/>
                      </a:lnTo>
                      <a:lnTo>
                        <a:pt x="78" y="150"/>
                      </a:lnTo>
                      <a:lnTo>
                        <a:pt x="48" y="114"/>
                      </a:lnTo>
                      <a:lnTo>
                        <a:pt x="36" y="84"/>
                      </a:lnTo>
                      <a:lnTo>
                        <a:pt x="6" y="80"/>
                      </a:lnTo>
                      <a:lnTo>
                        <a:pt x="0" y="78"/>
                      </a:lnTo>
                      <a:lnTo>
                        <a:pt x="6" y="30"/>
                      </a:lnTo>
                      <a:lnTo>
                        <a:pt x="30" y="30"/>
                      </a:lnTo>
                      <a:lnTo>
                        <a:pt x="36" y="18"/>
                      </a:lnTo>
                      <a:lnTo>
                        <a:pt x="144" y="0"/>
                      </a:lnTo>
                      <a:lnTo>
                        <a:pt x="144" y="12"/>
                      </a:lnTo>
                      <a:lnTo>
                        <a:pt x="168" y="18"/>
                      </a:lnTo>
                      <a:lnTo>
                        <a:pt x="252" y="12"/>
                      </a:lnTo>
                      <a:lnTo>
                        <a:pt x="330" y="72"/>
                      </a:lnTo>
                      <a:lnTo>
                        <a:pt x="240" y="222"/>
                      </a:lnTo>
                      <a:lnTo>
                        <a:pt x="198" y="234"/>
                      </a:lnTo>
                      <a:lnTo>
                        <a:pt x="192" y="264"/>
                      </a:lnTo>
                      <a:close/>
                    </a:path>
                  </a:pathLst>
                </a:custGeom>
                <a:solidFill>
                  <a:schemeClr val="accent4"/>
                </a:solidFill>
                <a:ln w="3175">
                  <a:noFill/>
                  <a:prstDash val="solid"/>
                  <a:round/>
                  <a:headEnd/>
                  <a:tailEnd/>
                </a:ln>
                <a:extLst/>
              </p:spPr>
              <p:txBody>
                <a:bodyPr/>
                <a:lstStyle/>
                <a:p>
                  <a:endParaRPr lang="en-US"/>
                </a:p>
              </p:txBody>
            </p:sp>
            <p:sp>
              <p:nvSpPr>
                <p:cNvPr id="115" name="Freeform 76"/>
                <p:cNvSpPr>
                  <a:spLocks/>
                </p:cNvSpPr>
                <p:nvPr/>
              </p:nvSpPr>
              <p:spPr bwMode="auto">
                <a:xfrm>
                  <a:off x="6339683" y="3680546"/>
                  <a:ext cx="1115807" cy="493876"/>
                </a:xfrm>
                <a:custGeom>
                  <a:avLst/>
                  <a:gdLst>
                    <a:gd name="T0" fmla="*/ 556 w 610"/>
                    <a:gd name="T1" fmla="*/ 0 h 270"/>
                    <a:gd name="T2" fmla="*/ 580 w 610"/>
                    <a:gd name="T3" fmla="*/ 42 h 270"/>
                    <a:gd name="T4" fmla="*/ 550 w 610"/>
                    <a:gd name="T5" fmla="*/ 72 h 270"/>
                    <a:gd name="T6" fmla="*/ 610 w 610"/>
                    <a:gd name="T7" fmla="*/ 72 h 270"/>
                    <a:gd name="T8" fmla="*/ 580 w 610"/>
                    <a:gd name="T9" fmla="*/ 114 h 270"/>
                    <a:gd name="T10" fmla="*/ 514 w 610"/>
                    <a:gd name="T11" fmla="*/ 114 h 270"/>
                    <a:gd name="T12" fmla="*/ 538 w 610"/>
                    <a:gd name="T13" fmla="*/ 138 h 270"/>
                    <a:gd name="T14" fmla="*/ 556 w 610"/>
                    <a:gd name="T15" fmla="*/ 144 h 270"/>
                    <a:gd name="T16" fmla="*/ 502 w 610"/>
                    <a:gd name="T17" fmla="*/ 174 h 270"/>
                    <a:gd name="T18" fmla="*/ 472 w 610"/>
                    <a:gd name="T19" fmla="*/ 246 h 270"/>
                    <a:gd name="T20" fmla="*/ 406 w 610"/>
                    <a:gd name="T21" fmla="*/ 270 h 270"/>
                    <a:gd name="T22" fmla="*/ 328 w 610"/>
                    <a:gd name="T23" fmla="*/ 210 h 270"/>
                    <a:gd name="T24" fmla="*/ 244 w 610"/>
                    <a:gd name="T25" fmla="*/ 216 h 270"/>
                    <a:gd name="T26" fmla="*/ 220 w 610"/>
                    <a:gd name="T27" fmla="*/ 210 h 270"/>
                    <a:gd name="T28" fmla="*/ 220 w 610"/>
                    <a:gd name="T29" fmla="*/ 198 h 270"/>
                    <a:gd name="T30" fmla="*/ 112 w 610"/>
                    <a:gd name="T31" fmla="*/ 216 h 270"/>
                    <a:gd name="T32" fmla="*/ 106 w 610"/>
                    <a:gd name="T33" fmla="*/ 228 h 270"/>
                    <a:gd name="T34" fmla="*/ 82 w 610"/>
                    <a:gd name="T35" fmla="*/ 228 h 270"/>
                    <a:gd name="T36" fmla="*/ 0 w 610"/>
                    <a:gd name="T37" fmla="*/ 246 h 270"/>
                    <a:gd name="T38" fmla="*/ 18 w 610"/>
                    <a:gd name="T39" fmla="*/ 210 h 270"/>
                    <a:gd name="T40" fmla="*/ 106 w 610"/>
                    <a:gd name="T41" fmla="*/ 138 h 270"/>
                    <a:gd name="T42" fmla="*/ 130 w 610"/>
                    <a:gd name="T43" fmla="*/ 138 h 270"/>
                    <a:gd name="T44" fmla="*/ 154 w 610"/>
                    <a:gd name="T45" fmla="*/ 84 h 270"/>
                    <a:gd name="T46" fmla="*/ 556 w 610"/>
                    <a:gd name="T4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270">
                      <a:moveTo>
                        <a:pt x="556" y="0"/>
                      </a:moveTo>
                      <a:lnTo>
                        <a:pt x="580" y="42"/>
                      </a:lnTo>
                      <a:lnTo>
                        <a:pt x="550" y="72"/>
                      </a:lnTo>
                      <a:lnTo>
                        <a:pt x="610" y="72"/>
                      </a:lnTo>
                      <a:lnTo>
                        <a:pt x="580" y="114"/>
                      </a:lnTo>
                      <a:lnTo>
                        <a:pt x="514" y="114"/>
                      </a:lnTo>
                      <a:lnTo>
                        <a:pt x="538" y="138"/>
                      </a:lnTo>
                      <a:lnTo>
                        <a:pt x="556" y="144"/>
                      </a:lnTo>
                      <a:lnTo>
                        <a:pt x="502" y="174"/>
                      </a:lnTo>
                      <a:lnTo>
                        <a:pt x="472" y="246"/>
                      </a:lnTo>
                      <a:lnTo>
                        <a:pt x="406" y="270"/>
                      </a:lnTo>
                      <a:lnTo>
                        <a:pt x="328" y="210"/>
                      </a:lnTo>
                      <a:lnTo>
                        <a:pt x="244" y="216"/>
                      </a:lnTo>
                      <a:lnTo>
                        <a:pt x="220" y="210"/>
                      </a:lnTo>
                      <a:lnTo>
                        <a:pt x="220" y="198"/>
                      </a:lnTo>
                      <a:lnTo>
                        <a:pt x="112" y="216"/>
                      </a:lnTo>
                      <a:lnTo>
                        <a:pt x="106" y="228"/>
                      </a:lnTo>
                      <a:lnTo>
                        <a:pt x="82" y="228"/>
                      </a:lnTo>
                      <a:lnTo>
                        <a:pt x="0" y="246"/>
                      </a:lnTo>
                      <a:lnTo>
                        <a:pt x="18" y="210"/>
                      </a:lnTo>
                      <a:lnTo>
                        <a:pt x="106" y="138"/>
                      </a:lnTo>
                      <a:lnTo>
                        <a:pt x="130" y="138"/>
                      </a:lnTo>
                      <a:lnTo>
                        <a:pt x="154" y="84"/>
                      </a:lnTo>
                      <a:lnTo>
                        <a:pt x="556" y="0"/>
                      </a:lnTo>
                      <a:close/>
                    </a:path>
                  </a:pathLst>
                </a:custGeom>
                <a:solidFill>
                  <a:schemeClr val="accent4"/>
                </a:solidFill>
                <a:ln w="3175">
                  <a:noFill/>
                  <a:prstDash val="solid"/>
                  <a:round/>
                  <a:headEnd/>
                  <a:tailEnd/>
                </a:ln>
                <a:extLst/>
              </p:spPr>
              <p:txBody>
                <a:bodyPr/>
                <a:lstStyle/>
                <a:p>
                  <a:endParaRPr lang="en-US"/>
                </a:p>
              </p:txBody>
            </p:sp>
            <p:sp>
              <p:nvSpPr>
                <p:cNvPr id="116" name="Freeform 77"/>
                <p:cNvSpPr>
                  <a:spLocks/>
                </p:cNvSpPr>
                <p:nvPr/>
              </p:nvSpPr>
              <p:spPr bwMode="auto">
                <a:xfrm>
                  <a:off x="6383584" y="3340320"/>
                  <a:ext cx="973130" cy="548751"/>
                </a:xfrm>
                <a:custGeom>
                  <a:avLst/>
                  <a:gdLst>
                    <a:gd name="T0" fmla="*/ 0 w 532"/>
                    <a:gd name="T1" fmla="*/ 300 h 300"/>
                    <a:gd name="T2" fmla="*/ 100 w 532"/>
                    <a:gd name="T3" fmla="*/ 210 h 300"/>
                    <a:gd name="T4" fmla="*/ 130 w 532"/>
                    <a:gd name="T5" fmla="*/ 228 h 300"/>
                    <a:gd name="T6" fmla="*/ 220 w 532"/>
                    <a:gd name="T7" fmla="*/ 186 h 300"/>
                    <a:gd name="T8" fmla="*/ 214 w 532"/>
                    <a:gd name="T9" fmla="*/ 168 h 300"/>
                    <a:gd name="T10" fmla="*/ 238 w 532"/>
                    <a:gd name="T11" fmla="*/ 114 h 300"/>
                    <a:gd name="T12" fmla="*/ 268 w 532"/>
                    <a:gd name="T13" fmla="*/ 66 h 300"/>
                    <a:gd name="T14" fmla="*/ 274 w 532"/>
                    <a:gd name="T15" fmla="*/ 66 h 300"/>
                    <a:gd name="T16" fmla="*/ 316 w 532"/>
                    <a:gd name="T17" fmla="*/ 12 h 300"/>
                    <a:gd name="T18" fmla="*/ 352 w 532"/>
                    <a:gd name="T19" fmla="*/ 24 h 300"/>
                    <a:gd name="T20" fmla="*/ 364 w 532"/>
                    <a:gd name="T21" fmla="*/ 0 h 300"/>
                    <a:gd name="T22" fmla="*/ 418 w 532"/>
                    <a:gd name="T23" fmla="*/ 36 h 300"/>
                    <a:gd name="T24" fmla="*/ 406 w 532"/>
                    <a:gd name="T25" fmla="*/ 66 h 300"/>
                    <a:gd name="T26" fmla="*/ 496 w 532"/>
                    <a:gd name="T27" fmla="*/ 96 h 300"/>
                    <a:gd name="T28" fmla="*/ 514 w 532"/>
                    <a:gd name="T29" fmla="*/ 156 h 300"/>
                    <a:gd name="T30" fmla="*/ 454 w 532"/>
                    <a:gd name="T31" fmla="*/ 144 h 300"/>
                    <a:gd name="T32" fmla="*/ 496 w 532"/>
                    <a:gd name="T33" fmla="*/ 168 h 300"/>
                    <a:gd name="T34" fmla="*/ 526 w 532"/>
                    <a:gd name="T35" fmla="*/ 168 h 300"/>
                    <a:gd name="T36" fmla="*/ 532 w 532"/>
                    <a:gd name="T37" fmla="*/ 186 h 300"/>
                    <a:gd name="T38" fmla="*/ 130 w 532"/>
                    <a:gd name="T39" fmla="*/ 270 h 300"/>
                    <a:gd name="T40" fmla="*/ 0 w 532"/>
                    <a:gd name="T4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2" h="300">
                      <a:moveTo>
                        <a:pt x="0" y="300"/>
                      </a:moveTo>
                      <a:lnTo>
                        <a:pt x="100" y="210"/>
                      </a:lnTo>
                      <a:lnTo>
                        <a:pt x="130" y="228"/>
                      </a:lnTo>
                      <a:lnTo>
                        <a:pt x="220" y="186"/>
                      </a:lnTo>
                      <a:lnTo>
                        <a:pt x="214" y="168"/>
                      </a:lnTo>
                      <a:lnTo>
                        <a:pt x="238" y="114"/>
                      </a:lnTo>
                      <a:lnTo>
                        <a:pt x="268" y="66"/>
                      </a:lnTo>
                      <a:lnTo>
                        <a:pt x="274" y="66"/>
                      </a:lnTo>
                      <a:lnTo>
                        <a:pt x="316" y="12"/>
                      </a:lnTo>
                      <a:lnTo>
                        <a:pt x="352" y="24"/>
                      </a:lnTo>
                      <a:lnTo>
                        <a:pt x="364" y="0"/>
                      </a:lnTo>
                      <a:lnTo>
                        <a:pt x="418" y="36"/>
                      </a:lnTo>
                      <a:lnTo>
                        <a:pt x="406" y="66"/>
                      </a:lnTo>
                      <a:lnTo>
                        <a:pt x="496" y="96"/>
                      </a:lnTo>
                      <a:lnTo>
                        <a:pt x="514" y="156"/>
                      </a:lnTo>
                      <a:lnTo>
                        <a:pt x="454" y="144"/>
                      </a:lnTo>
                      <a:lnTo>
                        <a:pt x="496" y="168"/>
                      </a:lnTo>
                      <a:lnTo>
                        <a:pt x="526" y="168"/>
                      </a:lnTo>
                      <a:lnTo>
                        <a:pt x="532" y="186"/>
                      </a:lnTo>
                      <a:lnTo>
                        <a:pt x="130" y="270"/>
                      </a:lnTo>
                      <a:lnTo>
                        <a:pt x="0" y="300"/>
                      </a:lnTo>
                      <a:close/>
                    </a:path>
                  </a:pathLst>
                </a:custGeom>
                <a:solidFill>
                  <a:schemeClr val="accent4"/>
                </a:solidFill>
                <a:ln w="3175">
                  <a:noFill/>
                  <a:prstDash val="solid"/>
                  <a:round/>
                  <a:headEnd/>
                  <a:tailEnd/>
                </a:ln>
                <a:extLst/>
              </p:spPr>
              <p:txBody>
                <a:bodyPr/>
                <a:lstStyle/>
                <a:p>
                  <a:endParaRPr lang="en-US"/>
                </a:p>
              </p:txBody>
            </p:sp>
            <p:sp>
              <p:nvSpPr>
                <p:cNvPr id="117" name="Freeform 78"/>
                <p:cNvSpPr>
                  <a:spLocks/>
                </p:cNvSpPr>
                <p:nvPr/>
              </p:nvSpPr>
              <p:spPr bwMode="auto">
                <a:xfrm>
                  <a:off x="6456751" y="3175695"/>
                  <a:ext cx="581683" cy="581676"/>
                </a:xfrm>
                <a:custGeom>
                  <a:avLst/>
                  <a:gdLst>
                    <a:gd name="T0" fmla="*/ 60 w 318"/>
                    <a:gd name="T1" fmla="*/ 300 h 318"/>
                    <a:gd name="T2" fmla="*/ 24 w 318"/>
                    <a:gd name="T3" fmla="*/ 288 h 318"/>
                    <a:gd name="T4" fmla="*/ 18 w 318"/>
                    <a:gd name="T5" fmla="*/ 270 h 318"/>
                    <a:gd name="T6" fmla="*/ 12 w 318"/>
                    <a:gd name="T7" fmla="*/ 258 h 318"/>
                    <a:gd name="T8" fmla="*/ 0 w 318"/>
                    <a:gd name="T9" fmla="*/ 216 h 318"/>
                    <a:gd name="T10" fmla="*/ 24 w 318"/>
                    <a:gd name="T11" fmla="*/ 204 h 318"/>
                    <a:gd name="T12" fmla="*/ 66 w 318"/>
                    <a:gd name="T13" fmla="*/ 144 h 318"/>
                    <a:gd name="T14" fmla="*/ 96 w 318"/>
                    <a:gd name="T15" fmla="*/ 114 h 318"/>
                    <a:gd name="T16" fmla="*/ 96 w 318"/>
                    <a:gd name="T17" fmla="*/ 0 h 318"/>
                    <a:gd name="T18" fmla="*/ 126 w 318"/>
                    <a:gd name="T19" fmla="*/ 102 h 318"/>
                    <a:gd name="T20" fmla="*/ 186 w 318"/>
                    <a:gd name="T21" fmla="*/ 90 h 318"/>
                    <a:gd name="T22" fmla="*/ 198 w 318"/>
                    <a:gd name="T23" fmla="*/ 144 h 318"/>
                    <a:gd name="T24" fmla="*/ 246 w 318"/>
                    <a:gd name="T25" fmla="*/ 90 h 318"/>
                    <a:gd name="T26" fmla="*/ 318 w 318"/>
                    <a:gd name="T27" fmla="*/ 84 h 318"/>
                    <a:gd name="T28" fmla="*/ 312 w 318"/>
                    <a:gd name="T29" fmla="*/ 114 h 318"/>
                    <a:gd name="T30" fmla="*/ 276 w 318"/>
                    <a:gd name="T31" fmla="*/ 102 h 318"/>
                    <a:gd name="T32" fmla="*/ 234 w 318"/>
                    <a:gd name="T33" fmla="*/ 156 h 318"/>
                    <a:gd name="T34" fmla="*/ 228 w 318"/>
                    <a:gd name="T35" fmla="*/ 156 h 318"/>
                    <a:gd name="T36" fmla="*/ 198 w 318"/>
                    <a:gd name="T37" fmla="*/ 204 h 318"/>
                    <a:gd name="T38" fmla="*/ 174 w 318"/>
                    <a:gd name="T39" fmla="*/ 258 h 318"/>
                    <a:gd name="T40" fmla="*/ 180 w 318"/>
                    <a:gd name="T41" fmla="*/ 276 h 318"/>
                    <a:gd name="T42" fmla="*/ 90 w 318"/>
                    <a:gd name="T43" fmla="*/ 318 h 318"/>
                    <a:gd name="T44" fmla="*/ 60 w 318"/>
                    <a:gd name="T45" fmla="*/ 30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18">
                      <a:moveTo>
                        <a:pt x="60" y="300"/>
                      </a:moveTo>
                      <a:lnTo>
                        <a:pt x="24" y="288"/>
                      </a:lnTo>
                      <a:lnTo>
                        <a:pt x="18" y="270"/>
                      </a:lnTo>
                      <a:lnTo>
                        <a:pt x="12" y="258"/>
                      </a:lnTo>
                      <a:lnTo>
                        <a:pt x="0" y="216"/>
                      </a:lnTo>
                      <a:lnTo>
                        <a:pt x="24" y="204"/>
                      </a:lnTo>
                      <a:lnTo>
                        <a:pt x="66" y="144"/>
                      </a:lnTo>
                      <a:lnTo>
                        <a:pt x="96" y="114"/>
                      </a:lnTo>
                      <a:lnTo>
                        <a:pt x="96" y="0"/>
                      </a:lnTo>
                      <a:lnTo>
                        <a:pt x="126" y="102"/>
                      </a:lnTo>
                      <a:lnTo>
                        <a:pt x="186" y="90"/>
                      </a:lnTo>
                      <a:lnTo>
                        <a:pt x="198" y="144"/>
                      </a:lnTo>
                      <a:lnTo>
                        <a:pt x="246" y="90"/>
                      </a:lnTo>
                      <a:lnTo>
                        <a:pt x="318" y="84"/>
                      </a:lnTo>
                      <a:lnTo>
                        <a:pt x="312" y="114"/>
                      </a:lnTo>
                      <a:lnTo>
                        <a:pt x="276" y="102"/>
                      </a:lnTo>
                      <a:lnTo>
                        <a:pt x="234" y="156"/>
                      </a:lnTo>
                      <a:lnTo>
                        <a:pt x="228" y="156"/>
                      </a:lnTo>
                      <a:lnTo>
                        <a:pt x="198" y="204"/>
                      </a:lnTo>
                      <a:lnTo>
                        <a:pt x="174" y="258"/>
                      </a:lnTo>
                      <a:lnTo>
                        <a:pt x="180" y="276"/>
                      </a:lnTo>
                      <a:lnTo>
                        <a:pt x="90" y="318"/>
                      </a:lnTo>
                      <a:lnTo>
                        <a:pt x="60" y="300"/>
                      </a:lnTo>
                      <a:close/>
                    </a:path>
                  </a:pathLst>
                </a:custGeom>
                <a:solidFill>
                  <a:schemeClr val="accent4"/>
                </a:solidFill>
                <a:ln w="3175">
                  <a:noFill/>
                  <a:prstDash val="solid"/>
                  <a:round/>
                  <a:headEnd/>
                  <a:tailEnd/>
                </a:ln>
                <a:extLst/>
              </p:spPr>
              <p:txBody>
                <a:bodyPr/>
                <a:lstStyle/>
                <a:p>
                  <a:endParaRPr lang="en-US"/>
                </a:p>
              </p:txBody>
            </p:sp>
            <p:sp>
              <p:nvSpPr>
                <p:cNvPr id="118" name="Freeform 79"/>
                <p:cNvSpPr>
                  <a:spLocks/>
                </p:cNvSpPr>
                <p:nvPr/>
              </p:nvSpPr>
              <p:spPr bwMode="auto">
                <a:xfrm>
                  <a:off x="6796981" y="3208620"/>
                  <a:ext cx="603633" cy="329251"/>
                </a:xfrm>
                <a:custGeom>
                  <a:avLst/>
                  <a:gdLst>
                    <a:gd name="T0" fmla="*/ 0 w 330"/>
                    <a:gd name="T1" fmla="*/ 72 h 180"/>
                    <a:gd name="T2" fmla="*/ 264 w 330"/>
                    <a:gd name="T3" fmla="*/ 0 h 180"/>
                    <a:gd name="T4" fmla="*/ 288 w 330"/>
                    <a:gd name="T5" fmla="*/ 24 h 180"/>
                    <a:gd name="T6" fmla="*/ 288 w 330"/>
                    <a:gd name="T7" fmla="*/ 36 h 180"/>
                    <a:gd name="T8" fmla="*/ 300 w 330"/>
                    <a:gd name="T9" fmla="*/ 126 h 180"/>
                    <a:gd name="T10" fmla="*/ 330 w 330"/>
                    <a:gd name="T11" fmla="*/ 126 h 180"/>
                    <a:gd name="T12" fmla="*/ 330 w 330"/>
                    <a:gd name="T13" fmla="*/ 180 h 180"/>
                    <a:gd name="T14" fmla="*/ 288 w 330"/>
                    <a:gd name="T15" fmla="*/ 168 h 180"/>
                    <a:gd name="T16" fmla="*/ 264 w 330"/>
                    <a:gd name="T17" fmla="*/ 126 h 180"/>
                    <a:gd name="T18" fmla="*/ 252 w 330"/>
                    <a:gd name="T19" fmla="*/ 96 h 180"/>
                    <a:gd name="T20" fmla="*/ 246 w 330"/>
                    <a:gd name="T21" fmla="*/ 42 h 180"/>
                    <a:gd name="T22" fmla="*/ 252 w 330"/>
                    <a:gd name="T23" fmla="*/ 24 h 180"/>
                    <a:gd name="T24" fmla="*/ 234 w 330"/>
                    <a:gd name="T25" fmla="*/ 66 h 180"/>
                    <a:gd name="T26" fmla="*/ 246 w 330"/>
                    <a:gd name="T27" fmla="*/ 114 h 180"/>
                    <a:gd name="T28" fmla="*/ 270 w 330"/>
                    <a:gd name="T29" fmla="*/ 156 h 180"/>
                    <a:gd name="T30" fmla="*/ 180 w 330"/>
                    <a:gd name="T31" fmla="*/ 138 h 180"/>
                    <a:gd name="T32" fmla="*/ 192 w 330"/>
                    <a:gd name="T33" fmla="*/ 108 h 180"/>
                    <a:gd name="T34" fmla="*/ 138 w 330"/>
                    <a:gd name="T35" fmla="*/ 72 h 180"/>
                    <a:gd name="T36" fmla="*/ 126 w 330"/>
                    <a:gd name="T37" fmla="*/ 96 h 180"/>
                    <a:gd name="T38" fmla="*/ 132 w 330"/>
                    <a:gd name="T39" fmla="*/ 66 h 180"/>
                    <a:gd name="T40" fmla="*/ 60 w 330"/>
                    <a:gd name="T41" fmla="*/ 72 h 180"/>
                    <a:gd name="T42" fmla="*/ 12 w 330"/>
                    <a:gd name="T43" fmla="*/ 126 h 180"/>
                    <a:gd name="T44" fmla="*/ 0 w 330"/>
                    <a:gd name="T45"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0" h="180">
                      <a:moveTo>
                        <a:pt x="0" y="72"/>
                      </a:moveTo>
                      <a:lnTo>
                        <a:pt x="264" y="0"/>
                      </a:lnTo>
                      <a:lnTo>
                        <a:pt x="288" y="24"/>
                      </a:lnTo>
                      <a:lnTo>
                        <a:pt x="288" y="36"/>
                      </a:lnTo>
                      <a:lnTo>
                        <a:pt x="300" y="126"/>
                      </a:lnTo>
                      <a:lnTo>
                        <a:pt x="330" y="126"/>
                      </a:lnTo>
                      <a:lnTo>
                        <a:pt x="330" y="180"/>
                      </a:lnTo>
                      <a:lnTo>
                        <a:pt x="288" y="168"/>
                      </a:lnTo>
                      <a:lnTo>
                        <a:pt x="264" y="126"/>
                      </a:lnTo>
                      <a:lnTo>
                        <a:pt x="252" y="96"/>
                      </a:lnTo>
                      <a:lnTo>
                        <a:pt x="246" y="42"/>
                      </a:lnTo>
                      <a:lnTo>
                        <a:pt x="252" y="24"/>
                      </a:lnTo>
                      <a:lnTo>
                        <a:pt x="234" y="66"/>
                      </a:lnTo>
                      <a:lnTo>
                        <a:pt x="246" y="114"/>
                      </a:lnTo>
                      <a:lnTo>
                        <a:pt x="270" y="156"/>
                      </a:lnTo>
                      <a:lnTo>
                        <a:pt x="180" y="138"/>
                      </a:lnTo>
                      <a:lnTo>
                        <a:pt x="192" y="108"/>
                      </a:lnTo>
                      <a:lnTo>
                        <a:pt x="138" y="72"/>
                      </a:lnTo>
                      <a:lnTo>
                        <a:pt x="126" y="96"/>
                      </a:lnTo>
                      <a:lnTo>
                        <a:pt x="132" y="66"/>
                      </a:lnTo>
                      <a:lnTo>
                        <a:pt x="60" y="72"/>
                      </a:lnTo>
                      <a:lnTo>
                        <a:pt x="12" y="126"/>
                      </a:lnTo>
                      <a:lnTo>
                        <a:pt x="0" y="72"/>
                      </a:lnTo>
                      <a:close/>
                    </a:path>
                  </a:pathLst>
                </a:custGeom>
                <a:solidFill>
                  <a:schemeClr val="accent4"/>
                </a:solidFill>
                <a:ln w="3175">
                  <a:noFill/>
                  <a:prstDash val="solid"/>
                  <a:round/>
                  <a:headEnd/>
                  <a:tailEnd/>
                </a:ln>
                <a:extLst/>
              </p:spPr>
              <p:txBody>
                <a:bodyPr/>
                <a:lstStyle/>
                <a:p>
                  <a:endParaRPr lang="en-US"/>
                </a:p>
              </p:txBody>
            </p:sp>
            <p:sp>
              <p:nvSpPr>
                <p:cNvPr id="119" name="Freeform 80"/>
                <p:cNvSpPr>
                  <a:spLocks/>
                </p:cNvSpPr>
                <p:nvPr/>
              </p:nvSpPr>
              <p:spPr bwMode="auto">
                <a:xfrm>
                  <a:off x="7323788" y="3274470"/>
                  <a:ext cx="76826" cy="164625"/>
                </a:xfrm>
                <a:custGeom>
                  <a:avLst/>
                  <a:gdLst>
                    <a:gd name="T0" fmla="*/ 12 w 42"/>
                    <a:gd name="T1" fmla="*/ 0 h 90"/>
                    <a:gd name="T2" fmla="*/ 42 w 42"/>
                    <a:gd name="T3" fmla="*/ 60 h 90"/>
                    <a:gd name="T4" fmla="*/ 42 w 42"/>
                    <a:gd name="T5" fmla="*/ 90 h 90"/>
                    <a:gd name="T6" fmla="*/ 12 w 42"/>
                    <a:gd name="T7" fmla="*/ 90 h 90"/>
                    <a:gd name="T8" fmla="*/ 0 w 42"/>
                    <a:gd name="T9" fmla="*/ 0 h 90"/>
                    <a:gd name="T10" fmla="*/ 12 w 42"/>
                    <a:gd name="T11" fmla="*/ 0 h 90"/>
                  </a:gdLst>
                  <a:ahLst/>
                  <a:cxnLst>
                    <a:cxn ang="0">
                      <a:pos x="T0" y="T1"/>
                    </a:cxn>
                    <a:cxn ang="0">
                      <a:pos x="T2" y="T3"/>
                    </a:cxn>
                    <a:cxn ang="0">
                      <a:pos x="T4" y="T5"/>
                    </a:cxn>
                    <a:cxn ang="0">
                      <a:pos x="T6" y="T7"/>
                    </a:cxn>
                    <a:cxn ang="0">
                      <a:pos x="T8" y="T9"/>
                    </a:cxn>
                    <a:cxn ang="0">
                      <a:pos x="T10" y="T11"/>
                    </a:cxn>
                  </a:cxnLst>
                  <a:rect l="0" t="0" r="r" b="b"/>
                  <a:pathLst>
                    <a:path w="42" h="90">
                      <a:moveTo>
                        <a:pt x="12" y="0"/>
                      </a:moveTo>
                      <a:lnTo>
                        <a:pt x="42" y="60"/>
                      </a:lnTo>
                      <a:lnTo>
                        <a:pt x="42" y="90"/>
                      </a:lnTo>
                      <a:lnTo>
                        <a:pt x="12" y="90"/>
                      </a:lnTo>
                      <a:lnTo>
                        <a:pt x="0" y="0"/>
                      </a:lnTo>
                      <a:lnTo>
                        <a:pt x="12" y="0"/>
                      </a:lnTo>
                      <a:close/>
                    </a:path>
                  </a:pathLst>
                </a:custGeom>
                <a:solidFill>
                  <a:schemeClr val="accent4"/>
                </a:solidFill>
                <a:ln w="3175">
                  <a:noFill/>
                  <a:prstDash val="solid"/>
                  <a:round/>
                  <a:headEnd/>
                  <a:tailEnd/>
                </a:ln>
                <a:extLst/>
              </p:spPr>
              <p:txBody>
                <a:bodyPr/>
                <a:lstStyle/>
                <a:p>
                  <a:endParaRPr lang="en-US"/>
                </a:p>
              </p:txBody>
            </p:sp>
            <p:sp>
              <p:nvSpPr>
                <p:cNvPr id="120" name="Freeform 90"/>
                <p:cNvSpPr>
                  <a:spLocks/>
                </p:cNvSpPr>
                <p:nvPr/>
              </p:nvSpPr>
              <p:spPr bwMode="auto">
                <a:xfrm>
                  <a:off x="6328708" y="4887798"/>
                  <a:ext cx="149994" cy="109750"/>
                </a:xfrm>
                <a:custGeom>
                  <a:avLst/>
                  <a:gdLst>
                    <a:gd name="T0" fmla="*/ 0 w 82"/>
                    <a:gd name="T1" fmla="*/ 60 h 60"/>
                    <a:gd name="T2" fmla="*/ 82 w 82"/>
                    <a:gd name="T3" fmla="*/ 0 h 60"/>
                    <a:gd name="T4" fmla="*/ 0 w 82"/>
                    <a:gd name="T5" fmla="*/ 60 h 60"/>
                  </a:gdLst>
                  <a:ahLst/>
                  <a:cxnLst>
                    <a:cxn ang="0">
                      <a:pos x="T0" y="T1"/>
                    </a:cxn>
                    <a:cxn ang="0">
                      <a:pos x="T2" y="T3"/>
                    </a:cxn>
                    <a:cxn ang="0">
                      <a:pos x="T4" y="T5"/>
                    </a:cxn>
                  </a:cxnLst>
                  <a:rect l="0" t="0" r="r" b="b"/>
                  <a:pathLst>
                    <a:path w="82" h="60">
                      <a:moveTo>
                        <a:pt x="0" y="60"/>
                      </a:moveTo>
                      <a:lnTo>
                        <a:pt x="82" y="0"/>
                      </a:lnTo>
                      <a:lnTo>
                        <a:pt x="0" y="60"/>
                      </a:lnTo>
                      <a:close/>
                    </a:path>
                  </a:pathLst>
                </a:custGeom>
                <a:noFill/>
                <a:ln w="3175">
                  <a:no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2" name="Freeform 63"/>
              <p:cNvSpPr>
                <a:spLocks/>
              </p:cNvSpPr>
              <p:nvPr/>
            </p:nvSpPr>
            <p:spPr bwMode="auto">
              <a:xfrm>
                <a:off x="503283" y="305962"/>
                <a:ext cx="2303462" cy="1935162"/>
              </a:xfrm>
              <a:custGeom>
                <a:avLst/>
                <a:gdLst/>
                <a:ahLst/>
                <a:cxnLst>
                  <a:cxn ang="0">
                    <a:pos x="2221" y="1400"/>
                  </a:cxn>
                  <a:cxn ang="0">
                    <a:pos x="1976" y="1216"/>
                  </a:cxn>
                  <a:cxn ang="0">
                    <a:pos x="1814" y="1237"/>
                  </a:cxn>
                  <a:cxn ang="0">
                    <a:pos x="1521" y="1175"/>
                  </a:cxn>
                  <a:cxn ang="0">
                    <a:pos x="1043" y="99"/>
                  </a:cxn>
                  <a:cxn ang="0">
                    <a:pos x="849" y="76"/>
                  </a:cxn>
                  <a:cxn ang="0">
                    <a:pos x="715" y="60"/>
                  </a:cxn>
                  <a:cxn ang="0">
                    <a:pos x="562" y="50"/>
                  </a:cxn>
                  <a:cxn ang="0">
                    <a:pos x="426" y="71"/>
                  </a:cxn>
                  <a:cxn ang="0">
                    <a:pos x="321" y="146"/>
                  </a:cxn>
                  <a:cxn ang="0">
                    <a:pos x="123" y="342"/>
                  </a:cxn>
                  <a:cxn ang="0">
                    <a:pos x="288" y="523"/>
                  </a:cxn>
                  <a:cxn ang="0">
                    <a:pos x="361" y="603"/>
                  </a:cxn>
                  <a:cxn ang="0">
                    <a:pos x="357" y="626"/>
                  </a:cxn>
                  <a:cxn ang="0">
                    <a:pos x="202" y="623"/>
                  </a:cxn>
                  <a:cxn ang="0">
                    <a:pos x="66" y="637"/>
                  </a:cxn>
                  <a:cxn ang="0">
                    <a:pos x="75" y="740"/>
                  </a:cxn>
                  <a:cxn ang="0">
                    <a:pos x="242" y="841"/>
                  </a:cxn>
                  <a:cxn ang="0">
                    <a:pos x="355" y="830"/>
                  </a:cxn>
                  <a:cxn ang="0">
                    <a:pos x="228" y="1010"/>
                  </a:cxn>
                  <a:cxn ang="0">
                    <a:pos x="136" y="1062"/>
                  </a:cxn>
                  <a:cxn ang="0">
                    <a:pos x="52" y="1164"/>
                  </a:cxn>
                  <a:cxn ang="0">
                    <a:pos x="99" y="1230"/>
                  </a:cxn>
                  <a:cxn ang="0">
                    <a:pos x="179" y="1304"/>
                  </a:cxn>
                  <a:cxn ang="0">
                    <a:pos x="122" y="1340"/>
                  </a:cxn>
                  <a:cxn ang="0">
                    <a:pos x="252" y="1342"/>
                  </a:cxn>
                  <a:cxn ang="0">
                    <a:pos x="281" y="1481"/>
                  </a:cxn>
                  <a:cxn ang="0">
                    <a:pos x="419" y="1526"/>
                  </a:cxn>
                  <a:cxn ang="0">
                    <a:pos x="521" y="1505"/>
                  </a:cxn>
                  <a:cxn ang="0">
                    <a:pos x="597" y="1534"/>
                  </a:cxn>
                  <a:cxn ang="0">
                    <a:pos x="555" y="1679"/>
                  </a:cxn>
                  <a:cxn ang="0">
                    <a:pos x="385" y="1888"/>
                  </a:cxn>
                  <a:cxn ang="0">
                    <a:pos x="182" y="1968"/>
                  </a:cxn>
                  <a:cxn ang="0">
                    <a:pos x="247" y="1988"/>
                  </a:cxn>
                  <a:cxn ang="0">
                    <a:pos x="365" y="1924"/>
                  </a:cxn>
                  <a:cxn ang="0">
                    <a:pos x="502" y="1862"/>
                  </a:cxn>
                  <a:cxn ang="0">
                    <a:pos x="573" y="1766"/>
                  </a:cxn>
                  <a:cxn ang="0">
                    <a:pos x="698" y="1649"/>
                  </a:cxn>
                  <a:cxn ang="0">
                    <a:pos x="802" y="1534"/>
                  </a:cxn>
                  <a:cxn ang="0">
                    <a:pos x="821" y="1404"/>
                  </a:cxn>
                  <a:cxn ang="0">
                    <a:pos x="885" y="1251"/>
                  </a:cxn>
                  <a:cxn ang="0">
                    <a:pos x="984" y="1195"/>
                  </a:cxn>
                  <a:cxn ang="0">
                    <a:pos x="897" y="1382"/>
                  </a:cxn>
                  <a:cxn ang="0">
                    <a:pos x="944" y="1433"/>
                  </a:cxn>
                  <a:cxn ang="0">
                    <a:pos x="1037" y="1365"/>
                  </a:cxn>
                  <a:cxn ang="0">
                    <a:pos x="1104" y="1253"/>
                  </a:cxn>
                  <a:cxn ang="0">
                    <a:pos x="1101" y="1195"/>
                  </a:cxn>
                  <a:cxn ang="0">
                    <a:pos x="1180" y="1169"/>
                  </a:cxn>
                  <a:cxn ang="0">
                    <a:pos x="1243" y="1239"/>
                  </a:cxn>
                  <a:cxn ang="0">
                    <a:pos x="1370" y="1266"/>
                  </a:cxn>
                  <a:cxn ang="0">
                    <a:pos x="1661" y="1207"/>
                  </a:cxn>
                  <a:cxn ang="0">
                    <a:pos x="1702" y="1276"/>
                  </a:cxn>
                  <a:cxn ang="0">
                    <a:pos x="1883" y="1302"/>
                  </a:cxn>
                  <a:cxn ang="0">
                    <a:pos x="1881" y="1248"/>
                  </a:cxn>
                  <a:cxn ang="0">
                    <a:pos x="1899" y="1211"/>
                  </a:cxn>
                  <a:cxn ang="0">
                    <a:pos x="2008" y="1279"/>
                  </a:cxn>
                  <a:cxn ang="0">
                    <a:pos x="2071" y="1323"/>
                  </a:cxn>
                  <a:cxn ang="0">
                    <a:pos x="2142" y="1379"/>
                  </a:cxn>
                  <a:cxn ang="0">
                    <a:pos x="2247" y="1492"/>
                  </a:cxn>
                  <a:cxn ang="0">
                    <a:pos x="2356" y="1521"/>
                  </a:cxn>
                  <a:cxn ang="0">
                    <a:pos x="2402" y="1541"/>
                  </a:cxn>
                </a:cxnLst>
                <a:rect l="0" t="0" r="r" b="b"/>
                <a:pathLst>
                  <a:path w="2404" h="2010">
                    <a:moveTo>
                      <a:pt x="2381" y="1472"/>
                    </a:moveTo>
                    <a:lnTo>
                      <a:pt x="2381" y="1472"/>
                    </a:lnTo>
                    <a:lnTo>
                      <a:pt x="2377" y="1462"/>
                    </a:lnTo>
                    <a:lnTo>
                      <a:pt x="2367" y="1451"/>
                    </a:lnTo>
                    <a:lnTo>
                      <a:pt x="2369" y="1441"/>
                    </a:lnTo>
                    <a:lnTo>
                      <a:pt x="2369" y="1431"/>
                    </a:lnTo>
                    <a:lnTo>
                      <a:pt x="2364" y="1419"/>
                    </a:lnTo>
                    <a:lnTo>
                      <a:pt x="2354" y="1410"/>
                    </a:lnTo>
                    <a:lnTo>
                      <a:pt x="2343" y="1416"/>
                    </a:lnTo>
                    <a:lnTo>
                      <a:pt x="2333" y="1416"/>
                    </a:lnTo>
                    <a:lnTo>
                      <a:pt x="2321" y="1408"/>
                    </a:lnTo>
                    <a:lnTo>
                      <a:pt x="2310" y="1408"/>
                    </a:lnTo>
                    <a:lnTo>
                      <a:pt x="2299" y="1402"/>
                    </a:lnTo>
                    <a:lnTo>
                      <a:pt x="2278" y="1406"/>
                    </a:lnTo>
                    <a:lnTo>
                      <a:pt x="2267" y="1403"/>
                    </a:lnTo>
                    <a:lnTo>
                      <a:pt x="2246" y="1400"/>
                    </a:lnTo>
                    <a:lnTo>
                      <a:pt x="2236" y="1401"/>
                    </a:lnTo>
                    <a:lnTo>
                      <a:pt x="2224" y="1406"/>
                    </a:lnTo>
                    <a:lnTo>
                      <a:pt x="2221" y="1400"/>
                    </a:lnTo>
                    <a:lnTo>
                      <a:pt x="2212" y="1390"/>
                    </a:lnTo>
                    <a:lnTo>
                      <a:pt x="2202" y="1385"/>
                    </a:lnTo>
                    <a:lnTo>
                      <a:pt x="2192" y="1372"/>
                    </a:lnTo>
                    <a:lnTo>
                      <a:pt x="2180" y="1364"/>
                    </a:lnTo>
                    <a:lnTo>
                      <a:pt x="2169" y="1365"/>
                    </a:lnTo>
                    <a:lnTo>
                      <a:pt x="2169" y="1354"/>
                    </a:lnTo>
                    <a:lnTo>
                      <a:pt x="2162" y="1344"/>
                    </a:lnTo>
                    <a:lnTo>
                      <a:pt x="2152" y="1335"/>
                    </a:lnTo>
                    <a:lnTo>
                      <a:pt x="2131" y="1321"/>
                    </a:lnTo>
                    <a:lnTo>
                      <a:pt x="2100" y="1295"/>
                    </a:lnTo>
                    <a:lnTo>
                      <a:pt x="2079" y="1280"/>
                    </a:lnTo>
                    <a:lnTo>
                      <a:pt x="2071" y="1270"/>
                    </a:lnTo>
                    <a:lnTo>
                      <a:pt x="2049" y="1258"/>
                    </a:lnTo>
                    <a:lnTo>
                      <a:pt x="2042" y="1247"/>
                    </a:lnTo>
                    <a:lnTo>
                      <a:pt x="2043" y="1245"/>
                    </a:lnTo>
                    <a:lnTo>
                      <a:pt x="2020" y="1233"/>
                    </a:lnTo>
                    <a:lnTo>
                      <a:pt x="2008" y="1224"/>
                    </a:lnTo>
                    <a:lnTo>
                      <a:pt x="1997" y="1219"/>
                    </a:lnTo>
                    <a:lnTo>
                      <a:pt x="1976" y="1216"/>
                    </a:lnTo>
                    <a:lnTo>
                      <a:pt x="1966" y="1211"/>
                    </a:lnTo>
                    <a:lnTo>
                      <a:pt x="1946" y="1191"/>
                    </a:lnTo>
                    <a:lnTo>
                      <a:pt x="1935" y="1190"/>
                    </a:lnTo>
                    <a:lnTo>
                      <a:pt x="1924" y="1183"/>
                    </a:lnTo>
                    <a:lnTo>
                      <a:pt x="1913" y="1184"/>
                    </a:lnTo>
                    <a:lnTo>
                      <a:pt x="1898" y="1163"/>
                    </a:lnTo>
                    <a:lnTo>
                      <a:pt x="1893" y="1152"/>
                    </a:lnTo>
                    <a:lnTo>
                      <a:pt x="1887" y="1150"/>
                    </a:lnTo>
                    <a:lnTo>
                      <a:pt x="1877" y="1142"/>
                    </a:lnTo>
                    <a:lnTo>
                      <a:pt x="1867" y="1140"/>
                    </a:lnTo>
                    <a:lnTo>
                      <a:pt x="1855" y="1141"/>
                    </a:lnTo>
                    <a:lnTo>
                      <a:pt x="1845" y="1154"/>
                    </a:lnTo>
                    <a:lnTo>
                      <a:pt x="1835" y="1164"/>
                    </a:lnTo>
                    <a:lnTo>
                      <a:pt x="1824" y="1171"/>
                    </a:lnTo>
                    <a:lnTo>
                      <a:pt x="1827" y="1182"/>
                    </a:lnTo>
                    <a:lnTo>
                      <a:pt x="1821" y="1206"/>
                    </a:lnTo>
                    <a:lnTo>
                      <a:pt x="1825" y="1216"/>
                    </a:lnTo>
                    <a:lnTo>
                      <a:pt x="1824" y="1227"/>
                    </a:lnTo>
                    <a:lnTo>
                      <a:pt x="1814" y="1237"/>
                    </a:lnTo>
                    <a:lnTo>
                      <a:pt x="1796" y="1258"/>
                    </a:lnTo>
                    <a:lnTo>
                      <a:pt x="1788" y="1269"/>
                    </a:lnTo>
                    <a:lnTo>
                      <a:pt x="1785" y="1279"/>
                    </a:lnTo>
                    <a:lnTo>
                      <a:pt x="1762" y="1247"/>
                    </a:lnTo>
                    <a:lnTo>
                      <a:pt x="1685" y="1207"/>
                    </a:lnTo>
                    <a:lnTo>
                      <a:pt x="1675" y="1197"/>
                    </a:lnTo>
                    <a:lnTo>
                      <a:pt x="1662" y="1190"/>
                    </a:lnTo>
                    <a:lnTo>
                      <a:pt x="1647" y="1186"/>
                    </a:lnTo>
                    <a:lnTo>
                      <a:pt x="1637" y="1179"/>
                    </a:lnTo>
                    <a:lnTo>
                      <a:pt x="1636" y="1169"/>
                    </a:lnTo>
                    <a:lnTo>
                      <a:pt x="1635" y="1156"/>
                    </a:lnTo>
                    <a:lnTo>
                      <a:pt x="1624" y="1150"/>
                    </a:lnTo>
                    <a:lnTo>
                      <a:pt x="1601" y="1158"/>
                    </a:lnTo>
                    <a:lnTo>
                      <a:pt x="1588" y="1180"/>
                    </a:lnTo>
                    <a:lnTo>
                      <a:pt x="1586" y="1181"/>
                    </a:lnTo>
                    <a:lnTo>
                      <a:pt x="1564" y="1178"/>
                    </a:lnTo>
                    <a:lnTo>
                      <a:pt x="1553" y="1187"/>
                    </a:lnTo>
                    <a:lnTo>
                      <a:pt x="1530" y="1186"/>
                    </a:lnTo>
                    <a:lnTo>
                      <a:pt x="1521" y="1175"/>
                    </a:lnTo>
                    <a:lnTo>
                      <a:pt x="1229" y="184"/>
                    </a:lnTo>
                    <a:lnTo>
                      <a:pt x="1205" y="102"/>
                    </a:lnTo>
                    <a:lnTo>
                      <a:pt x="1204" y="97"/>
                    </a:lnTo>
                    <a:lnTo>
                      <a:pt x="1189" y="98"/>
                    </a:lnTo>
                    <a:lnTo>
                      <a:pt x="1183" y="99"/>
                    </a:lnTo>
                    <a:lnTo>
                      <a:pt x="1171" y="92"/>
                    </a:lnTo>
                    <a:lnTo>
                      <a:pt x="1161" y="89"/>
                    </a:lnTo>
                    <a:lnTo>
                      <a:pt x="1160" y="92"/>
                    </a:lnTo>
                    <a:lnTo>
                      <a:pt x="1138" y="82"/>
                    </a:lnTo>
                    <a:lnTo>
                      <a:pt x="1127" y="75"/>
                    </a:lnTo>
                    <a:lnTo>
                      <a:pt x="1119" y="72"/>
                    </a:lnTo>
                    <a:lnTo>
                      <a:pt x="1109" y="71"/>
                    </a:lnTo>
                    <a:lnTo>
                      <a:pt x="1099" y="78"/>
                    </a:lnTo>
                    <a:lnTo>
                      <a:pt x="1087" y="74"/>
                    </a:lnTo>
                    <a:lnTo>
                      <a:pt x="1077" y="75"/>
                    </a:lnTo>
                    <a:lnTo>
                      <a:pt x="1067" y="80"/>
                    </a:lnTo>
                    <a:lnTo>
                      <a:pt x="1068" y="90"/>
                    </a:lnTo>
                    <a:lnTo>
                      <a:pt x="1059" y="88"/>
                    </a:lnTo>
                    <a:lnTo>
                      <a:pt x="1043" y="99"/>
                    </a:lnTo>
                    <a:lnTo>
                      <a:pt x="1032" y="102"/>
                    </a:lnTo>
                    <a:lnTo>
                      <a:pt x="1017" y="102"/>
                    </a:lnTo>
                    <a:lnTo>
                      <a:pt x="1014" y="99"/>
                    </a:lnTo>
                    <a:lnTo>
                      <a:pt x="1003" y="97"/>
                    </a:lnTo>
                    <a:lnTo>
                      <a:pt x="993" y="89"/>
                    </a:lnTo>
                    <a:lnTo>
                      <a:pt x="983" y="91"/>
                    </a:lnTo>
                    <a:lnTo>
                      <a:pt x="972" y="89"/>
                    </a:lnTo>
                    <a:lnTo>
                      <a:pt x="961" y="91"/>
                    </a:lnTo>
                    <a:lnTo>
                      <a:pt x="950" y="93"/>
                    </a:lnTo>
                    <a:lnTo>
                      <a:pt x="940" y="98"/>
                    </a:lnTo>
                    <a:lnTo>
                      <a:pt x="920" y="97"/>
                    </a:lnTo>
                    <a:lnTo>
                      <a:pt x="909" y="93"/>
                    </a:lnTo>
                    <a:lnTo>
                      <a:pt x="904" y="87"/>
                    </a:lnTo>
                    <a:lnTo>
                      <a:pt x="896" y="87"/>
                    </a:lnTo>
                    <a:lnTo>
                      <a:pt x="890" y="85"/>
                    </a:lnTo>
                    <a:lnTo>
                      <a:pt x="881" y="91"/>
                    </a:lnTo>
                    <a:lnTo>
                      <a:pt x="871" y="82"/>
                    </a:lnTo>
                    <a:lnTo>
                      <a:pt x="857" y="78"/>
                    </a:lnTo>
                    <a:lnTo>
                      <a:pt x="849" y="76"/>
                    </a:lnTo>
                    <a:lnTo>
                      <a:pt x="839" y="78"/>
                    </a:lnTo>
                    <a:lnTo>
                      <a:pt x="829" y="76"/>
                    </a:lnTo>
                    <a:lnTo>
                      <a:pt x="819" y="78"/>
                    </a:lnTo>
                    <a:lnTo>
                      <a:pt x="810" y="88"/>
                    </a:lnTo>
                    <a:lnTo>
                      <a:pt x="799" y="89"/>
                    </a:lnTo>
                    <a:lnTo>
                      <a:pt x="795" y="86"/>
                    </a:lnTo>
                    <a:lnTo>
                      <a:pt x="785" y="87"/>
                    </a:lnTo>
                    <a:lnTo>
                      <a:pt x="776" y="90"/>
                    </a:lnTo>
                    <a:lnTo>
                      <a:pt x="770" y="94"/>
                    </a:lnTo>
                    <a:lnTo>
                      <a:pt x="767" y="101"/>
                    </a:lnTo>
                    <a:lnTo>
                      <a:pt x="757" y="96"/>
                    </a:lnTo>
                    <a:lnTo>
                      <a:pt x="736" y="93"/>
                    </a:lnTo>
                    <a:lnTo>
                      <a:pt x="740" y="83"/>
                    </a:lnTo>
                    <a:lnTo>
                      <a:pt x="730" y="83"/>
                    </a:lnTo>
                    <a:lnTo>
                      <a:pt x="719" y="86"/>
                    </a:lnTo>
                    <a:lnTo>
                      <a:pt x="709" y="83"/>
                    </a:lnTo>
                    <a:lnTo>
                      <a:pt x="720" y="80"/>
                    </a:lnTo>
                    <a:lnTo>
                      <a:pt x="709" y="70"/>
                    </a:lnTo>
                    <a:lnTo>
                      <a:pt x="715" y="60"/>
                    </a:lnTo>
                    <a:lnTo>
                      <a:pt x="712" y="49"/>
                    </a:lnTo>
                    <a:lnTo>
                      <a:pt x="701" y="53"/>
                    </a:lnTo>
                    <a:lnTo>
                      <a:pt x="691" y="51"/>
                    </a:lnTo>
                    <a:lnTo>
                      <a:pt x="681" y="45"/>
                    </a:lnTo>
                    <a:lnTo>
                      <a:pt x="670" y="50"/>
                    </a:lnTo>
                    <a:lnTo>
                      <a:pt x="659" y="51"/>
                    </a:lnTo>
                    <a:lnTo>
                      <a:pt x="638" y="65"/>
                    </a:lnTo>
                    <a:lnTo>
                      <a:pt x="628" y="62"/>
                    </a:lnTo>
                    <a:lnTo>
                      <a:pt x="617" y="54"/>
                    </a:lnTo>
                    <a:lnTo>
                      <a:pt x="621" y="44"/>
                    </a:lnTo>
                    <a:lnTo>
                      <a:pt x="615" y="34"/>
                    </a:lnTo>
                    <a:lnTo>
                      <a:pt x="605" y="31"/>
                    </a:lnTo>
                    <a:lnTo>
                      <a:pt x="605" y="41"/>
                    </a:lnTo>
                    <a:lnTo>
                      <a:pt x="594" y="33"/>
                    </a:lnTo>
                    <a:lnTo>
                      <a:pt x="591" y="43"/>
                    </a:lnTo>
                    <a:lnTo>
                      <a:pt x="578" y="65"/>
                    </a:lnTo>
                    <a:lnTo>
                      <a:pt x="568" y="66"/>
                    </a:lnTo>
                    <a:lnTo>
                      <a:pt x="560" y="56"/>
                    </a:lnTo>
                    <a:lnTo>
                      <a:pt x="562" y="50"/>
                    </a:lnTo>
                    <a:lnTo>
                      <a:pt x="573" y="47"/>
                    </a:lnTo>
                    <a:lnTo>
                      <a:pt x="581" y="37"/>
                    </a:lnTo>
                    <a:lnTo>
                      <a:pt x="582" y="27"/>
                    </a:lnTo>
                    <a:lnTo>
                      <a:pt x="571" y="21"/>
                    </a:lnTo>
                    <a:lnTo>
                      <a:pt x="560" y="25"/>
                    </a:lnTo>
                    <a:lnTo>
                      <a:pt x="553" y="15"/>
                    </a:lnTo>
                    <a:lnTo>
                      <a:pt x="542" y="11"/>
                    </a:lnTo>
                    <a:lnTo>
                      <a:pt x="547" y="0"/>
                    </a:lnTo>
                    <a:lnTo>
                      <a:pt x="536" y="7"/>
                    </a:lnTo>
                    <a:lnTo>
                      <a:pt x="522" y="28"/>
                    </a:lnTo>
                    <a:lnTo>
                      <a:pt x="517" y="39"/>
                    </a:lnTo>
                    <a:lnTo>
                      <a:pt x="509" y="49"/>
                    </a:lnTo>
                    <a:lnTo>
                      <a:pt x="489" y="68"/>
                    </a:lnTo>
                    <a:lnTo>
                      <a:pt x="457" y="76"/>
                    </a:lnTo>
                    <a:lnTo>
                      <a:pt x="447" y="76"/>
                    </a:lnTo>
                    <a:lnTo>
                      <a:pt x="436" y="86"/>
                    </a:lnTo>
                    <a:lnTo>
                      <a:pt x="431" y="76"/>
                    </a:lnTo>
                    <a:lnTo>
                      <a:pt x="436" y="66"/>
                    </a:lnTo>
                    <a:lnTo>
                      <a:pt x="426" y="71"/>
                    </a:lnTo>
                    <a:lnTo>
                      <a:pt x="406" y="90"/>
                    </a:lnTo>
                    <a:lnTo>
                      <a:pt x="406" y="94"/>
                    </a:lnTo>
                    <a:lnTo>
                      <a:pt x="412" y="104"/>
                    </a:lnTo>
                    <a:lnTo>
                      <a:pt x="422" y="110"/>
                    </a:lnTo>
                    <a:lnTo>
                      <a:pt x="433" y="108"/>
                    </a:lnTo>
                    <a:lnTo>
                      <a:pt x="412" y="117"/>
                    </a:lnTo>
                    <a:lnTo>
                      <a:pt x="411" y="138"/>
                    </a:lnTo>
                    <a:lnTo>
                      <a:pt x="406" y="127"/>
                    </a:lnTo>
                    <a:lnTo>
                      <a:pt x="402" y="129"/>
                    </a:lnTo>
                    <a:lnTo>
                      <a:pt x="406" y="119"/>
                    </a:lnTo>
                    <a:lnTo>
                      <a:pt x="406" y="100"/>
                    </a:lnTo>
                    <a:lnTo>
                      <a:pt x="404" y="100"/>
                    </a:lnTo>
                    <a:lnTo>
                      <a:pt x="394" y="104"/>
                    </a:lnTo>
                    <a:lnTo>
                      <a:pt x="373" y="126"/>
                    </a:lnTo>
                    <a:lnTo>
                      <a:pt x="355" y="137"/>
                    </a:lnTo>
                    <a:lnTo>
                      <a:pt x="353" y="138"/>
                    </a:lnTo>
                    <a:lnTo>
                      <a:pt x="341" y="140"/>
                    </a:lnTo>
                    <a:lnTo>
                      <a:pt x="331" y="146"/>
                    </a:lnTo>
                    <a:lnTo>
                      <a:pt x="321" y="146"/>
                    </a:lnTo>
                    <a:lnTo>
                      <a:pt x="331" y="142"/>
                    </a:lnTo>
                    <a:lnTo>
                      <a:pt x="332" y="136"/>
                    </a:lnTo>
                    <a:lnTo>
                      <a:pt x="322" y="136"/>
                    </a:lnTo>
                    <a:lnTo>
                      <a:pt x="301" y="169"/>
                    </a:lnTo>
                    <a:lnTo>
                      <a:pt x="301" y="171"/>
                    </a:lnTo>
                    <a:lnTo>
                      <a:pt x="283" y="191"/>
                    </a:lnTo>
                    <a:lnTo>
                      <a:pt x="276" y="210"/>
                    </a:lnTo>
                    <a:lnTo>
                      <a:pt x="276" y="212"/>
                    </a:lnTo>
                    <a:lnTo>
                      <a:pt x="271" y="233"/>
                    </a:lnTo>
                    <a:lnTo>
                      <a:pt x="261" y="254"/>
                    </a:lnTo>
                    <a:lnTo>
                      <a:pt x="245" y="274"/>
                    </a:lnTo>
                    <a:lnTo>
                      <a:pt x="235" y="283"/>
                    </a:lnTo>
                    <a:lnTo>
                      <a:pt x="225" y="289"/>
                    </a:lnTo>
                    <a:lnTo>
                      <a:pt x="214" y="294"/>
                    </a:lnTo>
                    <a:lnTo>
                      <a:pt x="164" y="298"/>
                    </a:lnTo>
                    <a:lnTo>
                      <a:pt x="142" y="294"/>
                    </a:lnTo>
                    <a:lnTo>
                      <a:pt x="132" y="301"/>
                    </a:lnTo>
                    <a:lnTo>
                      <a:pt x="127" y="331"/>
                    </a:lnTo>
                    <a:lnTo>
                      <a:pt x="123" y="342"/>
                    </a:lnTo>
                    <a:lnTo>
                      <a:pt x="113" y="352"/>
                    </a:lnTo>
                    <a:lnTo>
                      <a:pt x="109" y="352"/>
                    </a:lnTo>
                    <a:lnTo>
                      <a:pt x="104" y="355"/>
                    </a:lnTo>
                    <a:lnTo>
                      <a:pt x="115" y="358"/>
                    </a:lnTo>
                    <a:lnTo>
                      <a:pt x="125" y="366"/>
                    </a:lnTo>
                    <a:lnTo>
                      <a:pt x="141" y="386"/>
                    </a:lnTo>
                    <a:lnTo>
                      <a:pt x="151" y="390"/>
                    </a:lnTo>
                    <a:lnTo>
                      <a:pt x="162" y="398"/>
                    </a:lnTo>
                    <a:lnTo>
                      <a:pt x="189" y="428"/>
                    </a:lnTo>
                    <a:lnTo>
                      <a:pt x="195" y="432"/>
                    </a:lnTo>
                    <a:lnTo>
                      <a:pt x="204" y="444"/>
                    </a:lnTo>
                    <a:lnTo>
                      <a:pt x="215" y="453"/>
                    </a:lnTo>
                    <a:lnTo>
                      <a:pt x="220" y="463"/>
                    </a:lnTo>
                    <a:lnTo>
                      <a:pt x="227" y="485"/>
                    </a:lnTo>
                    <a:lnTo>
                      <a:pt x="227" y="505"/>
                    </a:lnTo>
                    <a:lnTo>
                      <a:pt x="235" y="516"/>
                    </a:lnTo>
                    <a:lnTo>
                      <a:pt x="256" y="522"/>
                    </a:lnTo>
                    <a:lnTo>
                      <a:pt x="278" y="525"/>
                    </a:lnTo>
                    <a:lnTo>
                      <a:pt x="288" y="523"/>
                    </a:lnTo>
                    <a:lnTo>
                      <a:pt x="290" y="511"/>
                    </a:lnTo>
                    <a:lnTo>
                      <a:pt x="298" y="522"/>
                    </a:lnTo>
                    <a:lnTo>
                      <a:pt x="299" y="530"/>
                    </a:lnTo>
                    <a:lnTo>
                      <a:pt x="310" y="526"/>
                    </a:lnTo>
                    <a:lnTo>
                      <a:pt x="320" y="526"/>
                    </a:lnTo>
                    <a:lnTo>
                      <a:pt x="324" y="537"/>
                    </a:lnTo>
                    <a:lnTo>
                      <a:pt x="316" y="554"/>
                    </a:lnTo>
                    <a:lnTo>
                      <a:pt x="317" y="568"/>
                    </a:lnTo>
                    <a:lnTo>
                      <a:pt x="329" y="585"/>
                    </a:lnTo>
                    <a:lnTo>
                      <a:pt x="341" y="589"/>
                    </a:lnTo>
                    <a:lnTo>
                      <a:pt x="351" y="574"/>
                    </a:lnTo>
                    <a:lnTo>
                      <a:pt x="361" y="572"/>
                    </a:lnTo>
                    <a:lnTo>
                      <a:pt x="371" y="581"/>
                    </a:lnTo>
                    <a:lnTo>
                      <a:pt x="381" y="578"/>
                    </a:lnTo>
                    <a:lnTo>
                      <a:pt x="393" y="585"/>
                    </a:lnTo>
                    <a:lnTo>
                      <a:pt x="395" y="595"/>
                    </a:lnTo>
                    <a:lnTo>
                      <a:pt x="394" y="606"/>
                    </a:lnTo>
                    <a:lnTo>
                      <a:pt x="371" y="608"/>
                    </a:lnTo>
                    <a:lnTo>
                      <a:pt x="361" y="603"/>
                    </a:lnTo>
                    <a:lnTo>
                      <a:pt x="351" y="594"/>
                    </a:lnTo>
                    <a:lnTo>
                      <a:pt x="339" y="595"/>
                    </a:lnTo>
                    <a:lnTo>
                      <a:pt x="329" y="599"/>
                    </a:lnTo>
                    <a:lnTo>
                      <a:pt x="319" y="592"/>
                    </a:lnTo>
                    <a:lnTo>
                      <a:pt x="311" y="581"/>
                    </a:lnTo>
                    <a:lnTo>
                      <a:pt x="306" y="570"/>
                    </a:lnTo>
                    <a:lnTo>
                      <a:pt x="309" y="560"/>
                    </a:lnTo>
                    <a:lnTo>
                      <a:pt x="302" y="550"/>
                    </a:lnTo>
                    <a:lnTo>
                      <a:pt x="290" y="540"/>
                    </a:lnTo>
                    <a:lnTo>
                      <a:pt x="280" y="543"/>
                    </a:lnTo>
                    <a:lnTo>
                      <a:pt x="283" y="553"/>
                    </a:lnTo>
                    <a:lnTo>
                      <a:pt x="304" y="573"/>
                    </a:lnTo>
                    <a:lnTo>
                      <a:pt x="311" y="584"/>
                    </a:lnTo>
                    <a:lnTo>
                      <a:pt x="315" y="594"/>
                    </a:lnTo>
                    <a:lnTo>
                      <a:pt x="313" y="614"/>
                    </a:lnTo>
                    <a:lnTo>
                      <a:pt x="321" y="604"/>
                    </a:lnTo>
                    <a:lnTo>
                      <a:pt x="331" y="604"/>
                    </a:lnTo>
                    <a:lnTo>
                      <a:pt x="352" y="614"/>
                    </a:lnTo>
                    <a:lnTo>
                      <a:pt x="357" y="626"/>
                    </a:lnTo>
                    <a:lnTo>
                      <a:pt x="351" y="636"/>
                    </a:lnTo>
                    <a:lnTo>
                      <a:pt x="349" y="626"/>
                    </a:lnTo>
                    <a:lnTo>
                      <a:pt x="338" y="620"/>
                    </a:lnTo>
                    <a:lnTo>
                      <a:pt x="328" y="622"/>
                    </a:lnTo>
                    <a:lnTo>
                      <a:pt x="325" y="633"/>
                    </a:lnTo>
                    <a:lnTo>
                      <a:pt x="318" y="644"/>
                    </a:lnTo>
                    <a:lnTo>
                      <a:pt x="320" y="644"/>
                    </a:lnTo>
                    <a:lnTo>
                      <a:pt x="311" y="654"/>
                    </a:lnTo>
                    <a:lnTo>
                      <a:pt x="305" y="644"/>
                    </a:lnTo>
                    <a:lnTo>
                      <a:pt x="293" y="646"/>
                    </a:lnTo>
                    <a:lnTo>
                      <a:pt x="283" y="644"/>
                    </a:lnTo>
                    <a:lnTo>
                      <a:pt x="273" y="649"/>
                    </a:lnTo>
                    <a:lnTo>
                      <a:pt x="269" y="638"/>
                    </a:lnTo>
                    <a:lnTo>
                      <a:pt x="248" y="642"/>
                    </a:lnTo>
                    <a:lnTo>
                      <a:pt x="238" y="639"/>
                    </a:lnTo>
                    <a:lnTo>
                      <a:pt x="227" y="641"/>
                    </a:lnTo>
                    <a:lnTo>
                      <a:pt x="217" y="634"/>
                    </a:lnTo>
                    <a:lnTo>
                      <a:pt x="213" y="622"/>
                    </a:lnTo>
                    <a:lnTo>
                      <a:pt x="202" y="623"/>
                    </a:lnTo>
                    <a:lnTo>
                      <a:pt x="214" y="619"/>
                    </a:lnTo>
                    <a:lnTo>
                      <a:pt x="218" y="599"/>
                    </a:lnTo>
                    <a:lnTo>
                      <a:pt x="224" y="588"/>
                    </a:lnTo>
                    <a:lnTo>
                      <a:pt x="219" y="578"/>
                    </a:lnTo>
                    <a:lnTo>
                      <a:pt x="229" y="579"/>
                    </a:lnTo>
                    <a:lnTo>
                      <a:pt x="219" y="574"/>
                    </a:lnTo>
                    <a:lnTo>
                      <a:pt x="197" y="574"/>
                    </a:lnTo>
                    <a:lnTo>
                      <a:pt x="187" y="576"/>
                    </a:lnTo>
                    <a:lnTo>
                      <a:pt x="177" y="582"/>
                    </a:lnTo>
                    <a:lnTo>
                      <a:pt x="166" y="589"/>
                    </a:lnTo>
                    <a:lnTo>
                      <a:pt x="164" y="593"/>
                    </a:lnTo>
                    <a:lnTo>
                      <a:pt x="142" y="593"/>
                    </a:lnTo>
                    <a:lnTo>
                      <a:pt x="132" y="598"/>
                    </a:lnTo>
                    <a:lnTo>
                      <a:pt x="122" y="606"/>
                    </a:lnTo>
                    <a:lnTo>
                      <a:pt x="127" y="617"/>
                    </a:lnTo>
                    <a:lnTo>
                      <a:pt x="129" y="628"/>
                    </a:lnTo>
                    <a:lnTo>
                      <a:pt x="119" y="628"/>
                    </a:lnTo>
                    <a:lnTo>
                      <a:pt x="97" y="618"/>
                    </a:lnTo>
                    <a:lnTo>
                      <a:pt x="66" y="637"/>
                    </a:lnTo>
                    <a:lnTo>
                      <a:pt x="63" y="647"/>
                    </a:lnTo>
                    <a:lnTo>
                      <a:pt x="52" y="652"/>
                    </a:lnTo>
                    <a:lnTo>
                      <a:pt x="41" y="648"/>
                    </a:lnTo>
                    <a:lnTo>
                      <a:pt x="31" y="656"/>
                    </a:lnTo>
                    <a:lnTo>
                      <a:pt x="27" y="666"/>
                    </a:lnTo>
                    <a:lnTo>
                      <a:pt x="17" y="668"/>
                    </a:lnTo>
                    <a:lnTo>
                      <a:pt x="5" y="667"/>
                    </a:lnTo>
                    <a:lnTo>
                      <a:pt x="0" y="673"/>
                    </a:lnTo>
                    <a:lnTo>
                      <a:pt x="29" y="701"/>
                    </a:lnTo>
                    <a:lnTo>
                      <a:pt x="39" y="706"/>
                    </a:lnTo>
                    <a:lnTo>
                      <a:pt x="49" y="708"/>
                    </a:lnTo>
                    <a:lnTo>
                      <a:pt x="59" y="714"/>
                    </a:lnTo>
                    <a:lnTo>
                      <a:pt x="70" y="717"/>
                    </a:lnTo>
                    <a:lnTo>
                      <a:pt x="57" y="710"/>
                    </a:lnTo>
                    <a:lnTo>
                      <a:pt x="89" y="723"/>
                    </a:lnTo>
                    <a:lnTo>
                      <a:pt x="99" y="733"/>
                    </a:lnTo>
                    <a:lnTo>
                      <a:pt x="91" y="730"/>
                    </a:lnTo>
                    <a:lnTo>
                      <a:pt x="81" y="730"/>
                    </a:lnTo>
                    <a:lnTo>
                      <a:pt x="75" y="740"/>
                    </a:lnTo>
                    <a:lnTo>
                      <a:pt x="65" y="744"/>
                    </a:lnTo>
                    <a:lnTo>
                      <a:pt x="54" y="739"/>
                    </a:lnTo>
                    <a:lnTo>
                      <a:pt x="54" y="729"/>
                    </a:lnTo>
                    <a:lnTo>
                      <a:pt x="53" y="740"/>
                    </a:lnTo>
                    <a:lnTo>
                      <a:pt x="63" y="750"/>
                    </a:lnTo>
                    <a:lnTo>
                      <a:pt x="66" y="760"/>
                    </a:lnTo>
                    <a:lnTo>
                      <a:pt x="75" y="771"/>
                    </a:lnTo>
                    <a:lnTo>
                      <a:pt x="78" y="772"/>
                    </a:lnTo>
                    <a:lnTo>
                      <a:pt x="72" y="793"/>
                    </a:lnTo>
                    <a:lnTo>
                      <a:pt x="76" y="803"/>
                    </a:lnTo>
                    <a:lnTo>
                      <a:pt x="86" y="811"/>
                    </a:lnTo>
                    <a:lnTo>
                      <a:pt x="117" y="822"/>
                    </a:lnTo>
                    <a:lnTo>
                      <a:pt x="138" y="831"/>
                    </a:lnTo>
                    <a:lnTo>
                      <a:pt x="148" y="827"/>
                    </a:lnTo>
                    <a:lnTo>
                      <a:pt x="159" y="829"/>
                    </a:lnTo>
                    <a:lnTo>
                      <a:pt x="180" y="821"/>
                    </a:lnTo>
                    <a:lnTo>
                      <a:pt x="212" y="822"/>
                    </a:lnTo>
                    <a:lnTo>
                      <a:pt x="222" y="824"/>
                    </a:lnTo>
                    <a:lnTo>
                      <a:pt x="242" y="841"/>
                    </a:lnTo>
                    <a:lnTo>
                      <a:pt x="241" y="831"/>
                    </a:lnTo>
                    <a:lnTo>
                      <a:pt x="232" y="820"/>
                    </a:lnTo>
                    <a:lnTo>
                      <a:pt x="242" y="818"/>
                    </a:lnTo>
                    <a:lnTo>
                      <a:pt x="253" y="829"/>
                    </a:lnTo>
                    <a:lnTo>
                      <a:pt x="263" y="849"/>
                    </a:lnTo>
                    <a:lnTo>
                      <a:pt x="274" y="828"/>
                    </a:lnTo>
                    <a:lnTo>
                      <a:pt x="285" y="822"/>
                    </a:lnTo>
                    <a:lnTo>
                      <a:pt x="295" y="811"/>
                    </a:lnTo>
                    <a:lnTo>
                      <a:pt x="306" y="806"/>
                    </a:lnTo>
                    <a:lnTo>
                      <a:pt x="317" y="796"/>
                    </a:lnTo>
                    <a:lnTo>
                      <a:pt x="327" y="803"/>
                    </a:lnTo>
                    <a:lnTo>
                      <a:pt x="337" y="793"/>
                    </a:lnTo>
                    <a:lnTo>
                      <a:pt x="345" y="783"/>
                    </a:lnTo>
                    <a:lnTo>
                      <a:pt x="355" y="782"/>
                    </a:lnTo>
                    <a:lnTo>
                      <a:pt x="349" y="789"/>
                    </a:lnTo>
                    <a:lnTo>
                      <a:pt x="360" y="797"/>
                    </a:lnTo>
                    <a:lnTo>
                      <a:pt x="364" y="808"/>
                    </a:lnTo>
                    <a:lnTo>
                      <a:pt x="364" y="819"/>
                    </a:lnTo>
                    <a:lnTo>
                      <a:pt x="355" y="830"/>
                    </a:lnTo>
                    <a:lnTo>
                      <a:pt x="345" y="835"/>
                    </a:lnTo>
                    <a:lnTo>
                      <a:pt x="334" y="831"/>
                    </a:lnTo>
                    <a:lnTo>
                      <a:pt x="330" y="834"/>
                    </a:lnTo>
                    <a:lnTo>
                      <a:pt x="329" y="844"/>
                    </a:lnTo>
                    <a:lnTo>
                      <a:pt x="340" y="847"/>
                    </a:lnTo>
                    <a:lnTo>
                      <a:pt x="355" y="868"/>
                    </a:lnTo>
                    <a:lnTo>
                      <a:pt x="356" y="889"/>
                    </a:lnTo>
                    <a:lnTo>
                      <a:pt x="365" y="921"/>
                    </a:lnTo>
                    <a:lnTo>
                      <a:pt x="362" y="931"/>
                    </a:lnTo>
                    <a:lnTo>
                      <a:pt x="346" y="952"/>
                    </a:lnTo>
                    <a:lnTo>
                      <a:pt x="335" y="961"/>
                    </a:lnTo>
                    <a:lnTo>
                      <a:pt x="314" y="961"/>
                    </a:lnTo>
                    <a:lnTo>
                      <a:pt x="304" y="963"/>
                    </a:lnTo>
                    <a:lnTo>
                      <a:pt x="293" y="956"/>
                    </a:lnTo>
                    <a:lnTo>
                      <a:pt x="283" y="957"/>
                    </a:lnTo>
                    <a:lnTo>
                      <a:pt x="274" y="967"/>
                    </a:lnTo>
                    <a:lnTo>
                      <a:pt x="260" y="988"/>
                    </a:lnTo>
                    <a:lnTo>
                      <a:pt x="238" y="1008"/>
                    </a:lnTo>
                    <a:lnTo>
                      <a:pt x="228" y="1010"/>
                    </a:lnTo>
                    <a:lnTo>
                      <a:pt x="218" y="1004"/>
                    </a:lnTo>
                    <a:lnTo>
                      <a:pt x="208" y="1007"/>
                    </a:lnTo>
                    <a:lnTo>
                      <a:pt x="197" y="1015"/>
                    </a:lnTo>
                    <a:lnTo>
                      <a:pt x="207" y="998"/>
                    </a:lnTo>
                    <a:lnTo>
                      <a:pt x="202" y="988"/>
                    </a:lnTo>
                    <a:lnTo>
                      <a:pt x="182" y="981"/>
                    </a:lnTo>
                    <a:lnTo>
                      <a:pt x="172" y="982"/>
                    </a:lnTo>
                    <a:lnTo>
                      <a:pt x="162" y="990"/>
                    </a:lnTo>
                    <a:lnTo>
                      <a:pt x="159" y="1000"/>
                    </a:lnTo>
                    <a:lnTo>
                      <a:pt x="169" y="1011"/>
                    </a:lnTo>
                    <a:lnTo>
                      <a:pt x="154" y="1007"/>
                    </a:lnTo>
                    <a:lnTo>
                      <a:pt x="144" y="1014"/>
                    </a:lnTo>
                    <a:lnTo>
                      <a:pt x="139" y="1024"/>
                    </a:lnTo>
                    <a:lnTo>
                      <a:pt x="143" y="1035"/>
                    </a:lnTo>
                    <a:lnTo>
                      <a:pt x="136" y="1041"/>
                    </a:lnTo>
                    <a:lnTo>
                      <a:pt x="146" y="1051"/>
                    </a:lnTo>
                    <a:lnTo>
                      <a:pt x="158" y="1041"/>
                    </a:lnTo>
                    <a:lnTo>
                      <a:pt x="146" y="1056"/>
                    </a:lnTo>
                    <a:lnTo>
                      <a:pt x="136" y="1062"/>
                    </a:lnTo>
                    <a:lnTo>
                      <a:pt x="139" y="1071"/>
                    </a:lnTo>
                    <a:lnTo>
                      <a:pt x="140" y="1072"/>
                    </a:lnTo>
                    <a:lnTo>
                      <a:pt x="149" y="1077"/>
                    </a:lnTo>
                    <a:lnTo>
                      <a:pt x="143" y="1077"/>
                    </a:lnTo>
                    <a:lnTo>
                      <a:pt x="140" y="1072"/>
                    </a:lnTo>
                    <a:lnTo>
                      <a:pt x="139" y="1072"/>
                    </a:lnTo>
                    <a:lnTo>
                      <a:pt x="139" y="1071"/>
                    </a:lnTo>
                    <a:lnTo>
                      <a:pt x="136" y="1067"/>
                    </a:lnTo>
                    <a:lnTo>
                      <a:pt x="126" y="1065"/>
                    </a:lnTo>
                    <a:lnTo>
                      <a:pt x="115" y="1073"/>
                    </a:lnTo>
                    <a:lnTo>
                      <a:pt x="84" y="1115"/>
                    </a:lnTo>
                    <a:lnTo>
                      <a:pt x="80" y="1125"/>
                    </a:lnTo>
                    <a:lnTo>
                      <a:pt x="82" y="1135"/>
                    </a:lnTo>
                    <a:lnTo>
                      <a:pt x="80" y="1146"/>
                    </a:lnTo>
                    <a:lnTo>
                      <a:pt x="58" y="1149"/>
                    </a:lnTo>
                    <a:lnTo>
                      <a:pt x="64" y="1159"/>
                    </a:lnTo>
                    <a:lnTo>
                      <a:pt x="74" y="1166"/>
                    </a:lnTo>
                    <a:lnTo>
                      <a:pt x="63" y="1168"/>
                    </a:lnTo>
                    <a:lnTo>
                      <a:pt x="52" y="1164"/>
                    </a:lnTo>
                    <a:lnTo>
                      <a:pt x="50" y="1174"/>
                    </a:lnTo>
                    <a:lnTo>
                      <a:pt x="53" y="1185"/>
                    </a:lnTo>
                    <a:lnTo>
                      <a:pt x="64" y="1180"/>
                    </a:lnTo>
                    <a:lnTo>
                      <a:pt x="74" y="1190"/>
                    </a:lnTo>
                    <a:lnTo>
                      <a:pt x="65" y="1200"/>
                    </a:lnTo>
                    <a:lnTo>
                      <a:pt x="68" y="1211"/>
                    </a:lnTo>
                    <a:lnTo>
                      <a:pt x="79" y="1219"/>
                    </a:lnTo>
                    <a:lnTo>
                      <a:pt x="78" y="1229"/>
                    </a:lnTo>
                    <a:lnTo>
                      <a:pt x="84" y="1240"/>
                    </a:lnTo>
                    <a:lnTo>
                      <a:pt x="94" y="1233"/>
                    </a:lnTo>
                    <a:lnTo>
                      <a:pt x="94" y="1222"/>
                    </a:lnTo>
                    <a:lnTo>
                      <a:pt x="105" y="1202"/>
                    </a:lnTo>
                    <a:lnTo>
                      <a:pt x="127" y="1187"/>
                    </a:lnTo>
                    <a:lnTo>
                      <a:pt x="133" y="1176"/>
                    </a:lnTo>
                    <a:lnTo>
                      <a:pt x="133" y="1182"/>
                    </a:lnTo>
                    <a:lnTo>
                      <a:pt x="124" y="1193"/>
                    </a:lnTo>
                    <a:lnTo>
                      <a:pt x="103" y="1209"/>
                    </a:lnTo>
                    <a:lnTo>
                      <a:pt x="99" y="1220"/>
                    </a:lnTo>
                    <a:lnTo>
                      <a:pt x="99" y="1230"/>
                    </a:lnTo>
                    <a:lnTo>
                      <a:pt x="110" y="1227"/>
                    </a:lnTo>
                    <a:lnTo>
                      <a:pt x="105" y="1238"/>
                    </a:lnTo>
                    <a:lnTo>
                      <a:pt x="126" y="1241"/>
                    </a:lnTo>
                    <a:lnTo>
                      <a:pt x="116" y="1249"/>
                    </a:lnTo>
                    <a:lnTo>
                      <a:pt x="105" y="1251"/>
                    </a:lnTo>
                    <a:lnTo>
                      <a:pt x="112" y="1262"/>
                    </a:lnTo>
                    <a:lnTo>
                      <a:pt x="123" y="1260"/>
                    </a:lnTo>
                    <a:lnTo>
                      <a:pt x="133" y="1262"/>
                    </a:lnTo>
                    <a:lnTo>
                      <a:pt x="143" y="1271"/>
                    </a:lnTo>
                    <a:lnTo>
                      <a:pt x="165" y="1272"/>
                    </a:lnTo>
                    <a:lnTo>
                      <a:pt x="175" y="1271"/>
                    </a:lnTo>
                    <a:lnTo>
                      <a:pt x="186" y="1262"/>
                    </a:lnTo>
                    <a:lnTo>
                      <a:pt x="192" y="1272"/>
                    </a:lnTo>
                    <a:lnTo>
                      <a:pt x="182" y="1275"/>
                    </a:lnTo>
                    <a:lnTo>
                      <a:pt x="192" y="1279"/>
                    </a:lnTo>
                    <a:lnTo>
                      <a:pt x="202" y="1290"/>
                    </a:lnTo>
                    <a:lnTo>
                      <a:pt x="197" y="1300"/>
                    </a:lnTo>
                    <a:lnTo>
                      <a:pt x="187" y="1307"/>
                    </a:lnTo>
                    <a:lnTo>
                      <a:pt x="179" y="1304"/>
                    </a:lnTo>
                    <a:lnTo>
                      <a:pt x="179" y="1294"/>
                    </a:lnTo>
                    <a:lnTo>
                      <a:pt x="172" y="1282"/>
                    </a:lnTo>
                    <a:lnTo>
                      <a:pt x="163" y="1293"/>
                    </a:lnTo>
                    <a:lnTo>
                      <a:pt x="152" y="1298"/>
                    </a:lnTo>
                    <a:lnTo>
                      <a:pt x="142" y="1307"/>
                    </a:lnTo>
                    <a:lnTo>
                      <a:pt x="155" y="1291"/>
                    </a:lnTo>
                    <a:lnTo>
                      <a:pt x="151" y="1280"/>
                    </a:lnTo>
                    <a:lnTo>
                      <a:pt x="141" y="1275"/>
                    </a:lnTo>
                    <a:lnTo>
                      <a:pt x="131" y="1274"/>
                    </a:lnTo>
                    <a:lnTo>
                      <a:pt x="130" y="1264"/>
                    </a:lnTo>
                    <a:lnTo>
                      <a:pt x="120" y="1271"/>
                    </a:lnTo>
                    <a:lnTo>
                      <a:pt x="111" y="1281"/>
                    </a:lnTo>
                    <a:lnTo>
                      <a:pt x="104" y="1292"/>
                    </a:lnTo>
                    <a:lnTo>
                      <a:pt x="94" y="1299"/>
                    </a:lnTo>
                    <a:lnTo>
                      <a:pt x="86" y="1309"/>
                    </a:lnTo>
                    <a:lnTo>
                      <a:pt x="107" y="1315"/>
                    </a:lnTo>
                    <a:lnTo>
                      <a:pt x="103" y="1325"/>
                    </a:lnTo>
                    <a:lnTo>
                      <a:pt x="112" y="1335"/>
                    </a:lnTo>
                    <a:lnTo>
                      <a:pt x="122" y="1340"/>
                    </a:lnTo>
                    <a:lnTo>
                      <a:pt x="128" y="1336"/>
                    </a:lnTo>
                    <a:lnTo>
                      <a:pt x="127" y="1344"/>
                    </a:lnTo>
                    <a:lnTo>
                      <a:pt x="136" y="1354"/>
                    </a:lnTo>
                    <a:lnTo>
                      <a:pt x="138" y="1359"/>
                    </a:lnTo>
                    <a:lnTo>
                      <a:pt x="147" y="1370"/>
                    </a:lnTo>
                    <a:lnTo>
                      <a:pt x="158" y="1377"/>
                    </a:lnTo>
                    <a:lnTo>
                      <a:pt x="151" y="1387"/>
                    </a:lnTo>
                    <a:lnTo>
                      <a:pt x="157" y="1398"/>
                    </a:lnTo>
                    <a:lnTo>
                      <a:pt x="178" y="1403"/>
                    </a:lnTo>
                    <a:lnTo>
                      <a:pt x="198" y="1402"/>
                    </a:lnTo>
                    <a:lnTo>
                      <a:pt x="219" y="1397"/>
                    </a:lnTo>
                    <a:lnTo>
                      <a:pt x="229" y="1391"/>
                    </a:lnTo>
                    <a:lnTo>
                      <a:pt x="239" y="1382"/>
                    </a:lnTo>
                    <a:lnTo>
                      <a:pt x="243" y="1384"/>
                    </a:lnTo>
                    <a:lnTo>
                      <a:pt x="254" y="1382"/>
                    </a:lnTo>
                    <a:lnTo>
                      <a:pt x="256" y="1379"/>
                    </a:lnTo>
                    <a:lnTo>
                      <a:pt x="258" y="1357"/>
                    </a:lnTo>
                    <a:lnTo>
                      <a:pt x="246" y="1352"/>
                    </a:lnTo>
                    <a:lnTo>
                      <a:pt x="252" y="1342"/>
                    </a:lnTo>
                    <a:lnTo>
                      <a:pt x="262" y="1335"/>
                    </a:lnTo>
                    <a:lnTo>
                      <a:pt x="270" y="1314"/>
                    </a:lnTo>
                    <a:lnTo>
                      <a:pt x="280" y="1304"/>
                    </a:lnTo>
                    <a:lnTo>
                      <a:pt x="277" y="1293"/>
                    </a:lnTo>
                    <a:lnTo>
                      <a:pt x="284" y="1302"/>
                    </a:lnTo>
                    <a:lnTo>
                      <a:pt x="294" y="1298"/>
                    </a:lnTo>
                    <a:lnTo>
                      <a:pt x="288" y="1305"/>
                    </a:lnTo>
                    <a:lnTo>
                      <a:pt x="277" y="1309"/>
                    </a:lnTo>
                    <a:lnTo>
                      <a:pt x="274" y="1319"/>
                    </a:lnTo>
                    <a:lnTo>
                      <a:pt x="264" y="1341"/>
                    </a:lnTo>
                    <a:lnTo>
                      <a:pt x="262" y="1351"/>
                    </a:lnTo>
                    <a:lnTo>
                      <a:pt x="272" y="1362"/>
                    </a:lnTo>
                    <a:lnTo>
                      <a:pt x="271" y="1372"/>
                    </a:lnTo>
                    <a:lnTo>
                      <a:pt x="273" y="1383"/>
                    </a:lnTo>
                    <a:lnTo>
                      <a:pt x="279" y="1389"/>
                    </a:lnTo>
                    <a:lnTo>
                      <a:pt x="280" y="1400"/>
                    </a:lnTo>
                    <a:lnTo>
                      <a:pt x="299" y="1441"/>
                    </a:lnTo>
                    <a:lnTo>
                      <a:pt x="279" y="1472"/>
                    </a:lnTo>
                    <a:lnTo>
                      <a:pt x="281" y="1481"/>
                    </a:lnTo>
                    <a:lnTo>
                      <a:pt x="302" y="1499"/>
                    </a:lnTo>
                    <a:lnTo>
                      <a:pt x="291" y="1505"/>
                    </a:lnTo>
                    <a:lnTo>
                      <a:pt x="295" y="1526"/>
                    </a:lnTo>
                    <a:lnTo>
                      <a:pt x="292" y="1537"/>
                    </a:lnTo>
                    <a:lnTo>
                      <a:pt x="287" y="1547"/>
                    </a:lnTo>
                    <a:lnTo>
                      <a:pt x="277" y="1550"/>
                    </a:lnTo>
                    <a:lnTo>
                      <a:pt x="287" y="1550"/>
                    </a:lnTo>
                    <a:lnTo>
                      <a:pt x="299" y="1558"/>
                    </a:lnTo>
                    <a:lnTo>
                      <a:pt x="319" y="1542"/>
                    </a:lnTo>
                    <a:lnTo>
                      <a:pt x="326" y="1531"/>
                    </a:lnTo>
                    <a:lnTo>
                      <a:pt x="336" y="1529"/>
                    </a:lnTo>
                    <a:lnTo>
                      <a:pt x="347" y="1522"/>
                    </a:lnTo>
                    <a:lnTo>
                      <a:pt x="357" y="1518"/>
                    </a:lnTo>
                    <a:lnTo>
                      <a:pt x="378" y="1501"/>
                    </a:lnTo>
                    <a:lnTo>
                      <a:pt x="388" y="1506"/>
                    </a:lnTo>
                    <a:lnTo>
                      <a:pt x="395" y="1516"/>
                    </a:lnTo>
                    <a:lnTo>
                      <a:pt x="406" y="1522"/>
                    </a:lnTo>
                    <a:lnTo>
                      <a:pt x="408" y="1531"/>
                    </a:lnTo>
                    <a:lnTo>
                      <a:pt x="419" y="1526"/>
                    </a:lnTo>
                    <a:lnTo>
                      <a:pt x="429" y="1515"/>
                    </a:lnTo>
                    <a:lnTo>
                      <a:pt x="430" y="1527"/>
                    </a:lnTo>
                    <a:lnTo>
                      <a:pt x="442" y="1534"/>
                    </a:lnTo>
                    <a:lnTo>
                      <a:pt x="466" y="1575"/>
                    </a:lnTo>
                    <a:lnTo>
                      <a:pt x="469" y="1578"/>
                    </a:lnTo>
                    <a:lnTo>
                      <a:pt x="480" y="1578"/>
                    </a:lnTo>
                    <a:lnTo>
                      <a:pt x="487" y="1568"/>
                    </a:lnTo>
                    <a:lnTo>
                      <a:pt x="480" y="1557"/>
                    </a:lnTo>
                    <a:lnTo>
                      <a:pt x="475" y="1542"/>
                    </a:lnTo>
                    <a:lnTo>
                      <a:pt x="481" y="1532"/>
                    </a:lnTo>
                    <a:lnTo>
                      <a:pt x="480" y="1510"/>
                    </a:lnTo>
                    <a:lnTo>
                      <a:pt x="491" y="1515"/>
                    </a:lnTo>
                    <a:lnTo>
                      <a:pt x="500" y="1495"/>
                    </a:lnTo>
                    <a:lnTo>
                      <a:pt x="496" y="1485"/>
                    </a:lnTo>
                    <a:lnTo>
                      <a:pt x="504" y="1497"/>
                    </a:lnTo>
                    <a:lnTo>
                      <a:pt x="525" y="1505"/>
                    </a:lnTo>
                    <a:lnTo>
                      <a:pt x="530" y="1516"/>
                    </a:lnTo>
                    <a:lnTo>
                      <a:pt x="525" y="1515"/>
                    </a:lnTo>
                    <a:lnTo>
                      <a:pt x="521" y="1505"/>
                    </a:lnTo>
                    <a:lnTo>
                      <a:pt x="511" y="1502"/>
                    </a:lnTo>
                    <a:lnTo>
                      <a:pt x="501" y="1510"/>
                    </a:lnTo>
                    <a:lnTo>
                      <a:pt x="497" y="1531"/>
                    </a:lnTo>
                    <a:lnTo>
                      <a:pt x="508" y="1536"/>
                    </a:lnTo>
                    <a:lnTo>
                      <a:pt x="510" y="1547"/>
                    </a:lnTo>
                    <a:lnTo>
                      <a:pt x="515" y="1551"/>
                    </a:lnTo>
                    <a:lnTo>
                      <a:pt x="525" y="1551"/>
                    </a:lnTo>
                    <a:lnTo>
                      <a:pt x="546" y="1538"/>
                    </a:lnTo>
                    <a:lnTo>
                      <a:pt x="577" y="1523"/>
                    </a:lnTo>
                    <a:lnTo>
                      <a:pt x="589" y="1514"/>
                    </a:lnTo>
                    <a:lnTo>
                      <a:pt x="596" y="1504"/>
                    </a:lnTo>
                    <a:lnTo>
                      <a:pt x="600" y="1494"/>
                    </a:lnTo>
                    <a:lnTo>
                      <a:pt x="600" y="1492"/>
                    </a:lnTo>
                    <a:lnTo>
                      <a:pt x="604" y="1484"/>
                    </a:lnTo>
                    <a:lnTo>
                      <a:pt x="600" y="1494"/>
                    </a:lnTo>
                    <a:lnTo>
                      <a:pt x="601" y="1502"/>
                    </a:lnTo>
                    <a:lnTo>
                      <a:pt x="593" y="1512"/>
                    </a:lnTo>
                    <a:lnTo>
                      <a:pt x="593" y="1524"/>
                    </a:lnTo>
                    <a:lnTo>
                      <a:pt x="597" y="1534"/>
                    </a:lnTo>
                    <a:lnTo>
                      <a:pt x="579" y="1547"/>
                    </a:lnTo>
                    <a:lnTo>
                      <a:pt x="573" y="1557"/>
                    </a:lnTo>
                    <a:lnTo>
                      <a:pt x="563" y="1568"/>
                    </a:lnTo>
                    <a:lnTo>
                      <a:pt x="560" y="1579"/>
                    </a:lnTo>
                    <a:lnTo>
                      <a:pt x="560" y="1589"/>
                    </a:lnTo>
                    <a:lnTo>
                      <a:pt x="566" y="1599"/>
                    </a:lnTo>
                    <a:lnTo>
                      <a:pt x="576" y="1598"/>
                    </a:lnTo>
                    <a:lnTo>
                      <a:pt x="588" y="1604"/>
                    </a:lnTo>
                    <a:lnTo>
                      <a:pt x="579" y="1601"/>
                    </a:lnTo>
                    <a:lnTo>
                      <a:pt x="568" y="1604"/>
                    </a:lnTo>
                    <a:lnTo>
                      <a:pt x="558" y="1613"/>
                    </a:lnTo>
                    <a:lnTo>
                      <a:pt x="556" y="1645"/>
                    </a:lnTo>
                    <a:lnTo>
                      <a:pt x="553" y="1667"/>
                    </a:lnTo>
                    <a:lnTo>
                      <a:pt x="561" y="1677"/>
                    </a:lnTo>
                    <a:lnTo>
                      <a:pt x="563" y="1688"/>
                    </a:lnTo>
                    <a:lnTo>
                      <a:pt x="574" y="1679"/>
                    </a:lnTo>
                    <a:lnTo>
                      <a:pt x="568" y="1690"/>
                    </a:lnTo>
                    <a:lnTo>
                      <a:pt x="557" y="1690"/>
                    </a:lnTo>
                    <a:lnTo>
                      <a:pt x="555" y="1679"/>
                    </a:lnTo>
                    <a:lnTo>
                      <a:pt x="545" y="1685"/>
                    </a:lnTo>
                    <a:lnTo>
                      <a:pt x="514" y="1714"/>
                    </a:lnTo>
                    <a:lnTo>
                      <a:pt x="506" y="1724"/>
                    </a:lnTo>
                    <a:lnTo>
                      <a:pt x="494" y="1744"/>
                    </a:lnTo>
                    <a:lnTo>
                      <a:pt x="492" y="1754"/>
                    </a:lnTo>
                    <a:lnTo>
                      <a:pt x="492" y="1766"/>
                    </a:lnTo>
                    <a:lnTo>
                      <a:pt x="485" y="1776"/>
                    </a:lnTo>
                    <a:lnTo>
                      <a:pt x="474" y="1768"/>
                    </a:lnTo>
                    <a:lnTo>
                      <a:pt x="464" y="1777"/>
                    </a:lnTo>
                    <a:lnTo>
                      <a:pt x="458" y="1787"/>
                    </a:lnTo>
                    <a:lnTo>
                      <a:pt x="436" y="1795"/>
                    </a:lnTo>
                    <a:lnTo>
                      <a:pt x="415" y="1807"/>
                    </a:lnTo>
                    <a:lnTo>
                      <a:pt x="406" y="1818"/>
                    </a:lnTo>
                    <a:lnTo>
                      <a:pt x="400" y="1821"/>
                    </a:lnTo>
                    <a:lnTo>
                      <a:pt x="379" y="1841"/>
                    </a:lnTo>
                    <a:lnTo>
                      <a:pt x="374" y="1852"/>
                    </a:lnTo>
                    <a:lnTo>
                      <a:pt x="369" y="1873"/>
                    </a:lnTo>
                    <a:lnTo>
                      <a:pt x="375" y="1883"/>
                    </a:lnTo>
                    <a:lnTo>
                      <a:pt x="385" y="1888"/>
                    </a:lnTo>
                    <a:lnTo>
                      <a:pt x="385" y="1899"/>
                    </a:lnTo>
                    <a:lnTo>
                      <a:pt x="374" y="1896"/>
                    </a:lnTo>
                    <a:lnTo>
                      <a:pt x="364" y="1888"/>
                    </a:lnTo>
                    <a:lnTo>
                      <a:pt x="353" y="1892"/>
                    </a:lnTo>
                    <a:lnTo>
                      <a:pt x="356" y="1903"/>
                    </a:lnTo>
                    <a:lnTo>
                      <a:pt x="345" y="1896"/>
                    </a:lnTo>
                    <a:lnTo>
                      <a:pt x="336" y="1886"/>
                    </a:lnTo>
                    <a:lnTo>
                      <a:pt x="338" y="1876"/>
                    </a:lnTo>
                    <a:lnTo>
                      <a:pt x="328" y="1877"/>
                    </a:lnTo>
                    <a:lnTo>
                      <a:pt x="318" y="1873"/>
                    </a:lnTo>
                    <a:lnTo>
                      <a:pt x="286" y="1882"/>
                    </a:lnTo>
                    <a:lnTo>
                      <a:pt x="254" y="1907"/>
                    </a:lnTo>
                    <a:lnTo>
                      <a:pt x="236" y="1927"/>
                    </a:lnTo>
                    <a:lnTo>
                      <a:pt x="234" y="1937"/>
                    </a:lnTo>
                    <a:lnTo>
                      <a:pt x="227" y="1948"/>
                    </a:lnTo>
                    <a:lnTo>
                      <a:pt x="206" y="1956"/>
                    </a:lnTo>
                    <a:lnTo>
                      <a:pt x="204" y="1967"/>
                    </a:lnTo>
                    <a:lnTo>
                      <a:pt x="193" y="1963"/>
                    </a:lnTo>
                    <a:lnTo>
                      <a:pt x="182" y="1968"/>
                    </a:lnTo>
                    <a:lnTo>
                      <a:pt x="176" y="1978"/>
                    </a:lnTo>
                    <a:lnTo>
                      <a:pt x="178" y="1989"/>
                    </a:lnTo>
                    <a:lnTo>
                      <a:pt x="174" y="2000"/>
                    </a:lnTo>
                    <a:lnTo>
                      <a:pt x="173" y="2010"/>
                    </a:lnTo>
                    <a:lnTo>
                      <a:pt x="184" y="2003"/>
                    </a:lnTo>
                    <a:lnTo>
                      <a:pt x="193" y="1993"/>
                    </a:lnTo>
                    <a:lnTo>
                      <a:pt x="182" y="1984"/>
                    </a:lnTo>
                    <a:lnTo>
                      <a:pt x="184" y="1974"/>
                    </a:lnTo>
                    <a:lnTo>
                      <a:pt x="194" y="1976"/>
                    </a:lnTo>
                    <a:lnTo>
                      <a:pt x="202" y="1986"/>
                    </a:lnTo>
                    <a:lnTo>
                      <a:pt x="206" y="1997"/>
                    </a:lnTo>
                    <a:lnTo>
                      <a:pt x="226" y="1990"/>
                    </a:lnTo>
                    <a:lnTo>
                      <a:pt x="222" y="1980"/>
                    </a:lnTo>
                    <a:lnTo>
                      <a:pt x="225" y="1969"/>
                    </a:lnTo>
                    <a:lnTo>
                      <a:pt x="219" y="1959"/>
                    </a:lnTo>
                    <a:lnTo>
                      <a:pt x="229" y="1954"/>
                    </a:lnTo>
                    <a:lnTo>
                      <a:pt x="233" y="1975"/>
                    </a:lnTo>
                    <a:lnTo>
                      <a:pt x="237" y="1985"/>
                    </a:lnTo>
                    <a:lnTo>
                      <a:pt x="247" y="1988"/>
                    </a:lnTo>
                    <a:lnTo>
                      <a:pt x="258" y="1978"/>
                    </a:lnTo>
                    <a:lnTo>
                      <a:pt x="269" y="1972"/>
                    </a:lnTo>
                    <a:lnTo>
                      <a:pt x="267" y="1962"/>
                    </a:lnTo>
                    <a:lnTo>
                      <a:pt x="277" y="1957"/>
                    </a:lnTo>
                    <a:lnTo>
                      <a:pt x="285" y="1947"/>
                    </a:lnTo>
                    <a:lnTo>
                      <a:pt x="290" y="1926"/>
                    </a:lnTo>
                    <a:lnTo>
                      <a:pt x="301" y="1916"/>
                    </a:lnTo>
                    <a:lnTo>
                      <a:pt x="311" y="1917"/>
                    </a:lnTo>
                    <a:lnTo>
                      <a:pt x="319" y="1928"/>
                    </a:lnTo>
                    <a:lnTo>
                      <a:pt x="308" y="1926"/>
                    </a:lnTo>
                    <a:lnTo>
                      <a:pt x="304" y="1937"/>
                    </a:lnTo>
                    <a:lnTo>
                      <a:pt x="308" y="1948"/>
                    </a:lnTo>
                    <a:lnTo>
                      <a:pt x="318" y="1950"/>
                    </a:lnTo>
                    <a:lnTo>
                      <a:pt x="328" y="1944"/>
                    </a:lnTo>
                    <a:lnTo>
                      <a:pt x="338" y="1934"/>
                    </a:lnTo>
                    <a:lnTo>
                      <a:pt x="349" y="1937"/>
                    </a:lnTo>
                    <a:lnTo>
                      <a:pt x="359" y="1936"/>
                    </a:lnTo>
                    <a:lnTo>
                      <a:pt x="354" y="1926"/>
                    </a:lnTo>
                    <a:lnTo>
                      <a:pt x="365" y="1924"/>
                    </a:lnTo>
                    <a:lnTo>
                      <a:pt x="370" y="1935"/>
                    </a:lnTo>
                    <a:lnTo>
                      <a:pt x="380" y="1914"/>
                    </a:lnTo>
                    <a:lnTo>
                      <a:pt x="390" y="1914"/>
                    </a:lnTo>
                    <a:lnTo>
                      <a:pt x="401" y="1909"/>
                    </a:lnTo>
                    <a:lnTo>
                      <a:pt x="406" y="1898"/>
                    </a:lnTo>
                    <a:lnTo>
                      <a:pt x="419" y="1889"/>
                    </a:lnTo>
                    <a:lnTo>
                      <a:pt x="429" y="1892"/>
                    </a:lnTo>
                    <a:lnTo>
                      <a:pt x="427" y="1904"/>
                    </a:lnTo>
                    <a:lnTo>
                      <a:pt x="428" y="1914"/>
                    </a:lnTo>
                    <a:lnTo>
                      <a:pt x="425" y="1924"/>
                    </a:lnTo>
                    <a:lnTo>
                      <a:pt x="435" y="1914"/>
                    </a:lnTo>
                    <a:lnTo>
                      <a:pt x="442" y="1892"/>
                    </a:lnTo>
                    <a:lnTo>
                      <a:pt x="462" y="1882"/>
                    </a:lnTo>
                    <a:lnTo>
                      <a:pt x="472" y="1884"/>
                    </a:lnTo>
                    <a:lnTo>
                      <a:pt x="480" y="1874"/>
                    </a:lnTo>
                    <a:lnTo>
                      <a:pt x="491" y="1867"/>
                    </a:lnTo>
                    <a:lnTo>
                      <a:pt x="496" y="1857"/>
                    </a:lnTo>
                    <a:lnTo>
                      <a:pt x="506" y="1851"/>
                    </a:lnTo>
                    <a:lnTo>
                      <a:pt x="502" y="1862"/>
                    </a:lnTo>
                    <a:lnTo>
                      <a:pt x="506" y="1872"/>
                    </a:lnTo>
                    <a:lnTo>
                      <a:pt x="512" y="1870"/>
                    </a:lnTo>
                    <a:lnTo>
                      <a:pt x="513" y="1848"/>
                    </a:lnTo>
                    <a:lnTo>
                      <a:pt x="523" y="1846"/>
                    </a:lnTo>
                    <a:lnTo>
                      <a:pt x="513" y="1843"/>
                    </a:lnTo>
                    <a:lnTo>
                      <a:pt x="519" y="1833"/>
                    </a:lnTo>
                    <a:lnTo>
                      <a:pt x="509" y="1829"/>
                    </a:lnTo>
                    <a:lnTo>
                      <a:pt x="499" y="1833"/>
                    </a:lnTo>
                    <a:lnTo>
                      <a:pt x="515" y="1813"/>
                    </a:lnTo>
                    <a:lnTo>
                      <a:pt x="526" y="1815"/>
                    </a:lnTo>
                    <a:lnTo>
                      <a:pt x="537" y="1809"/>
                    </a:lnTo>
                    <a:lnTo>
                      <a:pt x="547" y="1813"/>
                    </a:lnTo>
                    <a:lnTo>
                      <a:pt x="549" y="1802"/>
                    </a:lnTo>
                    <a:lnTo>
                      <a:pt x="539" y="1796"/>
                    </a:lnTo>
                    <a:lnTo>
                      <a:pt x="549" y="1788"/>
                    </a:lnTo>
                    <a:lnTo>
                      <a:pt x="559" y="1795"/>
                    </a:lnTo>
                    <a:lnTo>
                      <a:pt x="569" y="1787"/>
                    </a:lnTo>
                    <a:lnTo>
                      <a:pt x="574" y="1777"/>
                    </a:lnTo>
                    <a:lnTo>
                      <a:pt x="573" y="1766"/>
                    </a:lnTo>
                    <a:lnTo>
                      <a:pt x="584" y="1769"/>
                    </a:lnTo>
                    <a:lnTo>
                      <a:pt x="594" y="1768"/>
                    </a:lnTo>
                    <a:lnTo>
                      <a:pt x="592" y="1765"/>
                    </a:lnTo>
                    <a:lnTo>
                      <a:pt x="602" y="1759"/>
                    </a:lnTo>
                    <a:lnTo>
                      <a:pt x="606" y="1748"/>
                    </a:lnTo>
                    <a:lnTo>
                      <a:pt x="616" y="1756"/>
                    </a:lnTo>
                    <a:lnTo>
                      <a:pt x="643" y="1727"/>
                    </a:lnTo>
                    <a:lnTo>
                      <a:pt x="638" y="1716"/>
                    </a:lnTo>
                    <a:lnTo>
                      <a:pt x="643" y="1705"/>
                    </a:lnTo>
                    <a:lnTo>
                      <a:pt x="633" y="1704"/>
                    </a:lnTo>
                    <a:lnTo>
                      <a:pt x="653" y="1685"/>
                    </a:lnTo>
                    <a:lnTo>
                      <a:pt x="663" y="1688"/>
                    </a:lnTo>
                    <a:lnTo>
                      <a:pt x="660" y="1678"/>
                    </a:lnTo>
                    <a:lnTo>
                      <a:pt x="670" y="1675"/>
                    </a:lnTo>
                    <a:lnTo>
                      <a:pt x="682" y="1675"/>
                    </a:lnTo>
                    <a:lnTo>
                      <a:pt x="681" y="1666"/>
                    </a:lnTo>
                    <a:lnTo>
                      <a:pt x="688" y="1655"/>
                    </a:lnTo>
                    <a:lnTo>
                      <a:pt x="688" y="1645"/>
                    </a:lnTo>
                    <a:lnTo>
                      <a:pt x="698" y="1649"/>
                    </a:lnTo>
                    <a:lnTo>
                      <a:pt x="708" y="1648"/>
                    </a:lnTo>
                    <a:lnTo>
                      <a:pt x="708" y="1638"/>
                    </a:lnTo>
                    <a:lnTo>
                      <a:pt x="718" y="1633"/>
                    </a:lnTo>
                    <a:lnTo>
                      <a:pt x="720" y="1622"/>
                    </a:lnTo>
                    <a:lnTo>
                      <a:pt x="732" y="1612"/>
                    </a:lnTo>
                    <a:lnTo>
                      <a:pt x="742" y="1608"/>
                    </a:lnTo>
                    <a:lnTo>
                      <a:pt x="752" y="1610"/>
                    </a:lnTo>
                    <a:lnTo>
                      <a:pt x="751" y="1600"/>
                    </a:lnTo>
                    <a:lnTo>
                      <a:pt x="762" y="1599"/>
                    </a:lnTo>
                    <a:lnTo>
                      <a:pt x="773" y="1594"/>
                    </a:lnTo>
                    <a:lnTo>
                      <a:pt x="776" y="1584"/>
                    </a:lnTo>
                    <a:lnTo>
                      <a:pt x="774" y="1574"/>
                    </a:lnTo>
                    <a:lnTo>
                      <a:pt x="763" y="1578"/>
                    </a:lnTo>
                    <a:lnTo>
                      <a:pt x="774" y="1569"/>
                    </a:lnTo>
                    <a:lnTo>
                      <a:pt x="784" y="1563"/>
                    </a:lnTo>
                    <a:lnTo>
                      <a:pt x="777" y="1553"/>
                    </a:lnTo>
                    <a:lnTo>
                      <a:pt x="787" y="1546"/>
                    </a:lnTo>
                    <a:lnTo>
                      <a:pt x="791" y="1536"/>
                    </a:lnTo>
                    <a:lnTo>
                      <a:pt x="802" y="1534"/>
                    </a:lnTo>
                    <a:lnTo>
                      <a:pt x="811" y="1524"/>
                    </a:lnTo>
                    <a:lnTo>
                      <a:pt x="825" y="1502"/>
                    </a:lnTo>
                    <a:lnTo>
                      <a:pt x="817" y="1492"/>
                    </a:lnTo>
                    <a:lnTo>
                      <a:pt x="806" y="1489"/>
                    </a:lnTo>
                    <a:lnTo>
                      <a:pt x="796" y="1480"/>
                    </a:lnTo>
                    <a:lnTo>
                      <a:pt x="785" y="1482"/>
                    </a:lnTo>
                    <a:lnTo>
                      <a:pt x="775" y="1481"/>
                    </a:lnTo>
                    <a:lnTo>
                      <a:pt x="764" y="1484"/>
                    </a:lnTo>
                    <a:lnTo>
                      <a:pt x="761" y="1477"/>
                    </a:lnTo>
                    <a:lnTo>
                      <a:pt x="767" y="1466"/>
                    </a:lnTo>
                    <a:lnTo>
                      <a:pt x="766" y="1455"/>
                    </a:lnTo>
                    <a:lnTo>
                      <a:pt x="768" y="1445"/>
                    </a:lnTo>
                    <a:lnTo>
                      <a:pt x="789" y="1433"/>
                    </a:lnTo>
                    <a:lnTo>
                      <a:pt x="787" y="1421"/>
                    </a:lnTo>
                    <a:lnTo>
                      <a:pt x="789" y="1411"/>
                    </a:lnTo>
                    <a:lnTo>
                      <a:pt x="799" y="1410"/>
                    </a:lnTo>
                    <a:lnTo>
                      <a:pt x="808" y="1399"/>
                    </a:lnTo>
                    <a:lnTo>
                      <a:pt x="810" y="1410"/>
                    </a:lnTo>
                    <a:lnTo>
                      <a:pt x="821" y="1404"/>
                    </a:lnTo>
                    <a:lnTo>
                      <a:pt x="828" y="1394"/>
                    </a:lnTo>
                    <a:lnTo>
                      <a:pt x="824" y="1384"/>
                    </a:lnTo>
                    <a:lnTo>
                      <a:pt x="813" y="1382"/>
                    </a:lnTo>
                    <a:lnTo>
                      <a:pt x="824" y="1377"/>
                    </a:lnTo>
                    <a:lnTo>
                      <a:pt x="834" y="1376"/>
                    </a:lnTo>
                    <a:lnTo>
                      <a:pt x="845" y="1370"/>
                    </a:lnTo>
                    <a:lnTo>
                      <a:pt x="850" y="1349"/>
                    </a:lnTo>
                    <a:lnTo>
                      <a:pt x="840" y="1340"/>
                    </a:lnTo>
                    <a:lnTo>
                      <a:pt x="829" y="1335"/>
                    </a:lnTo>
                    <a:lnTo>
                      <a:pt x="819" y="1326"/>
                    </a:lnTo>
                    <a:lnTo>
                      <a:pt x="829" y="1325"/>
                    </a:lnTo>
                    <a:lnTo>
                      <a:pt x="839" y="1332"/>
                    </a:lnTo>
                    <a:lnTo>
                      <a:pt x="849" y="1332"/>
                    </a:lnTo>
                    <a:lnTo>
                      <a:pt x="866" y="1311"/>
                    </a:lnTo>
                    <a:lnTo>
                      <a:pt x="859" y="1300"/>
                    </a:lnTo>
                    <a:lnTo>
                      <a:pt x="865" y="1290"/>
                    </a:lnTo>
                    <a:lnTo>
                      <a:pt x="880" y="1269"/>
                    </a:lnTo>
                    <a:lnTo>
                      <a:pt x="890" y="1261"/>
                    </a:lnTo>
                    <a:lnTo>
                      <a:pt x="885" y="1251"/>
                    </a:lnTo>
                    <a:lnTo>
                      <a:pt x="892" y="1240"/>
                    </a:lnTo>
                    <a:lnTo>
                      <a:pt x="901" y="1229"/>
                    </a:lnTo>
                    <a:lnTo>
                      <a:pt x="912" y="1225"/>
                    </a:lnTo>
                    <a:lnTo>
                      <a:pt x="922" y="1215"/>
                    </a:lnTo>
                    <a:lnTo>
                      <a:pt x="927" y="1205"/>
                    </a:lnTo>
                    <a:lnTo>
                      <a:pt x="948" y="1190"/>
                    </a:lnTo>
                    <a:lnTo>
                      <a:pt x="948" y="1179"/>
                    </a:lnTo>
                    <a:lnTo>
                      <a:pt x="950" y="1180"/>
                    </a:lnTo>
                    <a:lnTo>
                      <a:pt x="952" y="1191"/>
                    </a:lnTo>
                    <a:lnTo>
                      <a:pt x="963" y="1193"/>
                    </a:lnTo>
                    <a:lnTo>
                      <a:pt x="973" y="1190"/>
                    </a:lnTo>
                    <a:lnTo>
                      <a:pt x="983" y="1190"/>
                    </a:lnTo>
                    <a:lnTo>
                      <a:pt x="989" y="1170"/>
                    </a:lnTo>
                    <a:lnTo>
                      <a:pt x="996" y="1160"/>
                    </a:lnTo>
                    <a:lnTo>
                      <a:pt x="1007" y="1155"/>
                    </a:lnTo>
                    <a:lnTo>
                      <a:pt x="1017" y="1156"/>
                    </a:lnTo>
                    <a:lnTo>
                      <a:pt x="1007" y="1164"/>
                    </a:lnTo>
                    <a:lnTo>
                      <a:pt x="990" y="1184"/>
                    </a:lnTo>
                    <a:lnTo>
                      <a:pt x="984" y="1195"/>
                    </a:lnTo>
                    <a:lnTo>
                      <a:pt x="985" y="1203"/>
                    </a:lnTo>
                    <a:lnTo>
                      <a:pt x="1010" y="1216"/>
                    </a:lnTo>
                    <a:lnTo>
                      <a:pt x="1030" y="1219"/>
                    </a:lnTo>
                    <a:lnTo>
                      <a:pt x="1041" y="1226"/>
                    </a:lnTo>
                    <a:lnTo>
                      <a:pt x="1010" y="1223"/>
                    </a:lnTo>
                    <a:lnTo>
                      <a:pt x="999" y="1220"/>
                    </a:lnTo>
                    <a:lnTo>
                      <a:pt x="989" y="1227"/>
                    </a:lnTo>
                    <a:lnTo>
                      <a:pt x="981" y="1229"/>
                    </a:lnTo>
                    <a:lnTo>
                      <a:pt x="960" y="1220"/>
                    </a:lnTo>
                    <a:lnTo>
                      <a:pt x="949" y="1229"/>
                    </a:lnTo>
                    <a:lnTo>
                      <a:pt x="932" y="1250"/>
                    </a:lnTo>
                    <a:lnTo>
                      <a:pt x="911" y="1263"/>
                    </a:lnTo>
                    <a:lnTo>
                      <a:pt x="921" y="1283"/>
                    </a:lnTo>
                    <a:lnTo>
                      <a:pt x="922" y="1305"/>
                    </a:lnTo>
                    <a:lnTo>
                      <a:pt x="918" y="1311"/>
                    </a:lnTo>
                    <a:lnTo>
                      <a:pt x="919" y="1322"/>
                    </a:lnTo>
                    <a:lnTo>
                      <a:pt x="906" y="1344"/>
                    </a:lnTo>
                    <a:lnTo>
                      <a:pt x="902" y="1354"/>
                    </a:lnTo>
                    <a:lnTo>
                      <a:pt x="897" y="1382"/>
                    </a:lnTo>
                    <a:lnTo>
                      <a:pt x="906" y="1393"/>
                    </a:lnTo>
                    <a:lnTo>
                      <a:pt x="917" y="1395"/>
                    </a:lnTo>
                    <a:lnTo>
                      <a:pt x="927" y="1392"/>
                    </a:lnTo>
                    <a:lnTo>
                      <a:pt x="938" y="1382"/>
                    </a:lnTo>
                    <a:lnTo>
                      <a:pt x="948" y="1379"/>
                    </a:lnTo>
                    <a:lnTo>
                      <a:pt x="938" y="1399"/>
                    </a:lnTo>
                    <a:lnTo>
                      <a:pt x="927" y="1408"/>
                    </a:lnTo>
                    <a:lnTo>
                      <a:pt x="933" y="1418"/>
                    </a:lnTo>
                    <a:lnTo>
                      <a:pt x="922" y="1416"/>
                    </a:lnTo>
                    <a:lnTo>
                      <a:pt x="912" y="1420"/>
                    </a:lnTo>
                    <a:lnTo>
                      <a:pt x="901" y="1429"/>
                    </a:lnTo>
                    <a:lnTo>
                      <a:pt x="897" y="1439"/>
                    </a:lnTo>
                    <a:lnTo>
                      <a:pt x="904" y="1449"/>
                    </a:lnTo>
                    <a:lnTo>
                      <a:pt x="915" y="1455"/>
                    </a:lnTo>
                    <a:lnTo>
                      <a:pt x="925" y="1453"/>
                    </a:lnTo>
                    <a:lnTo>
                      <a:pt x="932" y="1442"/>
                    </a:lnTo>
                    <a:lnTo>
                      <a:pt x="942" y="1444"/>
                    </a:lnTo>
                    <a:lnTo>
                      <a:pt x="952" y="1443"/>
                    </a:lnTo>
                    <a:lnTo>
                      <a:pt x="944" y="1433"/>
                    </a:lnTo>
                    <a:lnTo>
                      <a:pt x="965" y="1438"/>
                    </a:lnTo>
                    <a:lnTo>
                      <a:pt x="966" y="1428"/>
                    </a:lnTo>
                    <a:lnTo>
                      <a:pt x="980" y="1407"/>
                    </a:lnTo>
                    <a:lnTo>
                      <a:pt x="978" y="1397"/>
                    </a:lnTo>
                    <a:lnTo>
                      <a:pt x="989" y="1401"/>
                    </a:lnTo>
                    <a:lnTo>
                      <a:pt x="997" y="1380"/>
                    </a:lnTo>
                    <a:lnTo>
                      <a:pt x="995" y="1390"/>
                    </a:lnTo>
                    <a:lnTo>
                      <a:pt x="999" y="1401"/>
                    </a:lnTo>
                    <a:lnTo>
                      <a:pt x="1002" y="1390"/>
                    </a:lnTo>
                    <a:lnTo>
                      <a:pt x="1013" y="1383"/>
                    </a:lnTo>
                    <a:lnTo>
                      <a:pt x="1015" y="1380"/>
                    </a:lnTo>
                    <a:lnTo>
                      <a:pt x="1010" y="1364"/>
                    </a:lnTo>
                    <a:lnTo>
                      <a:pt x="1017" y="1367"/>
                    </a:lnTo>
                    <a:lnTo>
                      <a:pt x="1027" y="1376"/>
                    </a:lnTo>
                    <a:lnTo>
                      <a:pt x="1024" y="1365"/>
                    </a:lnTo>
                    <a:lnTo>
                      <a:pt x="1024" y="1355"/>
                    </a:lnTo>
                    <a:lnTo>
                      <a:pt x="1027" y="1345"/>
                    </a:lnTo>
                    <a:lnTo>
                      <a:pt x="1029" y="1355"/>
                    </a:lnTo>
                    <a:lnTo>
                      <a:pt x="1037" y="1365"/>
                    </a:lnTo>
                    <a:lnTo>
                      <a:pt x="1032" y="1355"/>
                    </a:lnTo>
                    <a:lnTo>
                      <a:pt x="1035" y="1345"/>
                    </a:lnTo>
                    <a:lnTo>
                      <a:pt x="1042" y="1334"/>
                    </a:lnTo>
                    <a:lnTo>
                      <a:pt x="1042" y="1322"/>
                    </a:lnTo>
                    <a:lnTo>
                      <a:pt x="1053" y="1343"/>
                    </a:lnTo>
                    <a:lnTo>
                      <a:pt x="1054" y="1332"/>
                    </a:lnTo>
                    <a:lnTo>
                      <a:pt x="1060" y="1330"/>
                    </a:lnTo>
                    <a:lnTo>
                      <a:pt x="1088" y="1336"/>
                    </a:lnTo>
                    <a:lnTo>
                      <a:pt x="1093" y="1325"/>
                    </a:lnTo>
                    <a:lnTo>
                      <a:pt x="1101" y="1323"/>
                    </a:lnTo>
                    <a:lnTo>
                      <a:pt x="1101" y="1312"/>
                    </a:lnTo>
                    <a:lnTo>
                      <a:pt x="1109" y="1302"/>
                    </a:lnTo>
                    <a:lnTo>
                      <a:pt x="1108" y="1292"/>
                    </a:lnTo>
                    <a:lnTo>
                      <a:pt x="1096" y="1293"/>
                    </a:lnTo>
                    <a:lnTo>
                      <a:pt x="1105" y="1282"/>
                    </a:lnTo>
                    <a:lnTo>
                      <a:pt x="1108" y="1272"/>
                    </a:lnTo>
                    <a:lnTo>
                      <a:pt x="1118" y="1267"/>
                    </a:lnTo>
                    <a:lnTo>
                      <a:pt x="1115" y="1257"/>
                    </a:lnTo>
                    <a:lnTo>
                      <a:pt x="1104" y="1253"/>
                    </a:lnTo>
                    <a:lnTo>
                      <a:pt x="1099" y="1263"/>
                    </a:lnTo>
                    <a:lnTo>
                      <a:pt x="1087" y="1259"/>
                    </a:lnTo>
                    <a:lnTo>
                      <a:pt x="1077" y="1265"/>
                    </a:lnTo>
                    <a:lnTo>
                      <a:pt x="1085" y="1255"/>
                    </a:lnTo>
                    <a:lnTo>
                      <a:pt x="1095" y="1253"/>
                    </a:lnTo>
                    <a:lnTo>
                      <a:pt x="1099" y="1243"/>
                    </a:lnTo>
                    <a:lnTo>
                      <a:pt x="1092" y="1232"/>
                    </a:lnTo>
                    <a:lnTo>
                      <a:pt x="1086" y="1243"/>
                    </a:lnTo>
                    <a:lnTo>
                      <a:pt x="1081" y="1232"/>
                    </a:lnTo>
                    <a:lnTo>
                      <a:pt x="1071" y="1239"/>
                    </a:lnTo>
                    <a:lnTo>
                      <a:pt x="1077" y="1228"/>
                    </a:lnTo>
                    <a:lnTo>
                      <a:pt x="1067" y="1232"/>
                    </a:lnTo>
                    <a:lnTo>
                      <a:pt x="1088" y="1217"/>
                    </a:lnTo>
                    <a:lnTo>
                      <a:pt x="1090" y="1206"/>
                    </a:lnTo>
                    <a:lnTo>
                      <a:pt x="1086" y="1196"/>
                    </a:lnTo>
                    <a:lnTo>
                      <a:pt x="1078" y="1206"/>
                    </a:lnTo>
                    <a:lnTo>
                      <a:pt x="1080" y="1196"/>
                    </a:lnTo>
                    <a:lnTo>
                      <a:pt x="1090" y="1188"/>
                    </a:lnTo>
                    <a:lnTo>
                      <a:pt x="1101" y="1195"/>
                    </a:lnTo>
                    <a:lnTo>
                      <a:pt x="1103" y="1184"/>
                    </a:lnTo>
                    <a:lnTo>
                      <a:pt x="1109" y="1174"/>
                    </a:lnTo>
                    <a:lnTo>
                      <a:pt x="1113" y="1163"/>
                    </a:lnTo>
                    <a:lnTo>
                      <a:pt x="1111" y="1178"/>
                    </a:lnTo>
                    <a:lnTo>
                      <a:pt x="1106" y="1188"/>
                    </a:lnTo>
                    <a:lnTo>
                      <a:pt x="1105" y="1199"/>
                    </a:lnTo>
                    <a:lnTo>
                      <a:pt x="1107" y="1209"/>
                    </a:lnTo>
                    <a:lnTo>
                      <a:pt x="1117" y="1213"/>
                    </a:lnTo>
                    <a:lnTo>
                      <a:pt x="1121" y="1203"/>
                    </a:lnTo>
                    <a:lnTo>
                      <a:pt x="1127" y="1213"/>
                    </a:lnTo>
                    <a:lnTo>
                      <a:pt x="1125" y="1193"/>
                    </a:lnTo>
                    <a:lnTo>
                      <a:pt x="1128" y="1181"/>
                    </a:lnTo>
                    <a:lnTo>
                      <a:pt x="1133" y="1203"/>
                    </a:lnTo>
                    <a:lnTo>
                      <a:pt x="1134" y="1193"/>
                    </a:lnTo>
                    <a:lnTo>
                      <a:pt x="1144" y="1202"/>
                    </a:lnTo>
                    <a:lnTo>
                      <a:pt x="1148" y="1192"/>
                    </a:lnTo>
                    <a:lnTo>
                      <a:pt x="1158" y="1193"/>
                    </a:lnTo>
                    <a:lnTo>
                      <a:pt x="1168" y="1190"/>
                    </a:lnTo>
                    <a:lnTo>
                      <a:pt x="1180" y="1169"/>
                    </a:lnTo>
                    <a:lnTo>
                      <a:pt x="1190" y="1166"/>
                    </a:lnTo>
                    <a:lnTo>
                      <a:pt x="1201" y="1170"/>
                    </a:lnTo>
                    <a:lnTo>
                      <a:pt x="1180" y="1175"/>
                    </a:lnTo>
                    <a:lnTo>
                      <a:pt x="1178" y="1185"/>
                    </a:lnTo>
                    <a:lnTo>
                      <a:pt x="1179" y="1197"/>
                    </a:lnTo>
                    <a:lnTo>
                      <a:pt x="1189" y="1202"/>
                    </a:lnTo>
                    <a:lnTo>
                      <a:pt x="1200" y="1204"/>
                    </a:lnTo>
                    <a:lnTo>
                      <a:pt x="1206" y="1194"/>
                    </a:lnTo>
                    <a:lnTo>
                      <a:pt x="1217" y="1198"/>
                    </a:lnTo>
                    <a:lnTo>
                      <a:pt x="1195" y="1211"/>
                    </a:lnTo>
                    <a:lnTo>
                      <a:pt x="1189" y="1221"/>
                    </a:lnTo>
                    <a:lnTo>
                      <a:pt x="1200" y="1218"/>
                    </a:lnTo>
                    <a:lnTo>
                      <a:pt x="1221" y="1202"/>
                    </a:lnTo>
                    <a:lnTo>
                      <a:pt x="1215" y="1223"/>
                    </a:lnTo>
                    <a:lnTo>
                      <a:pt x="1225" y="1216"/>
                    </a:lnTo>
                    <a:lnTo>
                      <a:pt x="1235" y="1220"/>
                    </a:lnTo>
                    <a:lnTo>
                      <a:pt x="1247" y="1218"/>
                    </a:lnTo>
                    <a:lnTo>
                      <a:pt x="1243" y="1228"/>
                    </a:lnTo>
                    <a:lnTo>
                      <a:pt x="1243" y="1239"/>
                    </a:lnTo>
                    <a:lnTo>
                      <a:pt x="1253" y="1237"/>
                    </a:lnTo>
                    <a:lnTo>
                      <a:pt x="1263" y="1243"/>
                    </a:lnTo>
                    <a:lnTo>
                      <a:pt x="1273" y="1246"/>
                    </a:lnTo>
                    <a:lnTo>
                      <a:pt x="1282" y="1235"/>
                    </a:lnTo>
                    <a:lnTo>
                      <a:pt x="1285" y="1224"/>
                    </a:lnTo>
                    <a:lnTo>
                      <a:pt x="1293" y="1214"/>
                    </a:lnTo>
                    <a:lnTo>
                      <a:pt x="1297" y="1203"/>
                    </a:lnTo>
                    <a:lnTo>
                      <a:pt x="1305" y="1193"/>
                    </a:lnTo>
                    <a:lnTo>
                      <a:pt x="1299" y="1204"/>
                    </a:lnTo>
                    <a:lnTo>
                      <a:pt x="1298" y="1214"/>
                    </a:lnTo>
                    <a:lnTo>
                      <a:pt x="1301" y="1224"/>
                    </a:lnTo>
                    <a:lnTo>
                      <a:pt x="1297" y="1234"/>
                    </a:lnTo>
                    <a:lnTo>
                      <a:pt x="1304" y="1245"/>
                    </a:lnTo>
                    <a:lnTo>
                      <a:pt x="1314" y="1252"/>
                    </a:lnTo>
                    <a:lnTo>
                      <a:pt x="1337" y="1250"/>
                    </a:lnTo>
                    <a:lnTo>
                      <a:pt x="1347" y="1256"/>
                    </a:lnTo>
                    <a:lnTo>
                      <a:pt x="1353" y="1267"/>
                    </a:lnTo>
                    <a:lnTo>
                      <a:pt x="1364" y="1268"/>
                    </a:lnTo>
                    <a:lnTo>
                      <a:pt x="1370" y="1266"/>
                    </a:lnTo>
                    <a:lnTo>
                      <a:pt x="1380" y="1259"/>
                    </a:lnTo>
                    <a:lnTo>
                      <a:pt x="1413" y="1247"/>
                    </a:lnTo>
                    <a:lnTo>
                      <a:pt x="1434" y="1237"/>
                    </a:lnTo>
                    <a:lnTo>
                      <a:pt x="1486" y="1235"/>
                    </a:lnTo>
                    <a:lnTo>
                      <a:pt x="1497" y="1239"/>
                    </a:lnTo>
                    <a:lnTo>
                      <a:pt x="1511" y="1226"/>
                    </a:lnTo>
                    <a:lnTo>
                      <a:pt x="1510" y="1216"/>
                    </a:lnTo>
                    <a:lnTo>
                      <a:pt x="1520" y="1226"/>
                    </a:lnTo>
                    <a:lnTo>
                      <a:pt x="1521" y="1233"/>
                    </a:lnTo>
                    <a:lnTo>
                      <a:pt x="1517" y="1244"/>
                    </a:lnTo>
                    <a:lnTo>
                      <a:pt x="1549" y="1249"/>
                    </a:lnTo>
                    <a:lnTo>
                      <a:pt x="1581" y="1247"/>
                    </a:lnTo>
                    <a:lnTo>
                      <a:pt x="1591" y="1241"/>
                    </a:lnTo>
                    <a:lnTo>
                      <a:pt x="1610" y="1217"/>
                    </a:lnTo>
                    <a:lnTo>
                      <a:pt x="1617" y="1197"/>
                    </a:lnTo>
                    <a:lnTo>
                      <a:pt x="1627" y="1194"/>
                    </a:lnTo>
                    <a:lnTo>
                      <a:pt x="1641" y="1205"/>
                    </a:lnTo>
                    <a:lnTo>
                      <a:pt x="1651" y="1204"/>
                    </a:lnTo>
                    <a:lnTo>
                      <a:pt x="1661" y="1207"/>
                    </a:lnTo>
                    <a:lnTo>
                      <a:pt x="1651" y="1206"/>
                    </a:lnTo>
                    <a:lnTo>
                      <a:pt x="1640" y="1211"/>
                    </a:lnTo>
                    <a:lnTo>
                      <a:pt x="1643" y="1222"/>
                    </a:lnTo>
                    <a:lnTo>
                      <a:pt x="1648" y="1232"/>
                    </a:lnTo>
                    <a:lnTo>
                      <a:pt x="1641" y="1222"/>
                    </a:lnTo>
                    <a:lnTo>
                      <a:pt x="1638" y="1211"/>
                    </a:lnTo>
                    <a:lnTo>
                      <a:pt x="1631" y="1201"/>
                    </a:lnTo>
                    <a:lnTo>
                      <a:pt x="1620" y="1205"/>
                    </a:lnTo>
                    <a:lnTo>
                      <a:pt x="1623" y="1216"/>
                    </a:lnTo>
                    <a:lnTo>
                      <a:pt x="1631" y="1226"/>
                    </a:lnTo>
                    <a:lnTo>
                      <a:pt x="1631" y="1238"/>
                    </a:lnTo>
                    <a:lnTo>
                      <a:pt x="1630" y="1248"/>
                    </a:lnTo>
                    <a:lnTo>
                      <a:pt x="1619" y="1255"/>
                    </a:lnTo>
                    <a:lnTo>
                      <a:pt x="1640" y="1260"/>
                    </a:lnTo>
                    <a:lnTo>
                      <a:pt x="1650" y="1265"/>
                    </a:lnTo>
                    <a:lnTo>
                      <a:pt x="1661" y="1265"/>
                    </a:lnTo>
                    <a:lnTo>
                      <a:pt x="1672" y="1270"/>
                    </a:lnTo>
                    <a:lnTo>
                      <a:pt x="1682" y="1270"/>
                    </a:lnTo>
                    <a:lnTo>
                      <a:pt x="1702" y="1276"/>
                    </a:lnTo>
                    <a:lnTo>
                      <a:pt x="1715" y="1270"/>
                    </a:lnTo>
                    <a:lnTo>
                      <a:pt x="1714" y="1279"/>
                    </a:lnTo>
                    <a:lnTo>
                      <a:pt x="1724" y="1279"/>
                    </a:lnTo>
                    <a:lnTo>
                      <a:pt x="1735" y="1282"/>
                    </a:lnTo>
                    <a:lnTo>
                      <a:pt x="1755" y="1295"/>
                    </a:lnTo>
                    <a:lnTo>
                      <a:pt x="1763" y="1306"/>
                    </a:lnTo>
                    <a:lnTo>
                      <a:pt x="1784" y="1315"/>
                    </a:lnTo>
                    <a:lnTo>
                      <a:pt x="1794" y="1310"/>
                    </a:lnTo>
                    <a:lnTo>
                      <a:pt x="1785" y="1320"/>
                    </a:lnTo>
                    <a:lnTo>
                      <a:pt x="1817" y="1329"/>
                    </a:lnTo>
                    <a:lnTo>
                      <a:pt x="1837" y="1332"/>
                    </a:lnTo>
                    <a:lnTo>
                      <a:pt x="1848" y="1337"/>
                    </a:lnTo>
                    <a:lnTo>
                      <a:pt x="1859" y="1344"/>
                    </a:lnTo>
                    <a:lnTo>
                      <a:pt x="1863" y="1337"/>
                    </a:lnTo>
                    <a:lnTo>
                      <a:pt x="1863" y="1325"/>
                    </a:lnTo>
                    <a:lnTo>
                      <a:pt x="1859" y="1315"/>
                    </a:lnTo>
                    <a:lnTo>
                      <a:pt x="1880" y="1323"/>
                    </a:lnTo>
                    <a:lnTo>
                      <a:pt x="1888" y="1312"/>
                    </a:lnTo>
                    <a:lnTo>
                      <a:pt x="1883" y="1302"/>
                    </a:lnTo>
                    <a:lnTo>
                      <a:pt x="1875" y="1292"/>
                    </a:lnTo>
                    <a:lnTo>
                      <a:pt x="1865" y="1286"/>
                    </a:lnTo>
                    <a:lnTo>
                      <a:pt x="1854" y="1292"/>
                    </a:lnTo>
                    <a:lnTo>
                      <a:pt x="1856" y="1281"/>
                    </a:lnTo>
                    <a:lnTo>
                      <a:pt x="1845" y="1281"/>
                    </a:lnTo>
                    <a:lnTo>
                      <a:pt x="1839" y="1271"/>
                    </a:lnTo>
                    <a:lnTo>
                      <a:pt x="1818" y="1272"/>
                    </a:lnTo>
                    <a:lnTo>
                      <a:pt x="1808" y="1277"/>
                    </a:lnTo>
                    <a:lnTo>
                      <a:pt x="1815" y="1267"/>
                    </a:lnTo>
                    <a:lnTo>
                      <a:pt x="1807" y="1257"/>
                    </a:lnTo>
                    <a:lnTo>
                      <a:pt x="1817" y="1263"/>
                    </a:lnTo>
                    <a:lnTo>
                      <a:pt x="1827" y="1257"/>
                    </a:lnTo>
                    <a:lnTo>
                      <a:pt x="1837" y="1259"/>
                    </a:lnTo>
                    <a:lnTo>
                      <a:pt x="1844" y="1269"/>
                    </a:lnTo>
                    <a:lnTo>
                      <a:pt x="1856" y="1271"/>
                    </a:lnTo>
                    <a:lnTo>
                      <a:pt x="1866" y="1268"/>
                    </a:lnTo>
                    <a:lnTo>
                      <a:pt x="1865" y="1257"/>
                    </a:lnTo>
                    <a:lnTo>
                      <a:pt x="1860" y="1247"/>
                    </a:lnTo>
                    <a:lnTo>
                      <a:pt x="1881" y="1248"/>
                    </a:lnTo>
                    <a:lnTo>
                      <a:pt x="1871" y="1258"/>
                    </a:lnTo>
                    <a:lnTo>
                      <a:pt x="1875" y="1269"/>
                    </a:lnTo>
                    <a:lnTo>
                      <a:pt x="1894" y="1290"/>
                    </a:lnTo>
                    <a:lnTo>
                      <a:pt x="1890" y="1301"/>
                    </a:lnTo>
                    <a:lnTo>
                      <a:pt x="1901" y="1305"/>
                    </a:lnTo>
                    <a:lnTo>
                      <a:pt x="1911" y="1297"/>
                    </a:lnTo>
                    <a:lnTo>
                      <a:pt x="1922" y="1293"/>
                    </a:lnTo>
                    <a:lnTo>
                      <a:pt x="1930" y="1304"/>
                    </a:lnTo>
                    <a:lnTo>
                      <a:pt x="1940" y="1310"/>
                    </a:lnTo>
                    <a:lnTo>
                      <a:pt x="1951" y="1306"/>
                    </a:lnTo>
                    <a:lnTo>
                      <a:pt x="1950" y="1296"/>
                    </a:lnTo>
                    <a:lnTo>
                      <a:pt x="1934" y="1275"/>
                    </a:lnTo>
                    <a:lnTo>
                      <a:pt x="1929" y="1264"/>
                    </a:lnTo>
                    <a:lnTo>
                      <a:pt x="1933" y="1266"/>
                    </a:lnTo>
                    <a:lnTo>
                      <a:pt x="1923" y="1256"/>
                    </a:lnTo>
                    <a:lnTo>
                      <a:pt x="1899" y="1225"/>
                    </a:lnTo>
                    <a:lnTo>
                      <a:pt x="1893" y="1214"/>
                    </a:lnTo>
                    <a:lnTo>
                      <a:pt x="1888" y="1204"/>
                    </a:lnTo>
                    <a:lnTo>
                      <a:pt x="1899" y="1211"/>
                    </a:lnTo>
                    <a:lnTo>
                      <a:pt x="1889" y="1201"/>
                    </a:lnTo>
                    <a:lnTo>
                      <a:pt x="1879" y="1194"/>
                    </a:lnTo>
                    <a:lnTo>
                      <a:pt x="1882" y="1194"/>
                    </a:lnTo>
                    <a:lnTo>
                      <a:pt x="1882" y="1172"/>
                    </a:lnTo>
                    <a:lnTo>
                      <a:pt x="1887" y="1192"/>
                    </a:lnTo>
                    <a:lnTo>
                      <a:pt x="1897" y="1202"/>
                    </a:lnTo>
                    <a:lnTo>
                      <a:pt x="1914" y="1222"/>
                    </a:lnTo>
                    <a:lnTo>
                      <a:pt x="1919" y="1232"/>
                    </a:lnTo>
                    <a:lnTo>
                      <a:pt x="1927" y="1244"/>
                    </a:lnTo>
                    <a:lnTo>
                      <a:pt x="1937" y="1244"/>
                    </a:lnTo>
                    <a:lnTo>
                      <a:pt x="1937" y="1255"/>
                    </a:lnTo>
                    <a:lnTo>
                      <a:pt x="1959" y="1271"/>
                    </a:lnTo>
                    <a:lnTo>
                      <a:pt x="1966" y="1281"/>
                    </a:lnTo>
                    <a:lnTo>
                      <a:pt x="1976" y="1280"/>
                    </a:lnTo>
                    <a:lnTo>
                      <a:pt x="1979" y="1281"/>
                    </a:lnTo>
                    <a:lnTo>
                      <a:pt x="1980" y="1280"/>
                    </a:lnTo>
                    <a:lnTo>
                      <a:pt x="1986" y="1282"/>
                    </a:lnTo>
                    <a:lnTo>
                      <a:pt x="1997" y="1286"/>
                    </a:lnTo>
                    <a:lnTo>
                      <a:pt x="2008" y="1279"/>
                    </a:lnTo>
                    <a:lnTo>
                      <a:pt x="2005" y="1249"/>
                    </a:lnTo>
                    <a:lnTo>
                      <a:pt x="2015" y="1243"/>
                    </a:lnTo>
                    <a:lnTo>
                      <a:pt x="2007" y="1250"/>
                    </a:lnTo>
                    <a:lnTo>
                      <a:pt x="2008" y="1260"/>
                    </a:lnTo>
                    <a:lnTo>
                      <a:pt x="2013" y="1270"/>
                    </a:lnTo>
                    <a:lnTo>
                      <a:pt x="2012" y="1280"/>
                    </a:lnTo>
                    <a:lnTo>
                      <a:pt x="2015" y="1292"/>
                    </a:lnTo>
                    <a:lnTo>
                      <a:pt x="2024" y="1302"/>
                    </a:lnTo>
                    <a:lnTo>
                      <a:pt x="2034" y="1304"/>
                    </a:lnTo>
                    <a:lnTo>
                      <a:pt x="2035" y="1294"/>
                    </a:lnTo>
                    <a:lnTo>
                      <a:pt x="2038" y="1282"/>
                    </a:lnTo>
                    <a:lnTo>
                      <a:pt x="2038" y="1304"/>
                    </a:lnTo>
                    <a:lnTo>
                      <a:pt x="2045" y="1314"/>
                    </a:lnTo>
                    <a:lnTo>
                      <a:pt x="2055" y="1314"/>
                    </a:lnTo>
                    <a:lnTo>
                      <a:pt x="2057" y="1303"/>
                    </a:lnTo>
                    <a:lnTo>
                      <a:pt x="2078" y="1301"/>
                    </a:lnTo>
                    <a:lnTo>
                      <a:pt x="2057" y="1306"/>
                    </a:lnTo>
                    <a:lnTo>
                      <a:pt x="2061" y="1316"/>
                    </a:lnTo>
                    <a:lnTo>
                      <a:pt x="2071" y="1323"/>
                    </a:lnTo>
                    <a:lnTo>
                      <a:pt x="2082" y="1327"/>
                    </a:lnTo>
                    <a:lnTo>
                      <a:pt x="2093" y="1328"/>
                    </a:lnTo>
                    <a:lnTo>
                      <a:pt x="2103" y="1338"/>
                    </a:lnTo>
                    <a:lnTo>
                      <a:pt x="2082" y="1332"/>
                    </a:lnTo>
                    <a:lnTo>
                      <a:pt x="2062" y="1332"/>
                    </a:lnTo>
                    <a:lnTo>
                      <a:pt x="2068" y="1343"/>
                    </a:lnTo>
                    <a:lnTo>
                      <a:pt x="2078" y="1345"/>
                    </a:lnTo>
                    <a:lnTo>
                      <a:pt x="2082" y="1355"/>
                    </a:lnTo>
                    <a:lnTo>
                      <a:pt x="2093" y="1355"/>
                    </a:lnTo>
                    <a:lnTo>
                      <a:pt x="2091" y="1365"/>
                    </a:lnTo>
                    <a:lnTo>
                      <a:pt x="2112" y="1360"/>
                    </a:lnTo>
                    <a:lnTo>
                      <a:pt x="2102" y="1369"/>
                    </a:lnTo>
                    <a:lnTo>
                      <a:pt x="2091" y="1376"/>
                    </a:lnTo>
                    <a:lnTo>
                      <a:pt x="2092" y="1388"/>
                    </a:lnTo>
                    <a:lnTo>
                      <a:pt x="2102" y="1389"/>
                    </a:lnTo>
                    <a:lnTo>
                      <a:pt x="2112" y="1381"/>
                    </a:lnTo>
                    <a:lnTo>
                      <a:pt x="2123" y="1387"/>
                    </a:lnTo>
                    <a:lnTo>
                      <a:pt x="2133" y="1389"/>
                    </a:lnTo>
                    <a:lnTo>
                      <a:pt x="2142" y="1379"/>
                    </a:lnTo>
                    <a:lnTo>
                      <a:pt x="2148" y="1389"/>
                    </a:lnTo>
                    <a:lnTo>
                      <a:pt x="2148" y="1399"/>
                    </a:lnTo>
                    <a:lnTo>
                      <a:pt x="2158" y="1405"/>
                    </a:lnTo>
                    <a:lnTo>
                      <a:pt x="2169" y="1408"/>
                    </a:lnTo>
                    <a:lnTo>
                      <a:pt x="2179" y="1402"/>
                    </a:lnTo>
                    <a:lnTo>
                      <a:pt x="2175" y="1412"/>
                    </a:lnTo>
                    <a:lnTo>
                      <a:pt x="2181" y="1423"/>
                    </a:lnTo>
                    <a:lnTo>
                      <a:pt x="2193" y="1415"/>
                    </a:lnTo>
                    <a:lnTo>
                      <a:pt x="2197" y="1429"/>
                    </a:lnTo>
                    <a:lnTo>
                      <a:pt x="2207" y="1432"/>
                    </a:lnTo>
                    <a:lnTo>
                      <a:pt x="2218" y="1440"/>
                    </a:lnTo>
                    <a:lnTo>
                      <a:pt x="2228" y="1440"/>
                    </a:lnTo>
                    <a:lnTo>
                      <a:pt x="2239" y="1449"/>
                    </a:lnTo>
                    <a:lnTo>
                      <a:pt x="2250" y="1446"/>
                    </a:lnTo>
                    <a:lnTo>
                      <a:pt x="2256" y="1447"/>
                    </a:lnTo>
                    <a:lnTo>
                      <a:pt x="2246" y="1451"/>
                    </a:lnTo>
                    <a:lnTo>
                      <a:pt x="2239" y="1461"/>
                    </a:lnTo>
                    <a:lnTo>
                      <a:pt x="2244" y="1471"/>
                    </a:lnTo>
                    <a:lnTo>
                      <a:pt x="2247" y="1492"/>
                    </a:lnTo>
                    <a:lnTo>
                      <a:pt x="2246" y="1502"/>
                    </a:lnTo>
                    <a:lnTo>
                      <a:pt x="2240" y="1513"/>
                    </a:lnTo>
                    <a:lnTo>
                      <a:pt x="2249" y="1524"/>
                    </a:lnTo>
                    <a:lnTo>
                      <a:pt x="2260" y="1530"/>
                    </a:lnTo>
                    <a:lnTo>
                      <a:pt x="2270" y="1525"/>
                    </a:lnTo>
                    <a:lnTo>
                      <a:pt x="2260" y="1514"/>
                    </a:lnTo>
                    <a:lnTo>
                      <a:pt x="2270" y="1517"/>
                    </a:lnTo>
                    <a:lnTo>
                      <a:pt x="2268" y="1497"/>
                    </a:lnTo>
                    <a:lnTo>
                      <a:pt x="2260" y="1486"/>
                    </a:lnTo>
                    <a:lnTo>
                      <a:pt x="2276" y="1465"/>
                    </a:lnTo>
                    <a:lnTo>
                      <a:pt x="2287" y="1461"/>
                    </a:lnTo>
                    <a:lnTo>
                      <a:pt x="2298" y="1441"/>
                    </a:lnTo>
                    <a:lnTo>
                      <a:pt x="2296" y="1451"/>
                    </a:lnTo>
                    <a:lnTo>
                      <a:pt x="2301" y="1461"/>
                    </a:lnTo>
                    <a:lnTo>
                      <a:pt x="2321" y="1475"/>
                    </a:lnTo>
                    <a:lnTo>
                      <a:pt x="2331" y="1485"/>
                    </a:lnTo>
                    <a:lnTo>
                      <a:pt x="2340" y="1506"/>
                    </a:lnTo>
                    <a:lnTo>
                      <a:pt x="2346" y="1516"/>
                    </a:lnTo>
                    <a:lnTo>
                      <a:pt x="2356" y="1521"/>
                    </a:lnTo>
                    <a:lnTo>
                      <a:pt x="2346" y="1525"/>
                    </a:lnTo>
                    <a:lnTo>
                      <a:pt x="2343" y="1536"/>
                    </a:lnTo>
                    <a:lnTo>
                      <a:pt x="2345" y="1546"/>
                    </a:lnTo>
                    <a:lnTo>
                      <a:pt x="2356" y="1547"/>
                    </a:lnTo>
                    <a:lnTo>
                      <a:pt x="2366" y="1542"/>
                    </a:lnTo>
                    <a:lnTo>
                      <a:pt x="2367" y="1532"/>
                    </a:lnTo>
                    <a:lnTo>
                      <a:pt x="2374" y="1510"/>
                    </a:lnTo>
                    <a:lnTo>
                      <a:pt x="2369" y="1532"/>
                    </a:lnTo>
                    <a:lnTo>
                      <a:pt x="2369" y="1542"/>
                    </a:lnTo>
                    <a:lnTo>
                      <a:pt x="2359" y="1546"/>
                    </a:lnTo>
                    <a:lnTo>
                      <a:pt x="2355" y="1556"/>
                    </a:lnTo>
                    <a:lnTo>
                      <a:pt x="2369" y="1577"/>
                    </a:lnTo>
                    <a:lnTo>
                      <a:pt x="2381" y="1576"/>
                    </a:lnTo>
                    <a:lnTo>
                      <a:pt x="2374" y="1555"/>
                    </a:lnTo>
                    <a:lnTo>
                      <a:pt x="2388" y="1576"/>
                    </a:lnTo>
                    <a:lnTo>
                      <a:pt x="2389" y="1573"/>
                    </a:lnTo>
                    <a:lnTo>
                      <a:pt x="2396" y="1562"/>
                    </a:lnTo>
                    <a:lnTo>
                      <a:pt x="2400" y="1551"/>
                    </a:lnTo>
                    <a:lnTo>
                      <a:pt x="2402" y="1541"/>
                    </a:lnTo>
                    <a:lnTo>
                      <a:pt x="2401" y="1509"/>
                    </a:lnTo>
                    <a:lnTo>
                      <a:pt x="2404" y="1499"/>
                    </a:lnTo>
                    <a:lnTo>
                      <a:pt x="2381" y="1472"/>
                    </a:lnTo>
                    <a:lnTo>
                      <a:pt x="2381" y="1472"/>
                    </a:lnTo>
                    <a:close/>
                  </a:path>
                </a:pathLst>
              </a:custGeom>
              <a:solidFill>
                <a:schemeClr val="accent1"/>
              </a:solidFill>
              <a:ln w="12700" cap="flat">
                <a:noFill/>
                <a:prstDash val="solid"/>
                <a:miter lim="800000"/>
                <a:headEnd/>
                <a:tailEnd/>
              </a:ln>
              <a:effectLst>
                <a:outerShdw blurRad="50800" dist="38100" dir="2700000" algn="tl" rotWithShape="0">
                  <a:prstClr val="black">
                    <a:alpha val="40000"/>
                  </a:prstClr>
                </a:outerShdw>
              </a:effectLst>
            </p:spPr>
            <p:txBody>
              <a:bodyPr/>
              <a:lstStyle/>
              <a:p>
                <a:pPr fontAlgn="auto">
                  <a:spcBef>
                    <a:spcPts val="0"/>
                  </a:spcBef>
                  <a:spcAft>
                    <a:spcPts val="0"/>
                  </a:spcAft>
                </a:pPr>
                <a:endParaRPr lang="en-US">
                  <a:solidFill>
                    <a:srgbClr val="58595B"/>
                  </a:solidFill>
                  <a:latin typeface="Calibri"/>
                </a:endParaRPr>
              </a:p>
            </p:txBody>
          </p:sp>
          <p:grpSp>
            <p:nvGrpSpPr>
              <p:cNvPr id="103" name="Group 75"/>
              <p:cNvGrpSpPr>
                <a:grpSpLocks/>
              </p:cNvGrpSpPr>
              <p:nvPr/>
            </p:nvGrpSpPr>
            <p:grpSpPr bwMode="auto">
              <a:xfrm>
                <a:off x="836339" y="4348029"/>
                <a:ext cx="1268412" cy="793750"/>
                <a:chOff x="2549" y="3363"/>
                <a:chExt cx="799" cy="500"/>
              </a:xfrm>
              <a:solidFill>
                <a:schemeClr val="accent1"/>
              </a:solidFill>
              <a:effectLst>
                <a:outerShdw blurRad="50800" dist="38100" dir="2700000" algn="tl" rotWithShape="0">
                  <a:prstClr val="black">
                    <a:alpha val="40000"/>
                  </a:prstClr>
                </a:outerShdw>
              </a:effectLst>
            </p:grpSpPr>
            <p:sp>
              <p:nvSpPr>
                <p:cNvPr id="104" name="Freeform 66"/>
                <p:cNvSpPr>
                  <a:spLocks/>
                </p:cNvSpPr>
                <p:nvPr/>
              </p:nvSpPr>
              <p:spPr bwMode="auto">
                <a:xfrm>
                  <a:off x="3171" y="3656"/>
                  <a:ext cx="177" cy="207"/>
                </a:xfrm>
                <a:custGeom>
                  <a:avLst/>
                  <a:gdLst/>
                  <a:ahLst/>
                  <a:cxnLst>
                    <a:cxn ang="0">
                      <a:pos x="49" y="5"/>
                    </a:cxn>
                    <a:cxn ang="0">
                      <a:pos x="49" y="5"/>
                    </a:cxn>
                    <a:cxn ang="0">
                      <a:pos x="33" y="23"/>
                    </a:cxn>
                    <a:cxn ang="0">
                      <a:pos x="51" y="72"/>
                    </a:cxn>
                    <a:cxn ang="0">
                      <a:pos x="3" y="126"/>
                    </a:cxn>
                    <a:cxn ang="0">
                      <a:pos x="21" y="198"/>
                    </a:cxn>
                    <a:cxn ang="0">
                      <a:pos x="33" y="262"/>
                    </a:cxn>
                    <a:cxn ang="0">
                      <a:pos x="36" y="310"/>
                    </a:cxn>
                    <a:cxn ang="0">
                      <a:pos x="85" y="336"/>
                    </a:cxn>
                    <a:cxn ang="0">
                      <a:pos x="131" y="290"/>
                    </a:cxn>
                    <a:cxn ang="0">
                      <a:pos x="187" y="254"/>
                    </a:cxn>
                    <a:cxn ang="0">
                      <a:pos x="241" y="239"/>
                    </a:cxn>
                    <a:cxn ang="0">
                      <a:pos x="287" y="203"/>
                    </a:cxn>
                    <a:cxn ang="0">
                      <a:pos x="249" y="152"/>
                    </a:cxn>
                    <a:cxn ang="0">
                      <a:pos x="208" y="77"/>
                    </a:cxn>
                    <a:cxn ang="0">
                      <a:pos x="118" y="44"/>
                    </a:cxn>
                    <a:cxn ang="0">
                      <a:pos x="74" y="18"/>
                    </a:cxn>
                    <a:cxn ang="0">
                      <a:pos x="49" y="5"/>
                    </a:cxn>
                    <a:cxn ang="0">
                      <a:pos x="49" y="5"/>
                    </a:cxn>
                  </a:cxnLst>
                  <a:rect l="0" t="0" r="r" b="b"/>
                  <a:pathLst>
                    <a:path w="292" h="341">
                      <a:moveTo>
                        <a:pt x="49" y="5"/>
                      </a:moveTo>
                      <a:lnTo>
                        <a:pt x="49" y="5"/>
                      </a:lnTo>
                      <a:cubicBezTo>
                        <a:pt x="49" y="5"/>
                        <a:pt x="26" y="0"/>
                        <a:pt x="33" y="23"/>
                      </a:cubicBezTo>
                      <a:cubicBezTo>
                        <a:pt x="41" y="46"/>
                        <a:pt x="59" y="52"/>
                        <a:pt x="51" y="72"/>
                      </a:cubicBezTo>
                      <a:cubicBezTo>
                        <a:pt x="44" y="93"/>
                        <a:pt x="5" y="103"/>
                        <a:pt x="3" y="126"/>
                      </a:cubicBezTo>
                      <a:cubicBezTo>
                        <a:pt x="0" y="149"/>
                        <a:pt x="13" y="182"/>
                        <a:pt x="21" y="198"/>
                      </a:cubicBezTo>
                      <a:cubicBezTo>
                        <a:pt x="28" y="213"/>
                        <a:pt x="41" y="228"/>
                        <a:pt x="33" y="262"/>
                      </a:cubicBezTo>
                      <a:cubicBezTo>
                        <a:pt x="26" y="295"/>
                        <a:pt x="15" y="303"/>
                        <a:pt x="36" y="310"/>
                      </a:cubicBezTo>
                      <a:cubicBezTo>
                        <a:pt x="57" y="318"/>
                        <a:pt x="62" y="341"/>
                        <a:pt x="85" y="336"/>
                      </a:cubicBezTo>
                      <a:cubicBezTo>
                        <a:pt x="108" y="331"/>
                        <a:pt x="110" y="308"/>
                        <a:pt x="131" y="290"/>
                      </a:cubicBezTo>
                      <a:cubicBezTo>
                        <a:pt x="151" y="272"/>
                        <a:pt x="156" y="257"/>
                        <a:pt x="187" y="254"/>
                      </a:cubicBezTo>
                      <a:cubicBezTo>
                        <a:pt x="218" y="252"/>
                        <a:pt x="218" y="259"/>
                        <a:pt x="241" y="239"/>
                      </a:cubicBezTo>
                      <a:cubicBezTo>
                        <a:pt x="264" y="218"/>
                        <a:pt x="292" y="228"/>
                        <a:pt x="287" y="203"/>
                      </a:cubicBezTo>
                      <a:cubicBezTo>
                        <a:pt x="282" y="177"/>
                        <a:pt x="264" y="177"/>
                        <a:pt x="249" y="152"/>
                      </a:cubicBezTo>
                      <a:cubicBezTo>
                        <a:pt x="233" y="126"/>
                        <a:pt x="228" y="87"/>
                        <a:pt x="208" y="77"/>
                      </a:cubicBezTo>
                      <a:cubicBezTo>
                        <a:pt x="187" y="67"/>
                        <a:pt x="141" y="59"/>
                        <a:pt x="118" y="44"/>
                      </a:cubicBezTo>
                      <a:cubicBezTo>
                        <a:pt x="95" y="29"/>
                        <a:pt x="90" y="34"/>
                        <a:pt x="74" y="18"/>
                      </a:cubicBezTo>
                      <a:cubicBezTo>
                        <a:pt x="59" y="3"/>
                        <a:pt x="49" y="5"/>
                        <a:pt x="49" y="5"/>
                      </a:cubicBezTo>
                      <a:lnTo>
                        <a:pt x="49" y="5"/>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05" name="Freeform 67"/>
                <p:cNvSpPr>
                  <a:spLocks/>
                </p:cNvSpPr>
                <p:nvPr/>
              </p:nvSpPr>
              <p:spPr bwMode="auto">
                <a:xfrm>
                  <a:off x="3066" y="3545"/>
                  <a:ext cx="109" cy="71"/>
                </a:xfrm>
                <a:custGeom>
                  <a:avLst/>
                  <a:gdLst/>
                  <a:ahLst/>
                  <a:cxnLst>
                    <a:cxn ang="0">
                      <a:pos x="80" y="108"/>
                    </a:cxn>
                    <a:cxn ang="0">
                      <a:pos x="80" y="108"/>
                    </a:cxn>
                    <a:cxn ang="0">
                      <a:pos x="59" y="82"/>
                    </a:cxn>
                    <a:cxn ang="0">
                      <a:pos x="31" y="57"/>
                    </a:cxn>
                    <a:cxn ang="0">
                      <a:pos x="8" y="13"/>
                    </a:cxn>
                    <a:cxn ang="0">
                      <a:pos x="49" y="18"/>
                    </a:cxn>
                    <a:cxn ang="0">
                      <a:pos x="82" y="29"/>
                    </a:cxn>
                    <a:cxn ang="0">
                      <a:pos x="126" y="36"/>
                    </a:cxn>
                    <a:cxn ang="0">
                      <a:pos x="162" y="75"/>
                    </a:cxn>
                    <a:cxn ang="0">
                      <a:pos x="121" y="103"/>
                    </a:cxn>
                    <a:cxn ang="0">
                      <a:pos x="95" y="116"/>
                    </a:cxn>
                    <a:cxn ang="0">
                      <a:pos x="80" y="108"/>
                    </a:cxn>
                    <a:cxn ang="0">
                      <a:pos x="80" y="108"/>
                    </a:cxn>
                  </a:cxnLst>
                  <a:rect l="0" t="0" r="r" b="b"/>
                  <a:pathLst>
                    <a:path w="180" h="116">
                      <a:moveTo>
                        <a:pt x="80" y="108"/>
                      </a:moveTo>
                      <a:lnTo>
                        <a:pt x="80" y="108"/>
                      </a:lnTo>
                      <a:cubicBezTo>
                        <a:pt x="80" y="108"/>
                        <a:pt x="70" y="100"/>
                        <a:pt x="59" y="82"/>
                      </a:cubicBezTo>
                      <a:cubicBezTo>
                        <a:pt x="49" y="64"/>
                        <a:pt x="47" y="70"/>
                        <a:pt x="31" y="57"/>
                      </a:cubicBezTo>
                      <a:cubicBezTo>
                        <a:pt x="16" y="44"/>
                        <a:pt x="0" y="26"/>
                        <a:pt x="8" y="13"/>
                      </a:cubicBezTo>
                      <a:cubicBezTo>
                        <a:pt x="16" y="0"/>
                        <a:pt x="39" y="8"/>
                        <a:pt x="49" y="18"/>
                      </a:cubicBezTo>
                      <a:cubicBezTo>
                        <a:pt x="59" y="29"/>
                        <a:pt x="70" y="31"/>
                        <a:pt x="82" y="29"/>
                      </a:cubicBezTo>
                      <a:cubicBezTo>
                        <a:pt x="95" y="26"/>
                        <a:pt x="106" y="23"/>
                        <a:pt x="126" y="36"/>
                      </a:cubicBezTo>
                      <a:cubicBezTo>
                        <a:pt x="146" y="49"/>
                        <a:pt x="180" y="52"/>
                        <a:pt x="162" y="75"/>
                      </a:cubicBezTo>
                      <a:cubicBezTo>
                        <a:pt x="144" y="98"/>
                        <a:pt x="144" y="98"/>
                        <a:pt x="121" y="103"/>
                      </a:cubicBezTo>
                      <a:cubicBezTo>
                        <a:pt x="98" y="108"/>
                        <a:pt x="108" y="116"/>
                        <a:pt x="95" y="116"/>
                      </a:cubicBezTo>
                      <a:cubicBezTo>
                        <a:pt x="82" y="116"/>
                        <a:pt x="80" y="108"/>
                        <a:pt x="80" y="108"/>
                      </a:cubicBezTo>
                      <a:lnTo>
                        <a:pt x="80" y="108"/>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06" name="Freeform 68"/>
                <p:cNvSpPr>
                  <a:spLocks/>
                </p:cNvSpPr>
                <p:nvPr/>
              </p:nvSpPr>
              <p:spPr bwMode="auto">
                <a:xfrm>
                  <a:off x="3009" y="3558"/>
                  <a:ext cx="46" cy="33"/>
                </a:xfrm>
                <a:custGeom>
                  <a:avLst/>
                  <a:gdLst/>
                  <a:ahLst/>
                  <a:cxnLst>
                    <a:cxn ang="0">
                      <a:pos x="56" y="18"/>
                    </a:cxn>
                    <a:cxn ang="0">
                      <a:pos x="56" y="18"/>
                    </a:cxn>
                    <a:cxn ang="0">
                      <a:pos x="28" y="8"/>
                    </a:cxn>
                    <a:cxn ang="0">
                      <a:pos x="18" y="36"/>
                    </a:cxn>
                    <a:cxn ang="0">
                      <a:pos x="48" y="51"/>
                    </a:cxn>
                    <a:cxn ang="0">
                      <a:pos x="76" y="38"/>
                    </a:cxn>
                    <a:cxn ang="0">
                      <a:pos x="56" y="18"/>
                    </a:cxn>
                    <a:cxn ang="0">
                      <a:pos x="56" y="18"/>
                    </a:cxn>
                  </a:cxnLst>
                  <a:rect l="0" t="0" r="r" b="b"/>
                  <a:pathLst>
                    <a:path w="76" h="54">
                      <a:moveTo>
                        <a:pt x="56" y="18"/>
                      </a:moveTo>
                      <a:lnTo>
                        <a:pt x="56" y="18"/>
                      </a:lnTo>
                      <a:cubicBezTo>
                        <a:pt x="56" y="18"/>
                        <a:pt x="48" y="0"/>
                        <a:pt x="28" y="8"/>
                      </a:cubicBezTo>
                      <a:cubicBezTo>
                        <a:pt x="7" y="15"/>
                        <a:pt x="0" y="23"/>
                        <a:pt x="18" y="36"/>
                      </a:cubicBezTo>
                      <a:cubicBezTo>
                        <a:pt x="35" y="49"/>
                        <a:pt x="33" y="54"/>
                        <a:pt x="48" y="51"/>
                      </a:cubicBezTo>
                      <a:cubicBezTo>
                        <a:pt x="64" y="49"/>
                        <a:pt x="76" y="51"/>
                        <a:pt x="76" y="38"/>
                      </a:cubicBezTo>
                      <a:cubicBezTo>
                        <a:pt x="76" y="26"/>
                        <a:pt x="56" y="18"/>
                        <a:pt x="56" y="18"/>
                      </a:cubicBezTo>
                      <a:lnTo>
                        <a:pt x="56" y="18"/>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07" name="Freeform 69"/>
                <p:cNvSpPr>
                  <a:spLocks/>
                </p:cNvSpPr>
                <p:nvPr/>
              </p:nvSpPr>
              <p:spPr bwMode="auto">
                <a:xfrm>
                  <a:off x="2973" y="3516"/>
                  <a:ext cx="103" cy="33"/>
                </a:xfrm>
                <a:custGeom>
                  <a:avLst/>
                  <a:gdLst/>
                  <a:ahLst/>
                  <a:cxnLst>
                    <a:cxn ang="0">
                      <a:pos x="23" y="0"/>
                    </a:cxn>
                    <a:cxn ang="0">
                      <a:pos x="23" y="0"/>
                    </a:cxn>
                    <a:cxn ang="0">
                      <a:pos x="15" y="18"/>
                    </a:cxn>
                    <a:cxn ang="0">
                      <a:pos x="30" y="36"/>
                    </a:cxn>
                    <a:cxn ang="0">
                      <a:pos x="89" y="36"/>
                    </a:cxn>
                    <a:cxn ang="0">
                      <a:pos x="133" y="46"/>
                    </a:cxn>
                    <a:cxn ang="0">
                      <a:pos x="143" y="18"/>
                    </a:cxn>
                    <a:cxn ang="0">
                      <a:pos x="87" y="13"/>
                    </a:cxn>
                    <a:cxn ang="0">
                      <a:pos x="48" y="5"/>
                    </a:cxn>
                    <a:cxn ang="0">
                      <a:pos x="23" y="0"/>
                    </a:cxn>
                    <a:cxn ang="0">
                      <a:pos x="23" y="0"/>
                    </a:cxn>
                  </a:cxnLst>
                  <a:rect l="0" t="0" r="r" b="b"/>
                  <a:pathLst>
                    <a:path w="169" h="54">
                      <a:moveTo>
                        <a:pt x="23" y="0"/>
                      </a:moveTo>
                      <a:lnTo>
                        <a:pt x="23" y="0"/>
                      </a:lnTo>
                      <a:cubicBezTo>
                        <a:pt x="23" y="0"/>
                        <a:pt x="28" y="2"/>
                        <a:pt x="15" y="18"/>
                      </a:cubicBezTo>
                      <a:cubicBezTo>
                        <a:pt x="2" y="33"/>
                        <a:pt x="0" y="43"/>
                        <a:pt x="30" y="36"/>
                      </a:cubicBezTo>
                      <a:cubicBezTo>
                        <a:pt x="61" y="28"/>
                        <a:pt x="69" y="25"/>
                        <a:pt x="89" y="36"/>
                      </a:cubicBezTo>
                      <a:cubicBezTo>
                        <a:pt x="110" y="46"/>
                        <a:pt x="123" y="54"/>
                        <a:pt x="133" y="46"/>
                      </a:cubicBezTo>
                      <a:cubicBezTo>
                        <a:pt x="143" y="38"/>
                        <a:pt x="169" y="25"/>
                        <a:pt x="143" y="18"/>
                      </a:cubicBezTo>
                      <a:cubicBezTo>
                        <a:pt x="118" y="10"/>
                        <a:pt x="107" y="15"/>
                        <a:pt x="87" y="13"/>
                      </a:cubicBezTo>
                      <a:cubicBezTo>
                        <a:pt x="66" y="10"/>
                        <a:pt x="61" y="5"/>
                        <a:pt x="48" y="5"/>
                      </a:cubicBezTo>
                      <a:cubicBezTo>
                        <a:pt x="36" y="5"/>
                        <a:pt x="23" y="0"/>
                        <a:pt x="23" y="0"/>
                      </a:cubicBezTo>
                      <a:lnTo>
                        <a:pt x="23" y="0"/>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08" name="Freeform 70"/>
                <p:cNvSpPr>
                  <a:spLocks/>
                </p:cNvSpPr>
                <p:nvPr/>
              </p:nvSpPr>
              <p:spPr bwMode="auto">
                <a:xfrm>
                  <a:off x="2842" y="3436"/>
                  <a:ext cx="106" cy="81"/>
                </a:xfrm>
                <a:custGeom>
                  <a:avLst/>
                  <a:gdLst/>
                  <a:ahLst/>
                  <a:cxnLst>
                    <a:cxn ang="0">
                      <a:pos x="131" y="87"/>
                    </a:cxn>
                    <a:cxn ang="0">
                      <a:pos x="131" y="87"/>
                    </a:cxn>
                    <a:cxn ang="0">
                      <a:pos x="105" y="56"/>
                    </a:cxn>
                    <a:cxn ang="0">
                      <a:pos x="72" y="10"/>
                    </a:cxn>
                    <a:cxn ang="0">
                      <a:pos x="41" y="38"/>
                    </a:cxn>
                    <a:cxn ang="0">
                      <a:pos x="5" y="44"/>
                    </a:cxn>
                    <a:cxn ang="0">
                      <a:pos x="29" y="87"/>
                    </a:cxn>
                    <a:cxn ang="0">
                      <a:pos x="62" y="113"/>
                    </a:cxn>
                    <a:cxn ang="0">
                      <a:pos x="82" y="102"/>
                    </a:cxn>
                    <a:cxn ang="0">
                      <a:pos x="126" y="128"/>
                    </a:cxn>
                    <a:cxn ang="0">
                      <a:pos x="162" y="118"/>
                    </a:cxn>
                    <a:cxn ang="0">
                      <a:pos x="141" y="102"/>
                    </a:cxn>
                    <a:cxn ang="0">
                      <a:pos x="131" y="87"/>
                    </a:cxn>
                    <a:cxn ang="0">
                      <a:pos x="131" y="87"/>
                    </a:cxn>
                  </a:cxnLst>
                  <a:rect l="0" t="0" r="r" b="b"/>
                  <a:pathLst>
                    <a:path w="175" h="133">
                      <a:moveTo>
                        <a:pt x="131" y="87"/>
                      </a:moveTo>
                      <a:lnTo>
                        <a:pt x="131" y="87"/>
                      </a:lnTo>
                      <a:cubicBezTo>
                        <a:pt x="131" y="87"/>
                        <a:pt x="113" y="82"/>
                        <a:pt x="105" y="56"/>
                      </a:cubicBezTo>
                      <a:cubicBezTo>
                        <a:pt x="98" y="31"/>
                        <a:pt x="88" y="0"/>
                        <a:pt x="72" y="10"/>
                      </a:cubicBezTo>
                      <a:cubicBezTo>
                        <a:pt x="57" y="20"/>
                        <a:pt x="59" y="38"/>
                        <a:pt x="41" y="38"/>
                      </a:cubicBezTo>
                      <a:cubicBezTo>
                        <a:pt x="23" y="38"/>
                        <a:pt x="0" y="20"/>
                        <a:pt x="5" y="44"/>
                      </a:cubicBezTo>
                      <a:cubicBezTo>
                        <a:pt x="11" y="67"/>
                        <a:pt x="8" y="67"/>
                        <a:pt x="29" y="87"/>
                      </a:cubicBezTo>
                      <a:cubicBezTo>
                        <a:pt x="49" y="108"/>
                        <a:pt x="52" y="123"/>
                        <a:pt x="62" y="113"/>
                      </a:cubicBezTo>
                      <a:cubicBezTo>
                        <a:pt x="72" y="102"/>
                        <a:pt x="54" y="82"/>
                        <a:pt x="82" y="102"/>
                      </a:cubicBezTo>
                      <a:cubicBezTo>
                        <a:pt x="111" y="123"/>
                        <a:pt x="111" y="133"/>
                        <a:pt x="126" y="128"/>
                      </a:cubicBezTo>
                      <a:cubicBezTo>
                        <a:pt x="141" y="123"/>
                        <a:pt x="175" y="131"/>
                        <a:pt x="162" y="118"/>
                      </a:cubicBezTo>
                      <a:cubicBezTo>
                        <a:pt x="149" y="105"/>
                        <a:pt x="141" y="102"/>
                        <a:pt x="141" y="102"/>
                      </a:cubicBezTo>
                      <a:lnTo>
                        <a:pt x="131" y="87"/>
                      </a:lnTo>
                      <a:lnTo>
                        <a:pt x="131" y="87"/>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09" name="Freeform 71"/>
                <p:cNvSpPr>
                  <a:spLocks/>
                </p:cNvSpPr>
                <p:nvPr/>
              </p:nvSpPr>
              <p:spPr bwMode="auto">
                <a:xfrm>
                  <a:off x="2621" y="3363"/>
                  <a:ext cx="91" cy="62"/>
                </a:xfrm>
                <a:custGeom>
                  <a:avLst/>
                  <a:gdLst/>
                  <a:ahLst/>
                  <a:cxnLst>
                    <a:cxn ang="0">
                      <a:pos x="82" y="0"/>
                    </a:cxn>
                    <a:cxn ang="0">
                      <a:pos x="82" y="0"/>
                    </a:cxn>
                    <a:cxn ang="0">
                      <a:pos x="39" y="17"/>
                    </a:cxn>
                    <a:cxn ang="0">
                      <a:pos x="6" y="38"/>
                    </a:cxn>
                    <a:cxn ang="0">
                      <a:pos x="34" y="61"/>
                    </a:cxn>
                    <a:cxn ang="0">
                      <a:pos x="90" y="87"/>
                    </a:cxn>
                    <a:cxn ang="0">
                      <a:pos x="116" y="56"/>
                    </a:cxn>
                    <a:cxn ang="0">
                      <a:pos x="131" y="20"/>
                    </a:cxn>
                    <a:cxn ang="0">
                      <a:pos x="82" y="0"/>
                    </a:cxn>
                    <a:cxn ang="0">
                      <a:pos x="82" y="0"/>
                    </a:cxn>
                  </a:cxnLst>
                  <a:rect l="0" t="0" r="r" b="b"/>
                  <a:pathLst>
                    <a:path w="149" h="102">
                      <a:moveTo>
                        <a:pt x="82" y="0"/>
                      </a:moveTo>
                      <a:lnTo>
                        <a:pt x="82" y="0"/>
                      </a:lnTo>
                      <a:cubicBezTo>
                        <a:pt x="82" y="0"/>
                        <a:pt x="62" y="2"/>
                        <a:pt x="39" y="17"/>
                      </a:cubicBezTo>
                      <a:cubicBezTo>
                        <a:pt x="16" y="33"/>
                        <a:pt x="0" y="25"/>
                        <a:pt x="6" y="38"/>
                      </a:cubicBezTo>
                      <a:cubicBezTo>
                        <a:pt x="11" y="51"/>
                        <a:pt x="13" y="46"/>
                        <a:pt x="34" y="61"/>
                      </a:cubicBezTo>
                      <a:cubicBezTo>
                        <a:pt x="54" y="76"/>
                        <a:pt x="70" y="102"/>
                        <a:pt x="90" y="87"/>
                      </a:cubicBezTo>
                      <a:cubicBezTo>
                        <a:pt x="111" y="71"/>
                        <a:pt x="106" y="71"/>
                        <a:pt x="116" y="56"/>
                      </a:cubicBezTo>
                      <a:cubicBezTo>
                        <a:pt x="126" y="41"/>
                        <a:pt x="149" y="41"/>
                        <a:pt x="131" y="20"/>
                      </a:cubicBezTo>
                      <a:cubicBezTo>
                        <a:pt x="113" y="0"/>
                        <a:pt x="95" y="2"/>
                        <a:pt x="82" y="0"/>
                      </a:cubicBezTo>
                      <a:lnTo>
                        <a:pt x="82" y="0"/>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10" name="Freeform 72"/>
                <p:cNvSpPr>
                  <a:spLocks/>
                </p:cNvSpPr>
                <p:nvPr/>
              </p:nvSpPr>
              <p:spPr bwMode="auto">
                <a:xfrm>
                  <a:off x="2549" y="3395"/>
                  <a:ext cx="47" cy="35"/>
                </a:xfrm>
                <a:custGeom>
                  <a:avLst/>
                  <a:gdLst/>
                  <a:ahLst/>
                  <a:cxnLst>
                    <a:cxn ang="0">
                      <a:pos x="55" y="5"/>
                    </a:cxn>
                    <a:cxn ang="0">
                      <a:pos x="55" y="5"/>
                    </a:cxn>
                    <a:cxn ang="0">
                      <a:pos x="27" y="23"/>
                    </a:cxn>
                    <a:cxn ang="0">
                      <a:pos x="20" y="52"/>
                    </a:cxn>
                    <a:cxn ang="0">
                      <a:pos x="53" y="31"/>
                    </a:cxn>
                    <a:cxn ang="0">
                      <a:pos x="71" y="3"/>
                    </a:cxn>
                    <a:cxn ang="0">
                      <a:pos x="55" y="5"/>
                    </a:cxn>
                    <a:cxn ang="0">
                      <a:pos x="55" y="5"/>
                    </a:cxn>
                  </a:cxnLst>
                  <a:rect l="0" t="0" r="r" b="b"/>
                  <a:pathLst>
                    <a:path w="78" h="57">
                      <a:moveTo>
                        <a:pt x="55" y="5"/>
                      </a:moveTo>
                      <a:lnTo>
                        <a:pt x="55" y="5"/>
                      </a:lnTo>
                      <a:cubicBezTo>
                        <a:pt x="55" y="5"/>
                        <a:pt x="32" y="11"/>
                        <a:pt x="27" y="23"/>
                      </a:cubicBezTo>
                      <a:cubicBezTo>
                        <a:pt x="22" y="36"/>
                        <a:pt x="0" y="57"/>
                        <a:pt x="20" y="52"/>
                      </a:cubicBezTo>
                      <a:cubicBezTo>
                        <a:pt x="40" y="46"/>
                        <a:pt x="40" y="41"/>
                        <a:pt x="53" y="31"/>
                      </a:cubicBezTo>
                      <a:cubicBezTo>
                        <a:pt x="66" y="21"/>
                        <a:pt x="78" y="5"/>
                        <a:pt x="71" y="3"/>
                      </a:cubicBezTo>
                      <a:cubicBezTo>
                        <a:pt x="63" y="0"/>
                        <a:pt x="55" y="5"/>
                        <a:pt x="55" y="5"/>
                      </a:cubicBezTo>
                      <a:lnTo>
                        <a:pt x="55" y="5"/>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sp>
              <p:nvSpPr>
                <p:cNvPr id="111" name="Freeform 73"/>
                <p:cNvSpPr>
                  <a:spLocks/>
                </p:cNvSpPr>
                <p:nvPr/>
              </p:nvSpPr>
              <p:spPr bwMode="auto">
                <a:xfrm>
                  <a:off x="3071" y="3613"/>
                  <a:ext cx="17" cy="21"/>
                </a:xfrm>
                <a:custGeom>
                  <a:avLst/>
                  <a:gdLst/>
                  <a:ahLst/>
                  <a:cxnLst>
                    <a:cxn ang="0">
                      <a:pos x="0" y="0"/>
                    </a:cxn>
                    <a:cxn ang="0">
                      <a:pos x="0" y="0"/>
                    </a:cxn>
                    <a:cxn ang="0">
                      <a:pos x="3" y="18"/>
                    </a:cxn>
                    <a:cxn ang="0">
                      <a:pos x="15" y="20"/>
                    </a:cxn>
                    <a:cxn ang="0">
                      <a:pos x="18" y="5"/>
                    </a:cxn>
                    <a:cxn ang="0">
                      <a:pos x="0" y="0"/>
                    </a:cxn>
                    <a:cxn ang="0">
                      <a:pos x="0" y="0"/>
                    </a:cxn>
                  </a:cxnLst>
                  <a:rect l="0" t="0" r="r" b="b"/>
                  <a:pathLst>
                    <a:path w="28" h="35">
                      <a:moveTo>
                        <a:pt x="0" y="0"/>
                      </a:moveTo>
                      <a:lnTo>
                        <a:pt x="0" y="0"/>
                      </a:lnTo>
                      <a:cubicBezTo>
                        <a:pt x="0" y="0"/>
                        <a:pt x="5" y="10"/>
                        <a:pt x="3" y="18"/>
                      </a:cubicBezTo>
                      <a:cubicBezTo>
                        <a:pt x="0" y="25"/>
                        <a:pt x="13" y="35"/>
                        <a:pt x="15" y="20"/>
                      </a:cubicBezTo>
                      <a:cubicBezTo>
                        <a:pt x="18" y="5"/>
                        <a:pt x="28" y="10"/>
                        <a:pt x="18" y="5"/>
                      </a:cubicBezTo>
                      <a:cubicBezTo>
                        <a:pt x="8" y="0"/>
                        <a:pt x="0" y="0"/>
                        <a:pt x="0" y="0"/>
                      </a:cubicBezTo>
                      <a:lnTo>
                        <a:pt x="0" y="0"/>
                      </a:lnTo>
                      <a:close/>
                    </a:path>
                  </a:pathLst>
                </a:custGeom>
                <a:grpFill/>
                <a:ln w="12700" cap="flat">
                  <a:noFill/>
                  <a:prstDash val="solid"/>
                  <a:miter lim="800000"/>
                  <a:headEnd/>
                  <a:tailEnd/>
                </a:ln>
              </p:spPr>
              <p:txBody>
                <a:bodyPr/>
                <a:lstStyle/>
                <a:p>
                  <a:pPr fontAlgn="auto">
                    <a:spcBef>
                      <a:spcPts val="0"/>
                    </a:spcBef>
                    <a:spcAft>
                      <a:spcPts val="0"/>
                    </a:spcAft>
                  </a:pPr>
                  <a:endParaRPr lang="en-US">
                    <a:solidFill>
                      <a:srgbClr val="58595B"/>
                    </a:solidFill>
                    <a:latin typeface="Calibri"/>
                  </a:endParaRPr>
                </a:p>
              </p:txBody>
            </p:sp>
          </p:grpSp>
        </p:grpSp>
        <p:sp>
          <p:nvSpPr>
            <p:cNvPr id="72" name="TextBox 71"/>
            <p:cNvSpPr txBox="1"/>
            <p:nvPr/>
          </p:nvSpPr>
          <p:spPr>
            <a:xfrm>
              <a:off x="3238161" y="3066759"/>
              <a:ext cx="927016" cy="230832"/>
            </a:xfrm>
            <a:prstGeom prst="rect">
              <a:avLst/>
            </a:prstGeom>
            <a:noFill/>
          </p:spPr>
          <p:txBody>
            <a:bodyPr wrap="square" lIns="0" tIns="0" rIns="0" bIns="0" rtlCol="0">
              <a:spAutoFit/>
            </a:bodyPr>
            <a:lstStyle/>
            <a:p>
              <a:pPr algn="ctr"/>
              <a:r>
                <a:rPr lang="en-US" sz="1500" b="1" dirty="0" smtClean="0">
                  <a:solidFill>
                    <a:schemeClr val="accent1"/>
                  </a:solidFill>
                </a:rPr>
                <a:t>WEST</a:t>
              </a:r>
            </a:p>
          </p:txBody>
        </p:sp>
        <p:sp>
          <p:nvSpPr>
            <p:cNvPr id="73" name="TextBox 72"/>
            <p:cNvSpPr txBox="1"/>
            <p:nvPr/>
          </p:nvSpPr>
          <p:spPr>
            <a:xfrm>
              <a:off x="3553669" y="3414672"/>
              <a:ext cx="927016" cy="184666"/>
            </a:xfrm>
            <a:prstGeom prst="rect">
              <a:avLst/>
            </a:prstGeom>
            <a:noFill/>
          </p:spPr>
          <p:txBody>
            <a:bodyPr wrap="square" lIns="0" tIns="0" rIns="0" bIns="0" rtlCol="0">
              <a:spAutoFit/>
            </a:bodyPr>
            <a:lstStyle/>
            <a:p>
              <a:pPr algn="ctr"/>
              <a:r>
                <a:rPr lang="en-US" sz="1200" dirty="0" smtClean="0">
                  <a:solidFill>
                    <a:schemeClr val="accent1"/>
                  </a:solidFill>
                </a:rPr>
                <a:t>Mountain</a:t>
              </a:r>
            </a:p>
          </p:txBody>
        </p:sp>
        <p:sp>
          <p:nvSpPr>
            <p:cNvPr id="74" name="TextBox 73"/>
            <p:cNvSpPr txBox="1"/>
            <p:nvPr/>
          </p:nvSpPr>
          <p:spPr>
            <a:xfrm>
              <a:off x="1928046" y="4003339"/>
              <a:ext cx="927016" cy="184666"/>
            </a:xfrm>
            <a:prstGeom prst="rect">
              <a:avLst/>
            </a:prstGeom>
            <a:noFill/>
          </p:spPr>
          <p:txBody>
            <a:bodyPr wrap="square" lIns="0" tIns="0" rIns="0" bIns="0" rtlCol="0">
              <a:spAutoFit/>
            </a:bodyPr>
            <a:lstStyle/>
            <a:p>
              <a:pPr algn="ctr"/>
              <a:r>
                <a:rPr lang="en-US" sz="1200" dirty="0" smtClean="0">
                  <a:solidFill>
                    <a:schemeClr val="accent1"/>
                  </a:solidFill>
                </a:rPr>
                <a:t>Pacific</a:t>
              </a:r>
            </a:p>
          </p:txBody>
        </p:sp>
        <p:sp>
          <p:nvSpPr>
            <p:cNvPr id="75" name="TextBox 74"/>
            <p:cNvSpPr txBox="1"/>
            <p:nvPr/>
          </p:nvSpPr>
          <p:spPr>
            <a:xfrm>
              <a:off x="4687037" y="3207758"/>
              <a:ext cx="1427799" cy="230832"/>
            </a:xfrm>
            <a:prstGeom prst="rect">
              <a:avLst/>
            </a:prstGeom>
            <a:noFill/>
          </p:spPr>
          <p:txBody>
            <a:bodyPr wrap="square" lIns="0" tIns="0" rIns="0" bIns="0" rtlCol="0">
              <a:spAutoFit/>
            </a:bodyPr>
            <a:lstStyle/>
            <a:p>
              <a:pPr algn="ctr"/>
              <a:r>
                <a:rPr lang="en-US" sz="1500" b="1" dirty="0" smtClean="0">
                  <a:solidFill>
                    <a:schemeClr val="accent5">
                      <a:lumMod val="50000"/>
                    </a:schemeClr>
                  </a:solidFill>
                </a:rPr>
                <a:t>NORTH CENTRAL</a:t>
              </a:r>
            </a:p>
          </p:txBody>
        </p:sp>
        <p:sp>
          <p:nvSpPr>
            <p:cNvPr id="76" name="TextBox 75"/>
            <p:cNvSpPr txBox="1"/>
            <p:nvPr/>
          </p:nvSpPr>
          <p:spPr>
            <a:xfrm>
              <a:off x="4441155" y="3483170"/>
              <a:ext cx="998909" cy="184666"/>
            </a:xfrm>
            <a:prstGeom prst="rect">
              <a:avLst/>
            </a:prstGeom>
            <a:noFill/>
          </p:spPr>
          <p:txBody>
            <a:bodyPr wrap="square" lIns="0" tIns="0" rIns="0" bIns="0" rtlCol="0">
              <a:spAutoFit/>
            </a:bodyPr>
            <a:lstStyle/>
            <a:p>
              <a:pPr algn="ctr"/>
              <a:r>
                <a:rPr lang="en-US" sz="1200" dirty="0" smtClean="0">
                  <a:solidFill>
                    <a:schemeClr val="accent5">
                      <a:lumMod val="50000"/>
                    </a:schemeClr>
                  </a:solidFill>
                </a:rPr>
                <a:t>West N. Central</a:t>
              </a:r>
            </a:p>
          </p:txBody>
        </p:sp>
        <p:sp>
          <p:nvSpPr>
            <p:cNvPr id="77" name="TextBox 76"/>
            <p:cNvSpPr txBox="1"/>
            <p:nvPr/>
          </p:nvSpPr>
          <p:spPr>
            <a:xfrm>
              <a:off x="5441323" y="3634332"/>
              <a:ext cx="998909" cy="184666"/>
            </a:xfrm>
            <a:prstGeom prst="rect">
              <a:avLst/>
            </a:prstGeom>
            <a:noFill/>
          </p:spPr>
          <p:txBody>
            <a:bodyPr wrap="square" lIns="0" tIns="0" rIns="0" bIns="0" rtlCol="0">
              <a:spAutoFit/>
            </a:bodyPr>
            <a:lstStyle/>
            <a:p>
              <a:pPr algn="ctr"/>
              <a:r>
                <a:rPr lang="en-US" sz="1200" dirty="0" smtClean="0">
                  <a:solidFill>
                    <a:schemeClr val="accent5">
                      <a:lumMod val="50000"/>
                    </a:schemeClr>
                  </a:solidFill>
                </a:rPr>
                <a:t>East N. Central</a:t>
              </a:r>
            </a:p>
          </p:txBody>
        </p:sp>
        <p:sp>
          <p:nvSpPr>
            <p:cNvPr id="78" name="TextBox 77"/>
            <p:cNvSpPr txBox="1"/>
            <p:nvPr/>
          </p:nvSpPr>
          <p:spPr>
            <a:xfrm>
              <a:off x="6300400" y="3223119"/>
              <a:ext cx="1427799" cy="230832"/>
            </a:xfrm>
            <a:prstGeom prst="rect">
              <a:avLst/>
            </a:prstGeom>
            <a:noFill/>
          </p:spPr>
          <p:txBody>
            <a:bodyPr wrap="square" lIns="0" tIns="0" rIns="0" bIns="0" rtlCol="0">
              <a:spAutoFit/>
            </a:bodyPr>
            <a:lstStyle/>
            <a:p>
              <a:pPr algn="ctr"/>
              <a:r>
                <a:rPr lang="en-US" sz="1500" b="1" dirty="0" smtClean="0">
                  <a:solidFill>
                    <a:schemeClr val="accent2">
                      <a:lumMod val="75000"/>
                    </a:schemeClr>
                  </a:solidFill>
                </a:rPr>
                <a:t>NORTHEAST</a:t>
              </a:r>
            </a:p>
          </p:txBody>
        </p:sp>
        <p:sp>
          <p:nvSpPr>
            <p:cNvPr id="79" name="TextBox 78"/>
            <p:cNvSpPr txBox="1"/>
            <p:nvPr/>
          </p:nvSpPr>
          <p:spPr>
            <a:xfrm>
              <a:off x="7127048" y="3552178"/>
              <a:ext cx="669391" cy="299184"/>
            </a:xfrm>
            <a:prstGeom prst="rect">
              <a:avLst/>
            </a:prstGeom>
            <a:noFill/>
          </p:spPr>
          <p:txBody>
            <a:bodyPr wrap="square" lIns="0" tIns="0" rIns="0" bIns="0" rtlCol="0">
              <a:spAutoFit/>
            </a:bodyPr>
            <a:lstStyle/>
            <a:p>
              <a:pPr>
                <a:lnSpc>
                  <a:spcPct val="80000"/>
                </a:lnSpc>
              </a:pPr>
              <a:r>
                <a:rPr lang="en-US" sz="1200" dirty="0" smtClean="0">
                  <a:solidFill>
                    <a:schemeClr val="accent2">
                      <a:lumMod val="75000"/>
                    </a:schemeClr>
                  </a:solidFill>
                </a:rPr>
                <a:t>New England</a:t>
              </a:r>
            </a:p>
          </p:txBody>
        </p:sp>
        <p:sp>
          <p:nvSpPr>
            <p:cNvPr id="80" name="TextBox 79"/>
            <p:cNvSpPr txBox="1"/>
            <p:nvPr/>
          </p:nvSpPr>
          <p:spPr>
            <a:xfrm>
              <a:off x="6842431" y="4246237"/>
              <a:ext cx="669391" cy="299184"/>
            </a:xfrm>
            <a:prstGeom prst="rect">
              <a:avLst/>
            </a:prstGeom>
            <a:noFill/>
          </p:spPr>
          <p:txBody>
            <a:bodyPr wrap="square" lIns="0" tIns="0" rIns="0" bIns="0" rtlCol="0">
              <a:spAutoFit/>
            </a:bodyPr>
            <a:lstStyle/>
            <a:p>
              <a:pPr>
                <a:lnSpc>
                  <a:spcPct val="80000"/>
                </a:lnSpc>
              </a:pPr>
              <a:r>
                <a:rPr lang="en-US" sz="1200" dirty="0" smtClean="0">
                  <a:solidFill>
                    <a:schemeClr val="accent2">
                      <a:lumMod val="75000"/>
                    </a:schemeClr>
                  </a:solidFill>
                </a:rPr>
                <a:t>Middle Atlantic</a:t>
              </a:r>
            </a:p>
          </p:txBody>
        </p:sp>
        <p:sp>
          <p:nvSpPr>
            <p:cNvPr id="81" name="TextBox 80"/>
            <p:cNvSpPr txBox="1"/>
            <p:nvPr/>
          </p:nvSpPr>
          <p:spPr>
            <a:xfrm>
              <a:off x="3404792" y="5884303"/>
              <a:ext cx="1427799" cy="230832"/>
            </a:xfrm>
            <a:prstGeom prst="rect">
              <a:avLst/>
            </a:prstGeom>
            <a:noFill/>
          </p:spPr>
          <p:txBody>
            <a:bodyPr wrap="square" lIns="0" tIns="0" rIns="0" bIns="0" rtlCol="0">
              <a:spAutoFit/>
            </a:bodyPr>
            <a:lstStyle/>
            <a:p>
              <a:pPr algn="ctr"/>
              <a:r>
                <a:rPr lang="en-US" sz="1500" b="1" dirty="0" smtClean="0">
                  <a:solidFill>
                    <a:schemeClr val="accent4">
                      <a:lumMod val="75000"/>
                    </a:schemeClr>
                  </a:solidFill>
                </a:rPr>
                <a:t>SOUTH</a:t>
              </a:r>
            </a:p>
          </p:txBody>
        </p:sp>
        <p:sp>
          <p:nvSpPr>
            <p:cNvPr id="82" name="TextBox 81"/>
            <p:cNvSpPr txBox="1"/>
            <p:nvPr/>
          </p:nvSpPr>
          <p:spPr>
            <a:xfrm>
              <a:off x="3212388" y="5631665"/>
              <a:ext cx="998909" cy="184666"/>
            </a:xfrm>
            <a:prstGeom prst="rect">
              <a:avLst/>
            </a:prstGeom>
            <a:noFill/>
          </p:spPr>
          <p:txBody>
            <a:bodyPr wrap="square" lIns="0" tIns="0" rIns="0" bIns="0" rtlCol="0">
              <a:spAutoFit/>
            </a:bodyPr>
            <a:lstStyle/>
            <a:p>
              <a:pPr algn="ctr"/>
              <a:r>
                <a:rPr lang="en-US" sz="1200" dirty="0" smtClean="0">
                  <a:solidFill>
                    <a:schemeClr val="accent4">
                      <a:lumMod val="75000"/>
                    </a:schemeClr>
                  </a:solidFill>
                </a:rPr>
                <a:t>West S. Central</a:t>
              </a:r>
            </a:p>
          </p:txBody>
        </p:sp>
        <p:sp>
          <p:nvSpPr>
            <p:cNvPr id="83" name="TextBox 82"/>
            <p:cNvSpPr txBox="1"/>
            <p:nvPr/>
          </p:nvSpPr>
          <p:spPr>
            <a:xfrm>
              <a:off x="5385982" y="5631397"/>
              <a:ext cx="719218" cy="299184"/>
            </a:xfrm>
            <a:prstGeom prst="rect">
              <a:avLst/>
            </a:prstGeom>
            <a:noFill/>
          </p:spPr>
          <p:txBody>
            <a:bodyPr wrap="square" lIns="0" tIns="0" rIns="0" bIns="0" rtlCol="0">
              <a:spAutoFit/>
            </a:bodyPr>
            <a:lstStyle/>
            <a:p>
              <a:pPr algn="ctr">
                <a:lnSpc>
                  <a:spcPct val="80000"/>
                </a:lnSpc>
              </a:pPr>
              <a:r>
                <a:rPr lang="en-US" sz="1200" dirty="0" smtClean="0">
                  <a:solidFill>
                    <a:schemeClr val="accent4">
                      <a:lumMod val="75000"/>
                    </a:schemeClr>
                  </a:solidFill>
                </a:rPr>
                <a:t>East S. Central</a:t>
              </a:r>
            </a:p>
          </p:txBody>
        </p:sp>
        <p:sp>
          <p:nvSpPr>
            <p:cNvPr id="84" name="TextBox 83"/>
            <p:cNvSpPr txBox="1"/>
            <p:nvPr/>
          </p:nvSpPr>
          <p:spPr>
            <a:xfrm>
              <a:off x="6465871" y="5250301"/>
              <a:ext cx="719218" cy="299184"/>
            </a:xfrm>
            <a:prstGeom prst="rect">
              <a:avLst/>
            </a:prstGeom>
            <a:noFill/>
          </p:spPr>
          <p:txBody>
            <a:bodyPr wrap="square" lIns="0" tIns="0" rIns="0" bIns="0" rtlCol="0">
              <a:spAutoFit/>
            </a:bodyPr>
            <a:lstStyle/>
            <a:p>
              <a:pPr>
                <a:lnSpc>
                  <a:spcPct val="80000"/>
                </a:lnSpc>
              </a:pPr>
              <a:r>
                <a:rPr lang="en-US" sz="1200" dirty="0" smtClean="0">
                  <a:solidFill>
                    <a:schemeClr val="accent4">
                      <a:lumMod val="75000"/>
                    </a:schemeClr>
                  </a:solidFill>
                </a:rPr>
                <a:t>South Atlantic</a:t>
              </a:r>
            </a:p>
          </p:txBody>
        </p:sp>
        <p:sp>
          <p:nvSpPr>
            <p:cNvPr id="85" name="TextBox 84"/>
            <p:cNvSpPr txBox="1"/>
            <p:nvPr/>
          </p:nvSpPr>
          <p:spPr>
            <a:xfrm>
              <a:off x="2781347" y="3875540"/>
              <a:ext cx="499454" cy="246221"/>
            </a:xfrm>
            <a:prstGeom prst="rect">
              <a:avLst/>
            </a:prstGeom>
            <a:noFill/>
          </p:spPr>
          <p:txBody>
            <a:bodyPr wrap="square" lIns="0" tIns="0" rIns="0" bIns="0" rtlCol="0">
              <a:spAutoFit/>
            </a:bodyPr>
            <a:lstStyle/>
            <a:p>
              <a:pPr algn="ctr"/>
              <a:r>
                <a:rPr lang="en-US" sz="1600" b="1" dirty="0" smtClean="0">
                  <a:solidFill>
                    <a:schemeClr val="bg1"/>
                  </a:solidFill>
                </a:rPr>
                <a:t>14%</a:t>
              </a:r>
            </a:p>
          </p:txBody>
        </p:sp>
        <p:sp>
          <p:nvSpPr>
            <p:cNvPr id="86" name="TextBox 85"/>
            <p:cNvSpPr txBox="1"/>
            <p:nvPr/>
          </p:nvSpPr>
          <p:spPr>
            <a:xfrm>
              <a:off x="3531431" y="4412872"/>
              <a:ext cx="499454" cy="246221"/>
            </a:xfrm>
            <a:prstGeom prst="rect">
              <a:avLst/>
            </a:prstGeom>
            <a:noFill/>
          </p:spPr>
          <p:txBody>
            <a:bodyPr wrap="square" lIns="0" tIns="0" rIns="0" bIns="0" rtlCol="0">
              <a:spAutoFit/>
            </a:bodyPr>
            <a:lstStyle/>
            <a:p>
              <a:pPr algn="ctr"/>
              <a:r>
                <a:rPr lang="en-US" sz="1600" b="1" dirty="0" smtClean="0">
                  <a:solidFill>
                    <a:schemeClr val="bg1"/>
                  </a:solidFill>
                </a:rPr>
                <a:t>5%</a:t>
              </a:r>
            </a:p>
          </p:txBody>
        </p:sp>
        <p:sp>
          <p:nvSpPr>
            <p:cNvPr id="87" name="TextBox 86"/>
            <p:cNvSpPr txBox="1"/>
            <p:nvPr/>
          </p:nvSpPr>
          <p:spPr>
            <a:xfrm>
              <a:off x="5043249" y="4193947"/>
              <a:ext cx="499454" cy="246221"/>
            </a:xfrm>
            <a:prstGeom prst="rect">
              <a:avLst/>
            </a:prstGeom>
            <a:noFill/>
          </p:spPr>
          <p:txBody>
            <a:bodyPr wrap="square" lIns="0" tIns="0" rIns="0" bIns="0" rtlCol="0">
              <a:spAutoFit/>
            </a:bodyPr>
            <a:lstStyle/>
            <a:p>
              <a:pPr algn="ctr"/>
              <a:r>
                <a:rPr lang="en-US" sz="1600" b="1" dirty="0" smtClean="0">
                  <a:solidFill>
                    <a:schemeClr val="tx2">
                      <a:lumMod val="75000"/>
                    </a:schemeClr>
                  </a:solidFill>
                </a:rPr>
                <a:t>19%</a:t>
              </a:r>
            </a:p>
          </p:txBody>
        </p:sp>
        <p:sp>
          <p:nvSpPr>
            <p:cNvPr id="88" name="TextBox 87"/>
            <p:cNvSpPr txBox="1"/>
            <p:nvPr/>
          </p:nvSpPr>
          <p:spPr>
            <a:xfrm>
              <a:off x="6264965" y="4102360"/>
              <a:ext cx="499454" cy="246221"/>
            </a:xfrm>
            <a:prstGeom prst="rect">
              <a:avLst/>
            </a:prstGeom>
            <a:noFill/>
          </p:spPr>
          <p:txBody>
            <a:bodyPr wrap="square" lIns="0" tIns="0" rIns="0" bIns="0" rtlCol="0">
              <a:spAutoFit/>
            </a:bodyPr>
            <a:lstStyle/>
            <a:p>
              <a:pPr algn="ctr"/>
              <a:r>
                <a:rPr lang="en-US" sz="1600" b="1" dirty="0" smtClean="0">
                  <a:solidFill>
                    <a:schemeClr val="tx2">
                      <a:lumMod val="75000"/>
                    </a:schemeClr>
                  </a:solidFill>
                </a:rPr>
                <a:t>21%</a:t>
              </a:r>
            </a:p>
          </p:txBody>
        </p:sp>
        <p:sp>
          <p:nvSpPr>
            <p:cNvPr id="89" name="TextBox 88"/>
            <p:cNvSpPr txBox="1"/>
            <p:nvPr/>
          </p:nvSpPr>
          <p:spPr>
            <a:xfrm>
              <a:off x="6677215" y="3722039"/>
              <a:ext cx="499454" cy="246221"/>
            </a:xfrm>
            <a:prstGeom prst="rect">
              <a:avLst/>
            </a:prstGeom>
            <a:noFill/>
          </p:spPr>
          <p:txBody>
            <a:bodyPr wrap="square" lIns="0" tIns="0" rIns="0" bIns="0" rtlCol="0">
              <a:spAutoFit/>
            </a:bodyPr>
            <a:lstStyle/>
            <a:p>
              <a:pPr algn="ctr"/>
              <a:r>
                <a:rPr lang="en-US" sz="1600" b="1" dirty="0" smtClean="0">
                  <a:solidFill>
                    <a:schemeClr val="tx2">
                      <a:lumMod val="75000"/>
                    </a:schemeClr>
                  </a:solidFill>
                </a:rPr>
                <a:t>6%</a:t>
              </a:r>
            </a:p>
          </p:txBody>
        </p:sp>
        <p:sp>
          <p:nvSpPr>
            <p:cNvPr id="90" name="TextBox 89"/>
            <p:cNvSpPr txBox="1"/>
            <p:nvPr/>
          </p:nvSpPr>
          <p:spPr>
            <a:xfrm>
              <a:off x="6062891" y="4938618"/>
              <a:ext cx="499454" cy="246221"/>
            </a:xfrm>
            <a:prstGeom prst="rect">
              <a:avLst/>
            </a:prstGeom>
            <a:noFill/>
          </p:spPr>
          <p:txBody>
            <a:bodyPr wrap="square" lIns="0" tIns="0" rIns="0" bIns="0" rtlCol="0">
              <a:spAutoFit/>
            </a:bodyPr>
            <a:lstStyle/>
            <a:p>
              <a:pPr algn="ctr"/>
              <a:r>
                <a:rPr lang="en-US" sz="1600" b="1" dirty="0" smtClean="0">
                  <a:solidFill>
                    <a:schemeClr val="tx2">
                      <a:lumMod val="75000"/>
                    </a:schemeClr>
                  </a:solidFill>
                </a:rPr>
                <a:t>21%</a:t>
              </a:r>
            </a:p>
          </p:txBody>
        </p:sp>
        <p:sp>
          <p:nvSpPr>
            <p:cNvPr id="91" name="TextBox 90"/>
            <p:cNvSpPr txBox="1"/>
            <p:nvPr/>
          </p:nvSpPr>
          <p:spPr>
            <a:xfrm>
              <a:off x="5027373" y="5144353"/>
              <a:ext cx="499454" cy="246221"/>
            </a:xfrm>
            <a:prstGeom prst="rect">
              <a:avLst/>
            </a:prstGeom>
            <a:noFill/>
          </p:spPr>
          <p:txBody>
            <a:bodyPr wrap="square" lIns="0" tIns="0" rIns="0" bIns="0" rtlCol="0">
              <a:spAutoFit/>
            </a:bodyPr>
            <a:lstStyle/>
            <a:p>
              <a:pPr algn="ctr"/>
              <a:r>
                <a:rPr lang="en-US" sz="1600" b="1" dirty="0" smtClean="0">
                  <a:solidFill>
                    <a:schemeClr val="tx2">
                      <a:lumMod val="75000"/>
                    </a:schemeClr>
                  </a:solidFill>
                </a:rPr>
                <a:t>14%</a:t>
              </a:r>
            </a:p>
          </p:txBody>
        </p:sp>
      </p:grpSp>
      <p:sp>
        <p:nvSpPr>
          <p:cNvPr id="6" name="Title 5"/>
          <p:cNvSpPr>
            <a:spLocks noGrp="1"/>
          </p:cNvSpPr>
          <p:nvPr>
            <p:ph type="title"/>
          </p:nvPr>
        </p:nvSpPr>
        <p:spPr>
          <a:xfrm>
            <a:off x="1339619" y="333396"/>
            <a:ext cx="8809414" cy="698012"/>
          </a:xfrm>
        </p:spPr>
        <p:txBody>
          <a:bodyPr/>
          <a:lstStyle/>
          <a:p>
            <a:r>
              <a:rPr lang="en-US" dirty="0"/>
              <a:t>Additional Demographics are Monitored to Maintain the Most Representative Mix of Panelists </a:t>
            </a:r>
            <a:r>
              <a:rPr lang="en-US" dirty="0" smtClean="0"/>
              <a:t>Possible – </a:t>
            </a:r>
            <a:r>
              <a:rPr lang="en-US" sz="2400" dirty="0" smtClean="0"/>
              <a:t>US Example</a:t>
            </a:r>
            <a:endParaRPr lang="en-US" sz="2400" dirty="0"/>
          </a:p>
        </p:txBody>
      </p:sp>
      <p:pic>
        <p:nvPicPr>
          <p:cNvPr id="162" name="Picture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2808" y="94739"/>
            <a:ext cx="811913" cy="811913"/>
          </a:xfrm>
          <a:prstGeom prst="rect">
            <a:avLst/>
          </a:prstGeom>
        </p:spPr>
      </p:pic>
    </p:spTree>
    <p:extLst>
      <p:ext uri="{BB962C8B-B14F-4D97-AF65-F5344CB8AC3E}">
        <p14:creationId xmlns:p14="http://schemas.microsoft.com/office/powerpoint/2010/main" val="14500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a:off x="6158550" y="4736102"/>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156278" y="3205254"/>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4826858" y="3162714"/>
            <a:ext cx="1085138" cy="1074394"/>
          </a:xfrm>
          <a:prstGeom prst="ellipse">
            <a:avLst/>
          </a:prstGeom>
          <a:solidFill>
            <a:schemeClr val="accent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cxnSp>
        <p:nvCxnSpPr>
          <p:cNvPr id="40" name="Straight Connector 39"/>
          <p:cNvCxnSpPr/>
          <p:nvPr/>
        </p:nvCxnSpPr>
        <p:spPr>
          <a:xfrm>
            <a:off x="5768684" y="5221768"/>
            <a:ext cx="385322"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68684" y="3709763"/>
            <a:ext cx="385322"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D34AE20F-330F-454C-9011-43B717E650F2}" type="slidenum">
              <a:rPr lang="en-GB" smtClean="0"/>
              <a:pPr/>
              <a:t>2</a:t>
            </a:fld>
            <a:endParaRPr lang="en-GB" dirty="0"/>
          </a:p>
        </p:txBody>
      </p:sp>
      <p:cxnSp>
        <p:nvCxnSpPr>
          <p:cNvPr id="8" name="Straight Connector 7"/>
          <p:cNvCxnSpPr/>
          <p:nvPr/>
        </p:nvCxnSpPr>
        <p:spPr>
          <a:xfrm>
            <a:off x="6154006" y="1688054"/>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2" idx="6"/>
          </p:cNvCxnSpPr>
          <p:nvPr/>
        </p:nvCxnSpPr>
        <p:spPr>
          <a:xfrm>
            <a:off x="5902277" y="2183303"/>
            <a:ext cx="251729" cy="1"/>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Text Placeholder 3"/>
          <p:cNvSpPr txBox="1">
            <a:spLocks/>
          </p:cNvSpPr>
          <p:nvPr/>
        </p:nvSpPr>
        <p:spPr>
          <a:xfrm>
            <a:off x="6356359" y="1905093"/>
            <a:ext cx="2733056" cy="553998"/>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2000" dirty="0" smtClean="0"/>
              <a:t>A fully integrated oncology portfolio</a:t>
            </a:r>
            <a:endParaRPr lang="en-GB" sz="2000" dirty="0"/>
          </a:p>
        </p:txBody>
      </p:sp>
      <p:sp>
        <p:nvSpPr>
          <p:cNvPr id="12" name="Oval 11"/>
          <p:cNvSpPr/>
          <p:nvPr/>
        </p:nvSpPr>
        <p:spPr>
          <a:xfrm>
            <a:off x="4827883" y="1646106"/>
            <a:ext cx="1074394" cy="1074394"/>
          </a:xfrm>
          <a:prstGeom prst="ellipse">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sp>
        <p:nvSpPr>
          <p:cNvPr id="21" name="Oval 20"/>
          <p:cNvSpPr/>
          <p:nvPr/>
        </p:nvSpPr>
        <p:spPr>
          <a:xfrm>
            <a:off x="4822511" y="4683231"/>
            <a:ext cx="1085138" cy="1074394"/>
          </a:xfrm>
          <a:prstGeom prst="ellipse">
            <a:avLst/>
          </a:prstGeom>
          <a:solidFill>
            <a:schemeClr val="accent3"/>
          </a:solid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sp>
        <p:nvSpPr>
          <p:cNvPr id="38" name="Text Placeholder 3"/>
          <p:cNvSpPr txBox="1">
            <a:spLocks/>
          </p:cNvSpPr>
          <p:nvPr/>
        </p:nvSpPr>
        <p:spPr>
          <a:xfrm>
            <a:off x="6356359" y="3431553"/>
            <a:ext cx="3975002" cy="276999"/>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US" sz="2000" dirty="0" smtClean="0"/>
              <a:t>Representative and global coverage</a:t>
            </a:r>
            <a:endParaRPr lang="en-US" sz="2000" dirty="0"/>
          </a:p>
        </p:txBody>
      </p:sp>
      <p:sp>
        <p:nvSpPr>
          <p:cNvPr id="41" name="Text Placeholder 3"/>
          <p:cNvSpPr txBox="1">
            <a:spLocks/>
          </p:cNvSpPr>
          <p:nvPr/>
        </p:nvSpPr>
        <p:spPr>
          <a:xfrm>
            <a:off x="6356359" y="5080442"/>
            <a:ext cx="3744000" cy="276999"/>
          </a:xfrm>
          <a:prstGeom prst="rect">
            <a:avLst/>
          </a:prstGeom>
          <a:ln>
            <a:noFill/>
          </a:ln>
        </p:spPr>
        <p:txBody>
          <a:bodyPr vert="horz"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2000" dirty="0" smtClean="0"/>
              <a:t>Global capabilities, local insight</a:t>
            </a:r>
          </a:p>
        </p:txBody>
      </p:sp>
      <p:grpSp>
        <p:nvGrpSpPr>
          <p:cNvPr id="49" name="Group 862"/>
          <p:cNvGrpSpPr/>
          <p:nvPr/>
        </p:nvGrpSpPr>
        <p:grpSpPr>
          <a:xfrm rot="21140488">
            <a:off x="5053386" y="3404063"/>
            <a:ext cx="307795" cy="755532"/>
            <a:chOff x="723900" y="512445"/>
            <a:chExt cx="257176" cy="676275"/>
          </a:xfrm>
          <a:solidFill>
            <a:schemeClr val="accent1">
              <a:lumMod val="20000"/>
              <a:lumOff val="80000"/>
            </a:schemeClr>
          </a:solidFill>
        </p:grpSpPr>
        <p:grpSp>
          <p:nvGrpSpPr>
            <p:cNvPr id="50" name="Group 850"/>
            <p:cNvGrpSpPr/>
            <p:nvPr/>
          </p:nvGrpSpPr>
          <p:grpSpPr>
            <a:xfrm>
              <a:off x="723900" y="512445"/>
              <a:ext cx="257176" cy="676275"/>
              <a:chOff x="609600" y="549275"/>
              <a:chExt cx="944563" cy="2740025"/>
            </a:xfrm>
            <a:grpFill/>
          </p:grpSpPr>
          <p:sp>
            <p:nvSpPr>
              <p:cNvPr id="54" name="Freeform 18"/>
              <p:cNvSpPr>
                <a:spLocks/>
              </p:cNvSpPr>
              <p:nvPr/>
            </p:nvSpPr>
            <p:spPr bwMode="auto">
              <a:xfrm>
                <a:off x="609600" y="549275"/>
                <a:ext cx="471488" cy="1343027"/>
              </a:xfrm>
              <a:custGeom>
                <a:avLst/>
                <a:gdLst>
                  <a:gd name="T0" fmla="*/ 7 w 188"/>
                  <a:gd name="T1" fmla="*/ 0 h 536"/>
                  <a:gd name="T2" fmla="*/ 0 w 188"/>
                  <a:gd name="T3" fmla="*/ 0 h 536"/>
                  <a:gd name="T4" fmla="*/ 0 w 188"/>
                  <a:gd name="T5" fmla="*/ 340 h 536"/>
                  <a:gd name="T6" fmla="*/ 20 w 188"/>
                  <a:gd name="T7" fmla="*/ 431 h 536"/>
                  <a:gd name="T8" fmla="*/ 111 w 188"/>
                  <a:gd name="T9" fmla="*/ 500 h 536"/>
                  <a:gd name="T10" fmla="*/ 111 w 188"/>
                  <a:gd name="T11" fmla="*/ 536 h 536"/>
                  <a:gd name="T12" fmla="*/ 126 w 188"/>
                  <a:gd name="T13" fmla="*/ 536 h 536"/>
                  <a:gd name="T14" fmla="*/ 126 w 188"/>
                  <a:gd name="T15" fmla="*/ 492 h 536"/>
                  <a:gd name="T16" fmla="*/ 123 w 188"/>
                  <a:gd name="T17" fmla="*/ 490 h 536"/>
                  <a:gd name="T18" fmla="*/ 31 w 188"/>
                  <a:gd name="T19" fmla="*/ 421 h 536"/>
                  <a:gd name="T20" fmla="*/ 15 w 188"/>
                  <a:gd name="T21" fmla="*/ 340 h 536"/>
                  <a:gd name="T22" fmla="*/ 15 w 188"/>
                  <a:gd name="T23" fmla="*/ 15 h 536"/>
                  <a:gd name="T24" fmla="*/ 188 w 188"/>
                  <a:gd name="T25" fmla="*/ 15 h 536"/>
                  <a:gd name="T26" fmla="*/ 188 w 188"/>
                  <a:gd name="T27" fmla="*/ 0 h 536"/>
                  <a:gd name="T28" fmla="*/ 7 w 188"/>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536">
                    <a:moveTo>
                      <a:pt x="7" y="0"/>
                    </a:moveTo>
                    <a:cubicBezTo>
                      <a:pt x="0" y="0"/>
                      <a:pt x="0" y="0"/>
                      <a:pt x="0" y="0"/>
                    </a:cubicBezTo>
                    <a:cubicBezTo>
                      <a:pt x="0" y="340"/>
                      <a:pt x="0" y="340"/>
                      <a:pt x="0" y="340"/>
                    </a:cubicBezTo>
                    <a:cubicBezTo>
                      <a:pt x="0" y="378"/>
                      <a:pt x="0" y="411"/>
                      <a:pt x="20" y="431"/>
                    </a:cubicBezTo>
                    <a:cubicBezTo>
                      <a:pt x="37" y="448"/>
                      <a:pt x="97" y="490"/>
                      <a:pt x="111" y="500"/>
                    </a:cubicBezTo>
                    <a:cubicBezTo>
                      <a:pt x="111" y="506"/>
                      <a:pt x="111" y="536"/>
                      <a:pt x="111" y="536"/>
                    </a:cubicBezTo>
                    <a:cubicBezTo>
                      <a:pt x="126" y="536"/>
                      <a:pt x="126" y="536"/>
                      <a:pt x="126" y="536"/>
                    </a:cubicBezTo>
                    <a:cubicBezTo>
                      <a:pt x="126" y="492"/>
                      <a:pt x="126" y="492"/>
                      <a:pt x="126" y="492"/>
                    </a:cubicBezTo>
                    <a:cubicBezTo>
                      <a:pt x="123" y="490"/>
                      <a:pt x="123" y="490"/>
                      <a:pt x="123" y="490"/>
                    </a:cubicBezTo>
                    <a:cubicBezTo>
                      <a:pt x="122" y="489"/>
                      <a:pt x="49" y="438"/>
                      <a:pt x="31" y="421"/>
                    </a:cubicBezTo>
                    <a:cubicBezTo>
                      <a:pt x="15" y="405"/>
                      <a:pt x="15" y="375"/>
                      <a:pt x="15" y="340"/>
                    </a:cubicBezTo>
                    <a:cubicBezTo>
                      <a:pt x="15" y="340"/>
                      <a:pt x="15" y="30"/>
                      <a:pt x="15" y="15"/>
                    </a:cubicBezTo>
                    <a:cubicBezTo>
                      <a:pt x="29" y="15"/>
                      <a:pt x="188" y="15"/>
                      <a:pt x="188" y="15"/>
                    </a:cubicBezTo>
                    <a:cubicBezTo>
                      <a:pt x="188" y="0"/>
                      <a:pt x="188" y="0"/>
                      <a:pt x="188" y="0"/>
                    </a:cubicBezTo>
                    <a:lnTo>
                      <a:pt x="7" y="0"/>
                    </a:lnTo>
                    <a:close/>
                  </a:path>
                </a:pathLst>
              </a:custGeom>
              <a:solidFill>
                <a:schemeClr val="accent1">
                  <a:lumMod val="20000"/>
                  <a:lumOff val="80000"/>
                </a:schemeClr>
              </a:solidFill>
              <a:ln w="3175">
                <a:solidFill>
                  <a:schemeClr val="accent1">
                    <a:lumMod val="20000"/>
                    <a:lumOff val="80000"/>
                  </a:schemeClr>
                </a:solidFill>
              </a:ln>
              <a:extLst/>
            </p:spPr>
            <p:txBody>
              <a:bodyPr vert="horz" wrap="square" lIns="91440" tIns="45720" rIns="91440" bIns="45720" numCol="1" anchor="t" anchorCtr="0" compatLnSpc="1">
                <a:prstTxWarp prst="textNoShape">
                  <a:avLst/>
                </a:prstTxWarp>
              </a:bodyPr>
              <a:lstStyle/>
              <a:p>
                <a:endParaRPr lang="en-CA" dirty="0"/>
              </a:p>
            </p:txBody>
          </p:sp>
          <p:sp>
            <p:nvSpPr>
              <p:cNvPr id="55" name="Freeform 19"/>
              <p:cNvSpPr>
                <a:spLocks/>
              </p:cNvSpPr>
              <p:nvPr/>
            </p:nvSpPr>
            <p:spPr bwMode="auto">
              <a:xfrm>
                <a:off x="1081088" y="549275"/>
                <a:ext cx="473075" cy="1343025"/>
              </a:xfrm>
              <a:custGeom>
                <a:avLst/>
                <a:gdLst>
                  <a:gd name="T0" fmla="*/ 181 w 189"/>
                  <a:gd name="T1" fmla="*/ 0 h 536"/>
                  <a:gd name="T2" fmla="*/ 0 w 189"/>
                  <a:gd name="T3" fmla="*/ 0 h 536"/>
                  <a:gd name="T4" fmla="*/ 0 w 189"/>
                  <a:gd name="T5" fmla="*/ 15 h 536"/>
                  <a:gd name="T6" fmla="*/ 174 w 189"/>
                  <a:gd name="T7" fmla="*/ 15 h 536"/>
                  <a:gd name="T8" fmla="*/ 174 w 189"/>
                  <a:gd name="T9" fmla="*/ 340 h 536"/>
                  <a:gd name="T10" fmla="*/ 158 w 189"/>
                  <a:gd name="T11" fmla="*/ 421 h 536"/>
                  <a:gd name="T12" fmla="*/ 75 w 189"/>
                  <a:gd name="T13" fmla="*/ 490 h 536"/>
                  <a:gd name="T14" fmla="*/ 73 w 189"/>
                  <a:gd name="T15" fmla="*/ 492 h 536"/>
                  <a:gd name="T16" fmla="*/ 73 w 189"/>
                  <a:gd name="T17" fmla="*/ 536 h 536"/>
                  <a:gd name="T18" fmla="*/ 88 w 189"/>
                  <a:gd name="T19" fmla="*/ 536 h 536"/>
                  <a:gd name="T20" fmla="*/ 88 w 189"/>
                  <a:gd name="T21" fmla="*/ 500 h 536"/>
                  <a:gd name="T22" fmla="*/ 168 w 189"/>
                  <a:gd name="T23" fmla="*/ 431 h 536"/>
                  <a:gd name="T24" fmla="*/ 189 w 189"/>
                  <a:gd name="T25" fmla="*/ 340 h 536"/>
                  <a:gd name="T26" fmla="*/ 189 w 189"/>
                  <a:gd name="T27" fmla="*/ 0 h 536"/>
                  <a:gd name="T28" fmla="*/ 181 w 189"/>
                  <a:gd name="T2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536">
                    <a:moveTo>
                      <a:pt x="181" y="0"/>
                    </a:moveTo>
                    <a:cubicBezTo>
                      <a:pt x="0" y="0"/>
                      <a:pt x="0" y="0"/>
                      <a:pt x="0" y="0"/>
                    </a:cubicBezTo>
                    <a:cubicBezTo>
                      <a:pt x="0" y="15"/>
                      <a:pt x="0" y="15"/>
                      <a:pt x="0" y="15"/>
                    </a:cubicBezTo>
                    <a:cubicBezTo>
                      <a:pt x="0" y="15"/>
                      <a:pt x="160" y="15"/>
                      <a:pt x="174" y="15"/>
                    </a:cubicBezTo>
                    <a:cubicBezTo>
                      <a:pt x="174" y="26"/>
                      <a:pt x="174" y="340"/>
                      <a:pt x="174" y="340"/>
                    </a:cubicBezTo>
                    <a:cubicBezTo>
                      <a:pt x="174" y="375"/>
                      <a:pt x="174" y="405"/>
                      <a:pt x="158" y="421"/>
                    </a:cubicBezTo>
                    <a:cubicBezTo>
                      <a:pt x="140" y="439"/>
                      <a:pt x="76" y="490"/>
                      <a:pt x="75" y="490"/>
                    </a:cubicBezTo>
                    <a:cubicBezTo>
                      <a:pt x="73" y="492"/>
                      <a:pt x="73" y="492"/>
                      <a:pt x="73" y="492"/>
                    </a:cubicBezTo>
                    <a:cubicBezTo>
                      <a:pt x="73" y="536"/>
                      <a:pt x="73" y="536"/>
                      <a:pt x="73" y="536"/>
                    </a:cubicBezTo>
                    <a:cubicBezTo>
                      <a:pt x="88" y="536"/>
                      <a:pt x="88" y="536"/>
                      <a:pt x="88" y="536"/>
                    </a:cubicBezTo>
                    <a:cubicBezTo>
                      <a:pt x="88" y="536"/>
                      <a:pt x="88" y="505"/>
                      <a:pt x="88" y="500"/>
                    </a:cubicBezTo>
                    <a:cubicBezTo>
                      <a:pt x="100" y="489"/>
                      <a:pt x="152" y="448"/>
                      <a:pt x="168" y="431"/>
                    </a:cubicBezTo>
                    <a:cubicBezTo>
                      <a:pt x="189" y="411"/>
                      <a:pt x="189" y="378"/>
                      <a:pt x="189" y="340"/>
                    </a:cubicBezTo>
                    <a:cubicBezTo>
                      <a:pt x="189" y="0"/>
                      <a:pt x="189" y="0"/>
                      <a:pt x="189" y="0"/>
                    </a:cubicBezTo>
                    <a:lnTo>
                      <a:pt x="181" y="0"/>
                    </a:lnTo>
                    <a:close/>
                  </a:path>
                </a:pathLst>
              </a:custGeom>
              <a:solidFill>
                <a:schemeClr val="accent1">
                  <a:lumMod val="20000"/>
                  <a:lumOff val="80000"/>
                </a:schemeClr>
              </a:solidFill>
              <a:ln w="3175">
                <a:solidFill>
                  <a:schemeClr val="accent1">
                    <a:lumMod val="20000"/>
                    <a:lumOff val="80000"/>
                  </a:schemeClr>
                </a:solidFill>
              </a:ln>
              <a:extLst/>
            </p:spPr>
            <p:txBody>
              <a:bodyPr vert="horz" wrap="square" lIns="91440" tIns="45720" rIns="91440" bIns="45720" numCol="1" anchor="t" anchorCtr="0" compatLnSpc="1">
                <a:prstTxWarp prst="textNoShape">
                  <a:avLst/>
                </a:prstTxWarp>
              </a:bodyPr>
              <a:lstStyle/>
              <a:p>
                <a:endParaRPr lang="en-CA" dirty="0"/>
              </a:p>
            </p:txBody>
          </p:sp>
          <p:sp>
            <p:nvSpPr>
              <p:cNvPr id="56" name="Rectangle 20"/>
              <p:cNvSpPr>
                <a:spLocks noChangeArrowheads="1"/>
              </p:cNvSpPr>
              <p:nvPr/>
            </p:nvSpPr>
            <p:spPr bwMode="auto">
              <a:xfrm>
                <a:off x="908083" y="1925638"/>
                <a:ext cx="398461"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57" name="Rectangle 21"/>
              <p:cNvSpPr>
                <a:spLocks noChangeArrowheads="1"/>
              </p:cNvSpPr>
              <p:nvPr/>
            </p:nvSpPr>
            <p:spPr bwMode="auto">
              <a:xfrm>
                <a:off x="708025" y="674688"/>
                <a:ext cx="757238" cy="36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58" name="Rectangle 22"/>
              <p:cNvSpPr>
                <a:spLocks noChangeArrowheads="1"/>
              </p:cNvSpPr>
              <p:nvPr/>
            </p:nvSpPr>
            <p:spPr bwMode="auto">
              <a:xfrm>
                <a:off x="714375" y="909638"/>
                <a:ext cx="735013" cy="282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59" name="Rectangle 23"/>
              <p:cNvSpPr>
                <a:spLocks noChangeArrowheads="1"/>
              </p:cNvSpPr>
              <p:nvPr/>
            </p:nvSpPr>
            <p:spPr bwMode="auto">
              <a:xfrm>
                <a:off x="1030288" y="2216150"/>
                <a:ext cx="111125"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60" name="Freeform 24"/>
              <p:cNvSpPr>
                <a:spLocks/>
              </p:cNvSpPr>
              <p:nvPr/>
            </p:nvSpPr>
            <p:spPr bwMode="auto">
              <a:xfrm>
                <a:off x="1071563" y="2505075"/>
                <a:ext cx="338138" cy="784225"/>
              </a:xfrm>
              <a:custGeom>
                <a:avLst/>
                <a:gdLst>
                  <a:gd name="T0" fmla="*/ 0 w 135"/>
                  <a:gd name="T1" fmla="*/ 0 h 313"/>
                  <a:gd name="T2" fmla="*/ 0 w 135"/>
                  <a:gd name="T3" fmla="*/ 230 h 313"/>
                  <a:gd name="T4" fmla="*/ 11 w 135"/>
                  <a:gd name="T5" fmla="*/ 262 h 313"/>
                  <a:gd name="T6" fmla="*/ 36 w 135"/>
                  <a:gd name="T7" fmla="*/ 274 h 313"/>
                  <a:gd name="T8" fmla="*/ 73 w 135"/>
                  <a:gd name="T9" fmla="*/ 228 h 313"/>
                  <a:gd name="T10" fmla="*/ 73 w 135"/>
                  <a:gd name="T11" fmla="*/ 146 h 313"/>
                  <a:gd name="T12" fmla="*/ 81 w 135"/>
                  <a:gd name="T13" fmla="*/ 117 h 313"/>
                  <a:gd name="T14" fmla="*/ 97 w 135"/>
                  <a:gd name="T15" fmla="*/ 108 h 313"/>
                  <a:gd name="T16" fmla="*/ 122 w 135"/>
                  <a:gd name="T17" fmla="*/ 142 h 313"/>
                  <a:gd name="T18" fmla="*/ 122 w 135"/>
                  <a:gd name="T19" fmla="*/ 313 h 313"/>
                  <a:gd name="T20" fmla="*/ 135 w 135"/>
                  <a:gd name="T21" fmla="*/ 313 h 313"/>
                  <a:gd name="T22" fmla="*/ 135 w 135"/>
                  <a:gd name="T23" fmla="*/ 142 h 313"/>
                  <a:gd name="T24" fmla="*/ 97 w 135"/>
                  <a:gd name="T25" fmla="*/ 95 h 313"/>
                  <a:gd name="T26" fmla="*/ 71 w 135"/>
                  <a:gd name="T27" fmla="*/ 108 h 313"/>
                  <a:gd name="T28" fmla="*/ 60 w 135"/>
                  <a:gd name="T29" fmla="*/ 146 h 313"/>
                  <a:gd name="T30" fmla="*/ 60 w 135"/>
                  <a:gd name="T31" fmla="*/ 228 h 313"/>
                  <a:gd name="T32" fmla="*/ 36 w 135"/>
                  <a:gd name="T33" fmla="*/ 261 h 313"/>
                  <a:gd name="T34" fmla="*/ 21 w 135"/>
                  <a:gd name="T35" fmla="*/ 254 h 313"/>
                  <a:gd name="T36" fmla="*/ 13 w 135"/>
                  <a:gd name="T37" fmla="*/ 230 h 313"/>
                  <a:gd name="T38" fmla="*/ 13 w 135"/>
                  <a:gd name="T39" fmla="*/ 0 h 313"/>
                  <a:gd name="T40" fmla="*/ 0 w 135"/>
                  <a:gd name="T4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 h="313">
                    <a:moveTo>
                      <a:pt x="0" y="0"/>
                    </a:moveTo>
                    <a:cubicBezTo>
                      <a:pt x="0" y="230"/>
                      <a:pt x="0" y="230"/>
                      <a:pt x="0" y="230"/>
                    </a:cubicBezTo>
                    <a:cubicBezTo>
                      <a:pt x="0" y="243"/>
                      <a:pt x="4" y="254"/>
                      <a:pt x="11" y="262"/>
                    </a:cubicBezTo>
                    <a:cubicBezTo>
                      <a:pt x="17" y="270"/>
                      <a:pt x="26" y="274"/>
                      <a:pt x="36" y="274"/>
                    </a:cubicBezTo>
                    <a:cubicBezTo>
                      <a:pt x="54" y="274"/>
                      <a:pt x="73" y="258"/>
                      <a:pt x="73" y="228"/>
                    </a:cubicBezTo>
                    <a:cubicBezTo>
                      <a:pt x="73" y="146"/>
                      <a:pt x="73" y="146"/>
                      <a:pt x="73" y="146"/>
                    </a:cubicBezTo>
                    <a:cubicBezTo>
                      <a:pt x="73" y="134"/>
                      <a:pt x="76" y="123"/>
                      <a:pt x="81" y="117"/>
                    </a:cubicBezTo>
                    <a:cubicBezTo>
                      <a:pt x="85" y="111"/>
                      <a:pt x="91" y="108"/>
                      <a:pt x="97" y="108"/>
                    </a:cubicBezTo>
                    <a:cubicBezTo>
                      <a:pt x="109" y="108"/>
                      <a:pt x="122" y="120"/>
                      <a:pt x="122" y="142"/>
                    </a:cubicBezTo>
                    <a:cubicBezTo>
                      <a:pt x="122" y="313"/>
                      <a:pt x="122" y="313"/>
                      <a:pt x="122" y="313"/>
                    </a:cubicBezTo>
                    <a:cubicBezTo>
                      <a:pt x="135" y="313"/>
                      <a:pt x="135" y="313"/>
                      <a:pt x="135" y="313"/>
                    </a:cubicBezTo>
                    <a:cubicBezTo>
                      <a:pt x="135" y="142"/>
                      <a:pt x="135" y="142"/>
                      <a:pt x="135" y="142"/>
                    </a:cubicBezTo>
                    <a:cubicBezTo>
                      <a:pt x="135" y="111"/>
                      <a:pt x="116" y="95"/>
                      <a:pt x="97" y="95"/>
                    </a:cubicBezTo>
                    <a:cubicBezTo>
                      <a:pt x="87" y="95"/>
                      <a:pt x="78" y="100"/>
                      <a:pt x="71" y="108"/>
                    </a:cubicBezTo>
                    <a:cubicBezTo>
                      <a:pt x="64" y="117"/>
                      <a:pt x="60" y="131"/>
                      <a:pt x="60" y="146"/>
                    </a:cubicBezTo>
                    <a:cubicBezTo>
                      <a:pt x="60" y="228"/>
                      <a:pt x="60" y="228"/>
                      <a:pt x="60" y="228"/>
                    </a:cubicBezTo>
                    <a:cubicBezTo>
                      <a:pt x="60" y="250"/>
                      <a:pt x="48" y="261"/>
                      <a:pt x="36" y="261"/>
                    </a:cubicBezTo>
                    <a:cubicBezTo>
                      <a:pt x="30" y="261"/>
                      <a:pt x="25" y="258"/>
                      <a:pt x="21" y="254"/>
                    </a:cubicBezTo>
                    <a:cubicBezTo>
                      <a:pt x="16" y="248"/>
                      <a:pt x="13" y="240"/>
                      <a:pt x="13" y="230"/>
                    </a:cubicBezTo>
                    <a:cubicBezTo>
                      <a:pt x="13" y="0"/>
                      <a:pt x="13" y="0"/>
                      <a:pt x="1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sp>
            <p:nvSpPr>
              <p:cNvPr id="61" name="Rectangle 25"/>
              <p:cNvSpPr>
                <a:spLocks noChangeArrowheads="1"/>
              </p:cNvSpPr>
              <p:nvPr/>
            </p:nvSpPr>
            <p:spPr bwMode="auto">
              <a:xfrm>
                <a:off x="1063625" y="2081213"/>
                <a:ext cx="3492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dirty="0"/>
              </a:p>
            </p:txBody>
          </p:sp>
        </p:grpSp>
        <p:grpSp>
          <p:nvGrpSpPr>
            <p:cNvPr id="51" name="Group 861"/>
            <p:cNvGrpSpPr/>
            <p:nvPr/>
          </p:nvGrpSpPr>
          <p:grpSpPr>
            <a:xfrm>
              <a:off x="800100" y="701040"/>
              <a:ext cx="111190" cy="111190"/>
              <a:chOff x="6301007" y="2000372"/>
              <a:chExt cx="111190" cy="111190"/>
            </a:xfrm>
            <a:grpFill/>
          </p:grpSpPr>
          <p:sp>
            <p:nvSpPr>
              <p:cNvPr id="52" name="Rectangle 51"/>
              <p:cNvSpPr/>
              <p:nvPr/>
            </p:nvSpPr>
            <p:spPr>
              <a:xfrm flipV="1">
                <a:off x="6301007" y="2032802"/>
                <a:ext cx="111190" cy="355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53" name="Rectangle 52"/>
              <p:cNvSpPr/>
              <p:nvPr/>
            </p:nvSpPr>
            <p:spPr>
              <a:xfrm rot="16200000" flipV="1">
                <a:off x="6301039" y="2038176"/>
                <a:ext cx="111190" cy="355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grpSp>
      </p:grpSp>
      <p:sp>
        <p:nvSpPr>
          <p:cNvPr id="71" name="Freeform 67"/>
          <p:cNvSpPr>
            <a:spLocks noEditPoints="1"/>
          </p:cNvSpPr>
          <p:nvPr/>
        </p:nvSpPr>
        <p:spPr bwMode="auto">
          <a:xfrm rot="5860239">
            <a:off x="5337341" y="3285753"/>
            <a:ext cx="350858" cy="366631"/>
          </a:xfrm>
          <a:custGeom>
            <a:avLst/>
            <a:gdLst/>
            <a:ahLst/>
            <a:cxnLst>
              <a:cxn ang="0">
                <a:pos x="508" y="429"/>
              </a:cxn>
              <a:cxn ang="0">
                <a:pos x="508" y="429"/>
              </a:cxn>
              <a:cxn ang="0">
                <a:pos x="508" y="429"/>
              </a:cxn>
              <a:cxn ang="0">
                <a:pos x="475" y="461"/>
              </a:cxn>
              <a:cxn ang="0">
                <a:pos x="295" y="281"/>
              </a:cxn>
              <a:cxn ang="0">
                <a:pos x="327" y="248"/>
              </a:cxn>
              <a:cxn ang="0">
                <a:pos x="475" y="101"/>
              </a:cxn>
              <a:cxn ang="0">
                <a:pos x="565" y="64"/>
              </a:cxn>
              <a:cxn ang="0">
                <a:pos x="655" y="101"/>
              </a:cxn>
              <a:cxn ang="0">
                <a:pos x="655" y="282"/>
              </a:cxn>
              <a:cxn ang="0">
                <a:pos x="508" y="429"/>
              </a:cxn>
              <a:cxn ang="0">
                <a:pos x="688" y="68"/>
              </a:cxn>
              <a:cxn ang="0">
                <a:pos x="688" y="68"/>
              </a:cxn>
              <a:cxn ang="0">
                <a:pos x="441" y="67"/>
              </a:cxn>
              <a:cxn ang="0">
                <a:pos x="305" y="204"/>
              </a:cxn>
              <a:cxn ang="0">
                <a:pos x="305" y="204"/>
              </a:cxn>
              <a:cxn ang="0">
                <a:pos x="247" y="262"/>
              </a:cxn>
              <a:cxn ang="0">
                <a:pos x="247" y="262"/>
              </a:cxn>
              <a:cxn ang="0">
                <a:pos x="216" y="293"/>
              </a:cxn>
              <a:cxn ang="0">
                <a:pos x="216" y="293"/>
              </a:cxn>
              <a:cxn ang="0">
                <a:pos x="68" y="441"/>
              </a:cxn>
              <a:cxn ang="0">
                <a:pos x="68" y="688"/>
              </a:cxn>
              <a:cxn ang="0">
                <a:pos x="315" y="688"/>
              </a:cxn>
              <a:cxn ang="0">
                <a:pos x="464" y="540"/>
              </a:cxn>
              <a:cxn ang="0">
                <a:pos x="509" y="495"/>
              </a:cxn>
              <a:cxn ang="0">
                <a:pos x="509" y="495"/>
              </a:cxn>
              <a:cxn ang="0">
                <a:pos x="556" y="448"/>
              </a:cxn>
              <a:cxn ang="0">
                <a:pos x="556" y="448"/>
              </a:cxn>
              <a:cxn ang="0">
                <a:pos x="688" y="315"/>
              </a:cxn>
              <a:cxn ang="0">
                <a:pos x="688" y="68"/>
              </a:cxn>
            </a:cxnLst>
            <a:rect l="0" t="0" r="r" b="b"/>
            <a:pathLst>
              <a:path w="757" h="757">
                <a:moveTo>
                  <a:pt x="508" y="429"/>
                </a:moveTo>
                <a:lnTo>
                  <a:pt x="508" y="429"/>
                </a:lnTo>
                <a:lnTo>
                  <a:pt x="508" y="429"/>
                </a:lnTo>
                <a:lnTo>
                  <a:pt x="475" y="461"/>
                </a:lnTo>
                <a:lnTo>
                  <a:pt x="295" y="281"/>
                </a:lnTo>
                <a:lnTo>
                  <a:pt x="327" y="248"/>
                </a:lnTo>
                <a:lnTo>
                  <a:pt x="475" y="101"/>
                </a:lnTo>
                <a:cubicBezTo>
                  <a:pt x="499" y="77"/>
                  <a:pt x="531" y="64"/>
                  <a:pt x="565" y="64"/>
                </a:cubicBezTo>
                <a:cubicBezTo>
                  <a:pt x="599" y="64"/>
                  <a:pt x="631" y="77"/>
                  <a:pt x="655" y="101"/>
                </a:cubicBezTo>
                <a:cubicBezTo>
                  <a:pt x="705" y="151"/>
                  <a:pt x="705" y="232"/>
                  <a:pt x="655" y="282"/>
                </a:cubicBezTo>
                <a:lnTo>
                  <a:pt x="508" y="429"/>
                </a:lnTo>
                <a:close/>
                <a:moveTo>
                  <a:pt x="688" y="68"/>
                </a:moveTo>
                <a:lnTo>
                  <a:pt x="688" y="68"/>
                </a:lnTo>
                <a:cubicBezTo>
                  <a:pt x="620" y="0"/>
                  <a:pt x="509" y="0"/>
                  <a:pt x="441" y="67"/>
                </a:cubicBezTo>
                <a:lnTo>
                  <a:pt x="305" y="204"/>
                </a:lnTo>
                <a:lnTo>
                  <a:pt x="305" y="204"/>
                </a:lnTo>
                <a:lnTo>
                  <a:pt x="247" y="262"/>
                </a:lnTo>
                <a:lnTo>
                  <a:pt x="247" y="262"/>
                </a:lnTo>
                <a:lnTo>
                  <a:pt x="216" y="293"/>
                </a:lnTo>
                <a:lnTo>
                  <a:pt x="216" y="293"/>
                </a:lnTo>
                <a:lnTo>
                  <a:pt x="68" y="441"/>
                </a:lnTo>
                <a:cubicBezTo>
                  <a:pt x="0" y="509"/>
                  <a:pt x="0" y="620"/>
                  <a:pt x="68" y="688"/>
                </a:cubicBezTo>
                <a:cubicBezTo>
                  <a:pt x="136" y="757"/>
                  <a:pt x="247" y="757"/>
                  <a:pt x="315" y="688"/>
                </a:cubicBezTo>
                <a:lnTo>
                  <a:pt x="464" y="540"/>
                </a:lnTo>
                <a:lnTo>
                  <a:pt x="509" y="495"/>
                </a:lnTo>
                <a:lnTo>
                  <a:pt x="509" y="495"/>
                </a:lnTo>
                <a:lnTo>
                  <a:pt x="556" y="448"/>
                </a:lnTo>
                <a:lnTo>
                  <a:pt x="556" y="448"/>
                </a:lnTo>
                <a:lnTo>
                  <a:pt x="688" y="315"/>
                </a:lnTo>
                <a:cubicBezTo>
                  <a:pt x="757" y="247"/>
                  <a:pt x="757" y="136"/>
                  <a:pt x="688" y="68"/>
                </a:cubicBezTo>
                <a:close/>
              </a:path>
            </a:pathLst>
          </a:custGeom>
          <a:solidFill>
            <a:schemeClr val="accent1">
              <a:lumMod val="20000"/>
              <a:lumOff val="80000"/>
            </a:schemeClr>
          </a:solidFill>
          <a:ln w="0">
            <a:noFill/>
            <a:prstDash val="solid"/>
            <a:round/>
            <a:headEnd/>
            <a:tailEnd/>
          </a:ln>
        </p:spPr>
        <p:txBody>
          <a:bodyPr/>
          <a:lstStyle/>
          <a:p>
            <a:endParaRPr lang="en-US" dirty="0"/>
          </a:p>
        </p:txBody>
      </p:sp>
      <p:sp>
        <p:nvSpPr>
          <p:cNvPr id="64" name="Freeform 31"/>
          <p:cNvSpPr>
            <a:spLocks noEditPoints="1"/>
          </p:cNvSpPr>
          <p:nvPr/>
        </p:nvSpPr>
        <p:spPr bwMode="auto">
          <a:xfrm rot="3755645">
            <a:off x="5359117" y="3499050"/>
            <a:ext cx="191995" cy="791375"/>
          </a:xfrm>
          <a:custGeom>
            <a:avLst/>
            <a:gdLst>
              <a:gd name="T0" fmla="*/ 77 w 235"/>
              <a:gd name="T1" fmla="*/ 96 h 941"/>
              <a:gd name="T2" fmla="*/ 167 w 235"/>
              <a:gd name="T3" fmla="*/ 29 h 941"/>
              <a:gd name="T4" fmla="*/ 128 w 235"/>
              <a:gd name="T5" fmla="*/ 2 h 941"/>
              <a:gd name="T6" fmla="*/ 77 w 235"/>
              <a:gd name="T7" fmla="*/ 29 h 941"/>
              <a:gd name="T8" fmla="*/ 0 w 235"/>
              <a:gd name="T9" fmla="*/ 121 h 941"/>
              <a:gd name="T10" fmla="*/ 53 w 235"/>
              <a:gd name="T11" fmla="*/ 559 h 941"/>
              <a:gd name="T12" fmla="*/ 183 w 235"/>
              <a:gd name="T13" fmla="*/ 521 h 941"/>
              <a:gd name="T14" fmla="*/ 113 w 235"/>
              <a:gd name="T15" fmla="*/ 511 h 941"/>
              <a:gd name="T16" fmla="*/ 183 w 235"/>
              <a:gd name="T17" fmla="*/ 490 h 941"/>
              <a:gd name="T18" fmla="*/ 113 w 235"/>
              <a:gd name="T19" fmla="*/ 480 h 941"/>
              <a:gd name="T20" fmla="*/ 183 w 235"/>
              <a:gd name="T21" fmla="*/ 459 h 941"/>
              <a:gd name="T22" fmla="*/ 113 w 235"/>
              <a:gd name="T23" fmla="*/ 449 h 941"/>
              <a:gd name="T24" fmla="*/ 183 w 235"/>
              <a:gd name="T25" fmla="*/ 428 h 941"/>
              <a:gd name="T26" fmla="*/ 113 w 235"/>
              <a:gd name="T27" fmla="*/ 418 h 941"/>
              <a:gd name="T28" fmla="*/ 183 w 235"/>
              <a:gd name="T29" fmla="*/ 397 h 941"/>
              <a:gd name="T30" fmla="*/ 113 w 235"/>
              <a:gd name="T31" fmla="*/ 387 h 941"/>
              <a:gd name="T32" fmla="*/ 183 w 235"/>
              <a:gd name="T33" fmla="*/ 365 h 941"/>
              <a:gd name="T34" fmla="*/ 113 w 235"/>
              <a:gd name="T35" fmla="*/ 356 h 941"/>
              <a:gd name="T36" fmla="*/ 183 w 235"/>
              <a:gd name="T37" fmla="*/ 334 h 941"/>
              <a:gd name="T38" fmla="*/ 113 w 235"/>
              <a:gd name="T39" fmla="*/ 325 h 941"/>
              <a:gd name="T40" fmla="*/ 183 w 235"/>
              <a:gd name="T41" fmla="*/ 303 h 941"/>
              <a:gd name="T42" fmla="*/ 113 w 235"/>
              <a:gd name="T43" fmla="*/ 294 h 941"/>
              <a:gd name="T44" fmla="*/ 183 w 235"/>
              <a:gd name="T45" fmla="*/ 272 h 941"/>
              <a:gd name="T46" fmla="*/ 113 w 235"/>
              <a:gd name="T47" fmla="*/ 263 h 941"/>
              <a:gd name="T48" fmla="*/ 183 w 235"/>
              <a:gd name="T49" fmla="*/ 134 h 941"/>
              <a:gd name="T50" fmla="*/ 118 w 235"/>
              <a:gd name="T51" fmla="*/ 105 h 941"/>
              <a:gd name="T52" fmla="*/ 183 w 235"/>
              <a:gd name="T53" fmla="*/ 626 h 941"/>
              <a:gd name="T54" fmla="*/ 53 w 235"/>
              <a:gd name="T55" fmla="*/ 571 h 941"/>
              <a:gd name="T56" fmla="*/ 92 w 235"/>
              <a:gd name="T57" fmla="*/ 674 h 941"/>
              <a:gd name="T58" fmla="*/ 115 w 235"/>
              <a:gd name="T59" fmla="*/ 941 h 941"/>
              <a:gd name="T60" fmla="*/ 129 w 235"/>
              <a:gd name="T61" fmla="*/ 792 h 941"/>
              <a:gd name="T62" fmla="*/ 153 w 235"/>
              <a:gd name="T63" fmla="*/ 636 h 941"/>
              <a:gd name="T64" fmla="*/ 92 w 235"/>
              <a:gd name="T65" fmla="*/ 67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5" h="941">
                <a:moveTo>
                  <a:pt x="77" y="29"/>
                </a:moveTo>
                <a:cubicBezTo>
                  <a:pt x="77" y="96"/>
                  <a:pt x="77" y="96"/>
                  <a:pt x="77" y="96"/>
                </a:cubicBezTo>
                <a:cubicBezTo>
                  <a:pt x="167" y="96"/>
                  <a:pt x="167" y="96"/>
                  <a:pt x="167" y="96"/>
                </a:cubicBezTo>
                <a:cubicBezTo>
                  <a:pt x="167" y="29"/>
                  <a:pt x="167" y="29"/>
                  <a:pt x="167" y="29"/>
                </a:cubicBezTo>
                <a:cubicBezTo>
                  <a:pt x="167" y="29"/>
                  <a:pt x="214" y="29"/>
                  <a:pt x="214" y="17"/>
                </a:cubicBezTo>
                <a:cubicBezTo>
                  <a:pt x="214" y="5"/>
                  <a:pt x="171" y="2"/>
                  <a:pt x="128" y="2"/>
                </a:cubicBezTo>
                <a:cubicBezTo>
                  <a:pt x="86" y="2"/>
                  <a:pt x="30" y="0"/>
                  <a:pt x="30" y="14"/>
                </a:cubicBezTo>
                <a:cubicBezTo>
                  <a:pt x="30" y="29"/>
                  <a:pt x="77" y="29"/>
                  <a:pt x="77" y="29"/>
                </a:cubicBezTo>
                <a:close/>
                <a:moveTo>
                  <a:pt x="118" y="105"/>
                </a:moveTo>
                <a:cubicBezTo>
                  <a:pt x="53" y="105"/>
                  <a:pt x="0" y="112"/>
                  <a:pt x="0" y="121"/>
                </a:cubicBezTo>
                <a:cubicBezTo>
                  <a:pt x="0" y="126"/>
                  <a:pt x="21" y="131"/>
                  <a:pt x="53" y="134"/>
                </a:cubicBezTo>
                <a:cubicBezTo>
                  <a:pt x="53" y="559"/>
                  <a:pt x="53" y="559"/>
                  <a:pt x="53" y="559"/>
                </a:cubicBezTo>
                <a:cubicBezTo>
                  <a:pt x="183" y="559"/>
                  <a:pt x="183" y="559"/>
                  <a:pt x="183" y="559"/>
                </a:cubicBezTo>
                <a:cubicBezTo>
                  <a:pt x="183" y="521"/>
                  <a:pt x="183" y="521"/>
                  <a:pt x="183" y="521"/>
                </a:cubicBezTo>
                <a:cubicBezTo>
                  <a:pt x="113" y="521"/>
                  <a:pt x="113" y="521"/>
                  <a:pt x="113" y="521"/>
                </a:cubicBezTo>
                <a:cubicBezTo>
                  <a:pt x="113" y="511"/>
                  <a:pt x="113" y="511"/>
                  <a:pt x="113" y="511"/>
                </a:cubicBezTo>
                <a:cubicBezTo>
                  <a:pt x="183" y="511"/>
                  <a:pt x="183" y="511"/>
                  <a:pt x="183" y="511"/>
                </a:cubicBezTo>
                <a:cubicBezTo>
                  <a:pt x="183" y="490"/>
                  <a:pt x="183" y="490"/>
                  <a:pt x="183" y="490"/>
                </a:cubicBezTo>
                <a:cubicBezTo>
                  <a:pt x="113" y="490"/>
                  <a:pt x="113" y="490"/>
                  <a:pt x="113" y="490"/>
                </a:cubicBezTo>
                <a:cubicBezTo>
                  <a:pt x="113" y="480"/>
                  <a:pt x="113" y="480"/>
                  <a:pt x="113" y="480"/>
                </a:cubicBezTo>
                <a:cubicBezTo>
                  <a:pt x="183" y="480"/>
                  <a:pt x="183" y="480"/>
                  <a:pt x="183" y="480"/>
                </a:cubicBezTo>
                <a:cubicBezTo>
                  <a:pt x="183" y="459"/>
                  <a:pt x="183" y="459"/>
                  <a:pt x="183" y="459"/>
                </a:cubicBezTo>
                <a:cubicBezTo>
                  <a:pt x="113" y="459"/>
                  <a:pt x="113" y="459"/>
                  <a:pt x="113" y="459"/>
                </a:cubicBezTo>
                <a:cubicBezTo>
                  <a:pt x="113" y="449"/>
                  <a:pt x="113" y="449"/>
                  <a:pt x="113" y="449"/>
                </a:cubicBezTo>
                <a:cubicBezTo>
                  <a:pt x="183" y="449"/>
                  <a:pt x="183" y="449"/>
                  <a:pt x="183" y="449"/>
                </a:cubicBezTo>
                <a:cubicBezTo>
                  <a:pt x="183" y="428"/>
                  <a:pt x="183" y="428"/>
                  <a:pt x="183" y="428"/>
                </a:cubicBezTo>
                <a:cubicBezTo>
                  <a:pt x="113" y="428"/>
                  <a:pt x="113" y="428"/>
                  <a:pt x="113" y="428"/>
                </a:cubicBezTo>
                <a:cubicBezTo>
                  <a:pt x="113" y="418"/>
                  <a:pt x="113" y="418"/>
                  <a:pt x="113" y="418"/>
                </a:cubicBezTo>
                <a:cubicBezTo>
                  <a:pt x="183" y="418"/>
                  <a:pt x="183" y="418"/>
                  <a:pt x="183" y="418"/>
                </a:cubicBezTo>
                <a:cubicBezTo>
                  <a:pt x="183" y="397"/>
                  <a:pt x="183" y="397"/>
                  <a:pt x="183" y="397"/>
                </a:cubicBezTo>
                <a:cubicBezTo>
                  <a:pt x="113" y="397"/>
                  <a:pt x="113" y="397"/>
                  <a:pt x="113" y="397"/>
                </a:cubicBezTo>
                <a:cubicBezTo>
                  <a:pt x="113" y="387"/>
                  <a:pt x="113" y="387"/>
                  <a:pt x="113" y="387"/>
                </a:cubicBezTo>
                <a:cubicBezTo>
                  <a:pt x="183" y="387"/>
                  <a:pt x="183" y="387"/>
                  <a:pt x="183" y="387"/>
                </a:cubicBezTo>
                <a:cubicBezTo>
                  <a:pt x="183" y="365"/>
                  <a:pt x="183" y="365"/>
                  <a:pt x="183" y="365"/>
                </a:cubicBezTo>
                <a:cubicBezTo>
                  <a:pt x="113" y="365"/>
                  <a:pt x="113" y="365"/>
                  <a:pt x="113" y="365"/>
                </a:cubicBezTo>
                <a:cubicBezTo>
                  <a:pt x="113" y="356"/>
                  <a:pt x="113" y="356"/>
                  <a:pt x="113" y="356"/>
                </a:cubicBezTo>
                <a:cubicBezTo>
                  <a:pt x="183" y="356"/>
                  <a:pt x="183" y="356"/>
                  <a:pt x="183" y="356"/>
                </a:cubicBezTo>
                <a:cubicBezTo>
                  <a:pt x="183" y="334"/>
                  <a:pt x="183" y="334"/>
                  <a:pt x="183" y="334"/>
                </a:cubicBezTo>
                <a:cubicBezTo>
                  <a:pt x="113" y="334"/>
                  <a:pt x="113" y="334"/>
                  <a:pt x="113" y="334"/>
                </a:cubicBezTo>
                <a:cubicBezTo>
                  <a:pt x="113" y="325"/>
                  <a:pt x="113" y="325"/>
                  <a:pt x="113" y="325"/>
                </a:cubicBezTo>
                <a:cubicBezTo>
                  <a:pt x="183" y="325"/>
                  <a:pt x="183" y="325"/>
                  <a:pt x="183" y="325"/>
                </a:cubicBezTo>
                <a:cubicBezTo>
                  <a:pt x="183" y="303"/>
                  <a:pt x="183" y="303"/>
                  <a:pt x="183" y="303"/>
                </a:cubicBezTo>
                <a:cubicBezTo>
                  <a:pt x="113" y="303"/>
                  <a:pt x="113" y="303"/>
                  <a:pt x="113" y="303"/>
                </a:cubicBezTo>
                <a:cubicBezTo>
                  <a:pt x="113" y="294"/>
                  <a:pt x="113" y="294"/>
                  <a:pt x="113" y="294"/>
                </a:cubicBezTo>
                <a:cubicBezTo>
                  <a:pt x="183" y="294"/>
                  <a:pt x="183" y="294"/>
                  <a:pt x="183" y="294"/>
                </a:cubicBezTo>
                <a:cubicBezTo>
                  <a:pt x="183" y="272"/>
                  <a:pt x="183" y="272"/>
                  <a:pt x="183" y="272"/>
                </a:cubicBezTo>
                <a:cubicBezTo>
                  <a:pt x="113" y="272"/>
                  <a:pt x="113" y="272"/>
                  <a:pt x="113" y="272"/>
                </a:cubicBezTo>
                <a:cubicBezTo>
                  <a:pt x="113" y="263"/>
                  <a:pt x="113" y="263"/>
                  <a:pt x="113" y="263"/>
                </a:cubicBezTo>
                <a:cubicBezTo>
                  <a:pt x="183" y="263"/>
                  <a:pt x="183" y="263"/>
                  <a:pt x="183" y="263"/>
                </a:cubicBezTo>
                <a:cubicBezTo>
                  <a:pt x="183" y="134"/>
                  <a:pt x="183" y="134"/>
                  <a:pt x="183" y="134"/>
                </a:cubicBezTo>
                <a:cubicBezTo>
                  <a:pt x="214" y="131"/>
                  <a:pt x="235" y="126"/>
                  <a:pt x="235" y="121"/>
                </a:cubicBezTo>
                <a:cubicBezTo>
                  <a:pt x="235" y="112"/>
                  <a:pt x="183" y="105"/>
                  <a:pt x="118" y="105"/>
                </a:cubicBezTo>
                <a:close/>
                <a:moveTo>
                  <a:pt x="53" y="626"/>
                </a:moveTo>
                <a:cubicBezTo>
                  <a:pt x="183" y="626"/>
                  <a:pt x="183" y="626"/>
                  <a:pt x="183" y="626"/>
                </a:cubicBezTo>
                <a:cubicBezTo>
                  <a:pt x="183" y="571"/>
                  <a:pt x="183" y="571"/>
                  <a:pt x="183" y="571"/>
                </a:cubicBezTo>
                <a:cubicBezTo>
                  <a:pt x="53" y="571"/>
                  <a:pt x="53" y="571"/>
                  <a:pt x="53" y="571"/>
                </a:cubicBezTo>
                <a:lnTo>
                  <a:pt x="53" y="626"/>
                </a:lnTo>
                <a:close/>
                <a:moveTo>
                  <a:pt x="92" y="674"/>
                </a:moveTo>
                <a:cubicBezTo>
                  <a:pt x="92" y="687"/>
                  <a:pt x="98" y="768"/>
                  <a:pt x="115" y="789"/>
                </a:cubicBezTo>
                <a:cubicBezTo>
                  <a:pt x="115" y="941"/>
                  <a:pt x="115" y="941"/>
                  <a:pt x="115" y="941"/>
                </a:cubicBezTo>
                <a:cubicBezTo>
                  <a:pt x="129" y="927"/>
                  <a:pt x="129" y="927"/>
                  <a:pt x="129" y="927"/>
                </a:cubicBezTo>
                <a:cubicBezTo>
                  <a:pt x="129" y="792"/>
                  <a:pt x="129" y="792"/>
                  <a:pt x="129" y="792"/>
                </a:cubicBezTo>
                <a:cubicBezTo>
                  <a:pt x="148" y="777"/>
                  <a:pt x="153" y="689"/>
                  <a:pt x="153" y="674"/>
                </a:cubicBezTo>
                <a:cubicBezTo>
                  <a:pt x="153" y="657"/>
                  <a:pt x="153" y="636"/>
                  <a:pt x="153" y="636"/>
                </a:cubicBezTo>
                <a:cubicBezTo>
                  <a:pt x="91" y="636"/>
                  <a:pt x="91" y="636"/>
                  <a:pt x="91" y="636"/>
                </a:cubicBezTo>
                <a:cubicBezTo>
                  <a:pt x="91" y="636"/>
                  <a:pt x="92" y="660"/>
                  <a:pt x="92" y="674"/>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CA" dirty="0">
              <a:solidFill>
                <a:srgbClr val="1F497D"/>
              </a:solidFill>
              <a:latin typeface="Arial" charset="0"/>
            </a:endParaRPr>
          </a:p>
        </p:txBody>
      </p:sp>
      <p:pic>
        <p:nvPicPr>
          <p:cNvPr id="48" name="Picture 3" descr="C:\Users\Liz.OHalloran\AppData\Local\Microsoft\Windows\Temporary Internet Files\Content.IE5\0NJYUKQ4\MP900427704[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4688" b="100000" l="0" r="93833">
                        <a14:foregroundMark x1="40822" y1="24805" x2="27460" y2="83887"/>
                        <a14:foregroundMark x1="21733" y1="39941" x2="20117" y2="41113"/>
                        <a14:foregroundMark x1="52863" y1="58008" x2="67548" y2="66406"/>
                        <a14:foregroundMark x1="86050" y1="74414" x2="58003" y2="96777"/>
                        <a14:foregroundMark x1="78708" y1="65820" x2="75624" y2="69824"/>
                        <a14:foregroundMark x1="29075" y1="44336" x2="29515" y2="46289"/>
                      </a14:backgroundRemoval>
                    </a14:imgEffect>
                  </a14:imgLayer>
                </a14:imgProps>
              </a:ext>
              <a:ext uri="{28A0092B-C50C-407E-A947-70E740481C1C}">
                <a14:useLocalDpi xmlns:a14="http://schemas.microsoft.com/office/drawing/2010/main" val="0"/>
              </a:ext>
            </a:extLst>
          </a:blip>
          <a:srcRect b="2307"/>
          <a:stretch/>
        </p:blipFill>
        <p:spPr bwMode="auto">
          <a:xfrm>
            <a:off x="0" y="783831"/>
            <a:ext cx="4106065" cy="6031698"/>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a:grpSpLocks noChangeAspect="1"/>
          </p:cNvGrpSpPr>
          <p:nvPr/>
        </p:nvGrpSpPr>
        <p:grpSpPr>
          <a:xfrm>
            <a:off x="4980932" y="1820407"/>
            <a:ext cx="689150" cy="690787"/>
            <a:chOff x="5140325" y="2913063"/>
            <a:chExt cx="668338" cy="669926"/>
          </a:xfrm>
          <a:solidFill>
            <a:schemeClr val="accent4"/>
          </a:solidFill>
        </p:grpSpPr>
        <p:sp>
          <p:nvSpPr>
            <p:cNvPr id="44" name="Freeform 10"/>
            <p:cNvSpPr>
              <a:spLocks noEditPoints="1"/>
            </p:cNvSpPr>
            <p:nvPr/>
          </p:nvSpPr>
          <p:spPr bwMode="auto">
            <a:xfrm>
              <a:off x="5140325" y="2913063"/>
              <a:ext cx="309563" cy="336550"/>
            </a:xfrm>
            <a:custGeom>
              <a:avLst/>
              <a:gdLst/>
              <a:ahLst/>
              <a:cxnLst>
                <a:cxn ang="0">
                  <a:pos x="64" y="100"/>
                </a:cxn>
                <a:cxn ang="0">
                  <a:pos x="80" y="57"/>
                </a:cxn>
                <a:cxn ang="0">
                  <a:pos x="58" y="35"/>
                </a:cxn>
                <a:cxn ang="0">
                  <a:pos x="36" y="57"/>
                </a:cxn>
                <a:cxn ang="0">
                  <a:pos x="52" y="100"/>
                </a:cxn>
                <a:cxn ang="0">
                  <a:pos x="48" y="108"/>
                </a:cxn>
                <a:cxn ang="0">
                  <a:pos x="37" y="81"/>
                </a:cxn>
                <a:cxn ang="0">
                  <a:pos x="37" y="36"/>
                </a:cxn>
                <a:cxn ang="0">
                  <a:pos x="79" y="36"/>
                </a:cxn>
                <a:cxn ang="0">
                  <a:pos x="79" y="81"/>
                </a:cxn>
                <a:cxn ang="0">
                  <a:pos x="68" y="108"/>
                </a:cxn>
                <a:cxn ang="0">
                  <a:pos x="50" y="123"/>
                </a:cxn>
                <a:cxn ang="0">
                  <a:pos x="48" y="122"/>
                </a:cxn>
                <a:cxn ang="0">
                  <a:pos x="46" y="116"/>
                </a:cxn>
                <a:cxn ang="0">
                  <a:pos x="48" y="111"/>
                </a:cxn>
                <a:cxn ang="0">
                  <a:pos x="71" y="114"/>
                </a:cxn>
                <a:cxn ang="0">
                  <a:pos x="71" y="119"/>
                </a:cxn>
                <a:cxn ang="0">
                  <a:pos x="66" y="122"/>
                </a:cxn>
                <a:cxn ang="0">
                  <a:pos x="63" y="126"/>
                </a:cxn>
                <a:cxn ang="0">
                  <a:pos x="55" y="70"/>
                </a:cxn>
                <a:cxn ang="0">
                  <a:pos x="53" y="42"/>
                </a:cxn>
                <a:cxn ang="0">
                  <a:pos x="63" y="55"/>
                </a:cxn>
                <a:cxn ang="0">
                  <a:pos x="55" y="70"/>
                </a:cxn>
                <a:cxn ang="0">
                  <a:pos x="54" y="77"/>
                </a:cxn>
                <a:cxn ang="0">
                  <a:pos x="62" y="85"/>
                </a:cxn>
                <a:cxn ang="0">
                  <a:pos x="61" y="19"/>
                </a:cxn>
                <a:cxn ang="0">
                  <a:pos x="54" y="5"/>
                </a:cxn>
                <a:cxn ang="0">
                  <a:pos x="61" y="19"/>
                </a:cxn>
                <a:cxn ang="0">
                  <a:pos x="83" y="29"/>
                </a:cxn>
                <a:cxn ang="0">
                  <a:pos x="98" y="24"/>
                </a:cxn>
                <a:cxn ang="0">
                  <a:pos x="29" y="33"/>
                </a:cxn>
                <a:cxn ang="0">
                  <a:pos x="23" y="18"/>
                </a:cxn>
                <a:cxn ang="0">
                  <a:pos x="29" y="33"/>
                </a:cxn>
                <a:cxn ang="0">
                  <a:pos x="96" y="55"/>
                </a:cxn>
                <a:cxn ang="0">
                  <a:pos x="111" y="62"/>
                </a:cxn>
                <a:cxn ang="0">
                  <a:pos x="19" y="61"/>
                </a:cxn>
                <a:cxn ang="0">
                  <a:pos x="5" y="54"/>
                </a:cxn>
                <a:cxn ang="0">
                  <a:pos x="19" y="61"/>
                </a:cxn>
                <a:cxn ang="0">
                  <a:pos x="87" y="83"/>
                </a:cxn>
                <a:cxn ang="0">
                  <a:pos x="92" y="98"/>
                </a:cxn>
                <a:cxn ang="0">
                  <a:pos x="33" y="87"/>
                </a:cxn>
                <a:cxn ang="0">
                  <a:pos x="18" y="92"/>
                </a:cxn>
                <a:cxn ang="0">
                  <a:pos x="33" y="87"/>
                </a:cxn>
              </a:cxnLst>
              <a:rect l="0" t="0" r="r" b="b"/>
              <a:pathLst>
                <a:path w="116" h="126">
                  <a:moveTo>
                    <a:pt x="52" y="100"/>
                  </a:moveTo>
                  <a:cubicBezTo>
                    <a:pt x="64" y="100"/>
                    <a:pt x="64" y="100"/>
                    <a:pt x="64" y="100"/>
                  </a:cubicBezTo>
                  <a:cubicBezTo>
                    <a:pt x="64" y="91"/>
                    <a:pt x="68" y="85"/>
                    <a:pt x="73" y="77"/>
                  </a:cubicBezTo>
                  <a:cubicBezTo>
                    <a:pt x="77" y="70"/>
                    <a:pt x="80" y="65"/>
                    <a:pt x="80" y="57"/>
                  </a:cubicBezTo>
                  <a:cubicBezTo>
                    <a:pt x="80" y="51"/>
                    <a:pt x="78" y="46"/>
                    <a:pt x="73" y="42"/>
                  </a:cubicBezTo>
                  <a:cubicBezTo>
                    <a:pt x="69" y="37"/>
                    <a:pt x="64" y="35"/>
                    <a:pt x="58" y="35"/>
                  </a:cubicBezTo>
                  <a:cubicBezTo>
                    <a:pt x="52" y="35"/>
                    <a:pt x="46" y="37"/>
                    <a:pt x="42" y="42"/>
                  </a:cubicBezTo>
                  <a:cubicBezTo>
                    <a:pt x="38" y="46"/>
                    <a:pt x="36" y="51"/>
                    <a:pt x="36" y="57"/>
                  </a:cubicBezTo>
                  <a:cubicBezTo>
                    <a:pt x="36" y="65"/>
                    <a:pt x="39" y="70"/>
                    <a:pt x="43" y="77"/>
                  </a:cubicBezTo>
                  <a:cubicBezTo>
                    <a:pt x="48" y="85"/>
                    <a:pt x="51" y="91"/>
                    <a:pt x="52" y="100"/>
                  </a:cubicBezTo>
                  <a:close/>
                  <a:moveTo>
                    <a:pt x="68" y="108"/>
                  </a:moveTo>
                  <a:cubicBezTo>
                    <a:pt x="48" y="108"/>
                    <a:pt x="48" y="108"/>
                    <a:pt x="48" y="108"/>
                  </a:cubicBezTo>
                  <a:cubicBezTo>
                    <a:pt x="46" y="108"/>
                    <a:pt x="45" y="106"/>
                    <a:pt x="45" y="105"/>
                  </a:cubicBezTo>
                  <a:cubicBezTo>
                    <a:pt x="45" y="94"/>
                    <a:pt x="41" y="87"/>
                    <a:pt x="37" y="81"/>
                  </a:cubicBezTo>
                  <a:cubicBezTo>
                    <a:pt x="32" y="74"/>
                    <a:pt x="28" y="68"/>
                    <a:pt x="28" y="57"/>
                  </a:cubicBezTo>
                  <a:cubicBezTo>
                    <a:pt x="28" y="49"/>
                    <a:pt x="32" y="42"/>
                    <a:pt x="37" y="36"/>
                  </a:cubicBezTo>
                  <a:cubicBezTo>
                    <a:pt x="42" y="31"/>
                    <a:pt x="50" y="28"/>
                    <a:pt x="58" y="28"/>
                  </a:cubicBezTo>
                  <a:cubicBezTo>
                    <a:pt x="66" y="28"/>
                    <a:pt x="73" y="31"/>
                    <a:pt x="79" y="36"/>
                  </a:cubicBezTo>
                  <a:cubicBezTo>
                    <a:pt x="84" y="42"/>
                    <a:pt x="87" y="49"/>
                    <a:pt x="87" y="57"/>
                  </a:cubicBezTo>
                  <a:cubicBezTo>
                    <a:pt x="87" y="68"/>
                    <a:pt x="83" y="74"/>
                    <a:pt x="79" y="81"/>
                  </a:cubicBezTo>
                  <a:cubicBezTo>
                    <a:pt x="75" y="87"/>
                    <a:pt x="71" y="94"/>
                    <a:pt x="71" y="105"/>
                  </a:cubicBezTo>
                  <a:cubicBezTo>
                    <a:pt x="71" y="106"/>
                    <a:pt x="70" y="108"/>
                    <a:pt x="68" y="108"/>
                  </a:cubicBezTo>
                  <a:close/>
                  <a:moveTo>
                    <a:pt x="53" y="126"/>
                  </a:moveTo>
                  <a:cubicBezTo>
                    <a:pt x="51" y="126"/>
                    <a:pt x="50" y="125"/>
                    <a:pt x="50" y="123"/>
                  </a:cubicBezTo>
                  <a:cubicBezTo>
                    <a:pt x="50" y="123"/>
                    <a:pt x="50" y="122"/>
                    <a:pt x="50" y="122"/>
                  </a:cubicBezTo>
                  <a:cubicBezTo>
                    <a:pt x="48" y="122"/>
                    <a:pt x="48" y="122"/>
                    <a:pt x="48" y="122"/>
                  </a:cubicBezTo>
                  <a:cubicBezTo>
                    <a:pt x="46" y="122"/>
                    <a:pt x="45" y="120"/>
                    <a:pt x="45" y="119"/>
                  </a:cubicBezTo>
                  <a:cubicBezTo>
                    <a:pt x="45" y="118"/>
                    <a:pt x="45" y="117"/>
                    <a:pt x="46" y="116"/>
                  </a:cubicBezTo>
                  <a:cubicBezTo>
                    <a:pt x="45" y="116"/>
                    <a:pt x="45" y="115"/>
                    <a:pt x="45" y="114"/>
                  </a:cubicBezTo>
                  <a:cubicBezTo>
                    <a:pt x="45" y="112"/>
                    <a:pt x="46" y="111"/>
                    <a:pt x="48" y="111"/>
                  </a:cubicBezTo>
                  <a:cubicBezTo>
                    <a:pt x="68" y="111"/>
                    <a:pt x="68" y="111"/>
                    <a:pt x="68" y="111"/>
                  </a:cubicBezTo>
                  <a:cubicBezTo>
                    <a:pt x="70" y="111"/>
                    <a:pt x="71" y="112"/>
                    <a:pt x="71" y="114"/>
                  </a:cubicBezTo>
                  <a:cubicBezTo>
                    <a:pt x="71" y="115"/>
                    <a:pt x="71" y="116"/>
                    <a:pt x="70" y="116"/>
                  </a:cubicBezTo>
                  <a:cubicBezTo>
                    <a:pt x="71" y="117"/>
                    <a:pt x="71" y="118"/>
                    <a:pt x="71" y="119"/>
                  </a:cubicBezTo>
                  <a:cubicBezTo>
                    <a:pt x="71" y="120"/>
                    <a:pt x="70" y="122"/>
                    <a:pt x="68" y="122"/>
                  </a:cubicBezTo>
                  <a:cubicBezTo>
                    <a:pt x="66" y="122"/>
                    <a:pt x="66" y="122"/>
                    <a:pt x="66" y="122"/>
                  </a:cubicBezTo>
                  <a:cubicBezTo>
                    <a:pt x="66" y="122"/>
                    <a:pt x="66" y="123"/>
                    <a:pt x="66" y="123"/>
                  </a:cubicBezTo>
                  <a:cubicBezTo>
                    <a:pt x="66" y="125"/>
                    <a:pt x="65" y="126"/>
                    <a:pt x="63" y="126"/>
                  </a:cubicBezTo>
                  <a:cubicBezTo>
                    <a:pt x="53" y="126"/>
                    <a:pt x="53" y="126"/>
                    <a:pt x="53" y="126"/>
                  </a:cubicBezTo>
                  <a:close/>
                  <a:moveTo>
                    <a:pt x="55" y="70"/>
                  </a:moveTo>
                  <a:cubicBezTo>
                    <a:pt x="53" y="55"/>
                    <a:pt x="53" y="55"/>
                    <a:pt x="53" y="55"/>
                  </a:cubicBezTo>
                  <a:cubicBezTo>
                    <a:pt x="53" y="42"/>
                    <a:pt x="53" y="42"/>
                    <a:pt x="53" y="42"/>
                  </a:cubicBezTo>
                  <a:cubicBezTo>
                    <a:pt x="63" y="42"/>
                    <a:pt x="63" y="42"/>
                    <a:pt x="63" y="42"/>
                  </a:cubicBezTo>
                  <a:cubicBezTo>
                    <a:pt x="63" y="55"/>
                    <a:pt x="63" y="55"/>
                    <a:pt x="63" y="55"/>
                  </a:cubicBezTo>
                  <a:cubicBezTo>
                    <a:pt x="60" y="70"/>
                    <a:pt x="60" y="70"/>
                    <a:pt x="60" y="70"/>
                  </a:cubicBezTo>
                  <a:cubicBezTo>
                    <a:pt x="55" y="70"/>
                    <a:pt x="55" y="70"/>
                    <a:pt x="55" y="70"/>
                  </a:cubicBezTo>
                  <a:close/>
                  <a:moveTo>
                    <a:pt x="54" y="85"/>
                  </a:moveTo>
                  <a:cubicBezTo>
                    <a:pt x="54" y="77"/>
                    <a:pt x="54" y="77"/>
                    <a:pt x="54" y="77"/>
                  </a:cubicBezTo>
                  <a:cubicBezTo>
                    <a:pt x="62" y="77"/>
                    <a:pt x="62" y="77"/>
                    <a:pt x="62" y="77"/>
                  </a:cubicBezTo>
                  <a:cubicBezTo>
                    <a:pt x="62" y="85"/>
                    <a:pt x="62" y="85"/>
                    <a:pt x="62" y="85"/>
                  </a:cubicBezTo>
                  <a:cubicBezTo>
                    <a:pt x="54" y="85"/>
                    <a:pt x="54" y="85"/>
                    <a:pt x="54" y="85"/>
                  </a:cubicBezTo>
                  <a:close/>
                  <a:moveTo>
                    <a:pt x="61" y="19"/>
                  </a:moveTo>
                  <a:cubicBezTo>
                    <a:pt x="61" y="23"/>
                    <a:pt x="56" y="23"/>
                    <a:pt x="55" y="19"/>
                  </a:cubicBezTo>
                  <a:cubicBezTo>
                    <a:pt x="54" y="5"/>
                    <a:pt x="54" y="5"/>
                    <a:pt x="54" y="5"/>
                  </a:cubicBezTo>
                  <a:cubicBezTo>
                    <a:pt x="54" y="0"/>
                    <a:pt x="63" y="0"/>
                    <a:pt x="62" y="5"/>
                  </a:cubicBezTo>
                  <a:cubicBezTo>
                    <a:pt x="61" y="19"/>
                    <a:pt x="61" y="19"/>
                    <a:pt x="61" y="19"/>
                  </a:cubicBezTo>
                  <a:close/>
                  <a:moveTo>
                    <a:pt x="87" y="33"/>
                  </a:moveTo>
                  <a:cubicBezTo>
                    <a:pt x="84" y="35"/>
                    <a:pt x="81" y="32"/>
                    <a:pt x="83" y="29"/>
                  </a:cubicBezTo>
                  <a:cubicBezTo>
                    <a:pt x="92" y="18"/>
                    <a:pt x="92" y="18"/>
                    <a:pt x="92" y="18"/>
                  </a:cubicBezTo>
                  <a:cubicBezTo>
                    <a:pt x="96" y="14"/>
                    <a:pt x="102" y="20"/>
                    <a:pt x="98" y="24"/>
                  </a:cubicBezTo>
                  <a:cubicBezTo>
                    <a:pt x="87" y="33"/>
                    <a:pt x="87" y="33"/>
                    <a:pt x="87" y="33"/>
                  </a:cubicBezTo>
                  <a:close/>
                  <a:moveTo>
                    <a:pt x="29" y="33"/>
                  </a:moveTo>
                  <a:cubicBezTo>
                    <a:pt x="32" y="35"/>
                    <a:pt x="35" y="32"/>
                    <a:pt x="32" y="29"/>
                  </a:cubicBezTo>
                  <a:cubicBezTo>
                    <a:pt x="23" y="18"/>
                    <a:pt x="23" y="18"/>
                    <a:pt x="23" y="18"/>
                  </a:cubicBezTo>
                  <a:cubicBezTo>
                    <a:pt x="20" y="14"/>
                    <a:pt x="14" y="20"/>
                    <a:pt x="18" y="24"/>
                  </a:cubicBezTo>
                  <a:cubicBezTo>
                    <a:pt x="29" y="33"/>
                    <a:pt x="29" y="33"/>
                    <a:pt x="29" y="33"/>
                  </a:cubicBezTo>
                  <a:close/>
                  <a:moveTo>
                    <a:pt x="96" y="61"/>
                  </a:moveTo>
                  <a:cubicBezTo>
                    <a:pt x="93" y="60"/>
                    <a:pt x="93" y="56"/>
                    <a:pt x="96" y="55"/>
                  </a:cubicBezTo>
                  <a:cubicBezTo>
                    <a:pt x="111" y="54"/>
                    <a:pt x="111" y="54"/>
                    <a:pt x="111" y="54"/>
                  </a:cubicBezTo>
                  <a:cubicBezTo>
                    <a:pt x="116" y="53"/>
                    <a:pt x="116" y="63"/>
                    <a:pt x="111" y="62"/>
                  </a:cubicBezTo>
                  <a:cubicBezTo>
                    <a:pt x="96" y="61"/>
                    <a:pt x="96" y="61"/>
                    <a:pt x="96" y="61"/>
                  </a:cubicBezTo>
                  <a:close/>
                  <a:moveTo>
                    <a:pt x="19" y="61"/>
                  </a:moveTo>
                  <a:cubicBezTo>
                    <a:pt x="23" y="60"/>
                    <a:pt x="23" y="56"/>
                    <a:pt x="19" y="55"/>
                  </a:cubicBezTo>
                  <a:cubicBezTo>
                    <a:pt x="5" y="54"/>
                    <a:pt x="5" y="54"/>
                    <a:pt x="5" y="54"/>
                  </a:cubicBezTo>
                  <a:cubicBezTo>
                    <a:pt x="0" y="53"/>
                    <a:pt x="0" y="63"/>
                    <a:pt x="5" y="62"/>
                  </a:cubicBezTo>
                  <a:cubicBezTo>
                    <a:pt x="19" y="61"/>
                    <a:pt x="19" y="61"/>
                    <a:pt x="19" y="61"/>
                  </a:cubicBezTo>
                  <a:close/>
                  <a:moveTo>
                    <a:pt x="83" y="87"/>
                  </a:moveTo>
                  <a:cubicBezTo>
                    <a:pt x="80" y="84"/>
                    <a:pt x="84" y="81"/>
                    <a:pt x="87" y="83"/>
                  </a:cubicBezTo>
                  <a:cubicBezTo>
                    <a:pt x="98" y="92"/>
                    <a:pt x="98" y="92"/>
                    <a:pt x="98" y="92"/>
                  </a:cubicBezTo>
                  <a:cubicBezTo>
                    <a:pt x="102" y="95"/>
                    <a:pt x="95" y="102"/>
                    <a:pt x="92" y="98"/>
                  </a:cubicBezTo>
                  <a:cubicBezTo>
                    <a:pt x="83" y="87"/>
                    <a:pt x="83" y="87"/>
                    <a:pt x="83" y="87"/>
                  </a:cubicBezTo>
                  <a:close/>
                  <a:moveTo>
                    <a:pt x="33" y="87"/>
                  </a:moveTo>
                  <a:cubicBezTo>
                    <a:pt x="35" y="84"/>
                    <a:pt x="32" y="81"/>
                    <a:pt x="29" y="83"/>
                  </a:cubicBezTo>
                  <a:cubicBezTo>
                    <a:pt x="18" y="92"/>
                    <a:pt x="18" y="92"/>
                    <a:pt x="18" y="92"/>
                  </a:cubicBezTo>
                  <a:cubicBezTo>
                    <a:pt x="14" y="95"/>
                    <a:pt x="21" y="102"/>
                    <a:pt x="24" y="98"/>
                  </a:cubicBezTo>
                  <a:cubicBezTo>
                    <a:pt x="33" y="87"/>
                    <a:pt x="33" y="87"/>
                    <a:pt x="3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56"/>
            <p:cNvSpPr>
              <a:spLocks noEditPoints="1"/>
            </p:cNvSpPr>
            <p:nvPr/>
          </p:nvSpPr>
          <p:spPr bwMode="auto">
            <a:xfrm>
              <a:off x="5375275" y="3035301"/>
              <a:ext cx="433388" cy="547688"/>
            </a:xfrm>
            <a:custGeom>
              <a:avLst/>
              <a:gdLst/>
              <a:ahLst/>
              <a:cxnLst>
                <a:cxn ang="0">
                  <a:pos x="87" y="0"/>
                </a:cxn>
                <a:cxn ang="0">
                  <a:pos x="107" y="10"/>
                </a:cxn>
                <a:cxn ang="0">
                  <a:pos x="121" y="28"/>
                </a:cxn>
                <a:cxn ang="0">
                  <a:pos x="120" y="52"/>
                </a:cxn>
                <a:cxn ang="0">
                  <a:pos x="120" y="52"/>
                </a:cxn>
                <a:cxn ang="0">
                  <a:pos x="124" y="54"/>
                </a:cxn>
                <a:cxn ang="0">
                  <a:pos x="124" y="63"/>
                </a:cxn>
                <a:cxn ang="0">
                  <a:pos x="118" y="69"/>
                </a:cxn>
                <a:cxn ang="0">
                  <a:pos x="114" y="71"/>
                </a:cxn>
                <a:cxn ang="0">
                  <a:pos x="81" y="103"/>
                </a:cxn>
                <a:cxn ang="0">
                  <a:pos x="48" y="71"/>
                </a:cxn>
                <a:cxn ang="0">
                  <a:pos x="45" y="69"/>
                </a:cxn>
                <a:cxn ang="0">
                  <a:pos x="39" y="63"/>
                </a:cxn>
                <a:cxn ang="0">
                  <a:pos x="38" y="54"/>
                </a:cxn>
                <a:cxn ang="0">
                  <a:pos x="43" y="52"/>
                </a:cxn>
                <a:cxn ang="0">
                  <a:pos x="42" y="28"/>
                </a:cxn>
                <a:cxn ang="0">
                  <a:pos x="56" y="10"/>
                </a:cxn>
                <a:cxn ang="0">
                  <a:pos x="56" y="10"/>
                </a:cxn>
                <a:cxn ang="0">
                  <a:pos x="56" y="10"/>
                </a:cxn>
                <a:cxn ang="0">
                  <a:pos x="56" y="9"/>
                </a:cxn>
                <a:cxn ang="0">
                  <a:pos x="56" y="9"/>
                </a:cxn>
                <a:cxn ang="0">
                  <a:pos x="76" y="0"/>
                </a:cxn>
                <a:cxn ang="0">
                  <a:pos x="81" y="0"/>
                </a:cxn>
                <a:cxn ang="0">
                  <a:pos x="87" y="0"/>
                </a:cxn>
                <a:cxn ang="0">
                  <a:pos x="81" y="117"/>
                </a:cxn>
                <a:cxn ang="0">
                  <a:pos x="73" y="122"/>
                </a:cxn>
                <a:cxn ang="0">
                  <a:pos x="76" y="132"/>
                </a:cxn>
                <a:cxn ang="0">
                  <a:pos x="69" y="172"/>
                </a:cxn>
                <a:cxn ang="0">
                  <a:pos x="49" y="109"/>
                </a:cxn>
                <a:cxn ang="0">
                  <a:pos x="11" y="130"/>
                </a:cxn>
                <a:cxn ang="0">
                  <a:pos x="0" y="198"/>
                </a:cxn>
                <a:cxn ang="0">
                  <a:pos x="2" y="203"/>
                </a:cxn>
                <a:cxn ang="0">
                  <a:pos x="6" y="205"/>
                </a:cxn>
                <a:cxn ang="0">
                  <a:pos x="156" y="205"/>
                </a:cxn>
                <a:cxn ang="0">
                  <a:pos x="161" y="203"/>
                </a:cxn>
                <a:cxn ang="0">
                  <a:pos x="163" y="198"/>
                </a:cxn>
                <a:cxn ang="0">
                  <a:pos x="152" y="130"/>
                </a:cxn>
                <a:cxn ang="0">
                  <a:pos x="114" y="109"/>
                </a:cxn>
                <a:cxn ang="0">
                  <a:pos x="93" y="172"/>
                </a:cxn>
                <a:cxn ang="0">
                  <a:pos x="87" y="132"/>
                </a:cxn>
                <a:cxn ang="0">
                  <a:pos x="90" y="122"/>
                </a:cxn>
                <a:cxn ang="0">
                  <a:pos x="81" y="117"/>
                </a:cxn>
              </a:cxnLst>
              <a:rect l="0" t="0" r="r" b="b"/>
              <a:pathLst>
                <a:path w="163" h="205">
                  <a:moveTo>
                    <a:pt x="87" y="0"/>
                  </a:moveTo>
                  <a:cubicBezTo>
                    <a:pt x="95" y="2"/>
                    <a:pt x="102" y="5"/>
                    <a:pt x="107" y="10"/>
                  </a:cubicBezTo>
                  <a:cubicBezTo>
                    <a:pt x="113" y="15"/>
                    <a:pt x="119" y="18"/>
                    <a:pt x="121" y="28"/>
                  </a:cubicBezTo>
                  <a:cubicBezTo>
                    <a:pt x="123" y="36"/>
                    <a:pt x="121" y="45"/>
                    <a:pt x="120" y="52"/>
                  </a:cubicBezTo>
                  <a:cubicBezTo>
                    <a:pt x="120" y="52"/>
                    <a:pt x="120" y="52"/>
                    <a:pt x="120" y="52"/>
                  </a:cubicBezTo>
                  <a:cubicBezTo>
                    <a:pt x="122" y="52"/>
                    <a:pt x="124" y="52"/>
                    <a:pt x="124" y="54"/>
                  </a:cubicBezTo>
                  <a:cubicBezTo>
                    <a:pt x="125" y="57"/>
                    <a:pt x="125" y="60"/>
                    <a:pt x="124" y="63"/>
                  </a:cubicBezTo>
                  <a:cubicBezTo>
                    <a:pt x="123" y="65"/>
                    <a:pt x="120" y="67"/>
                    <a:pt x="118" y="69"/>
                  </a:cubicBezTo>
                  <a:cubicBezTo>
                    <a:pt x="117" y="70"/>
                    <a:pt x="116" y="71"/>
                    <a:pt x="114" y="71"/>
                  </a:cubicBezTo>
                  <a:cubicBezTo>
                    <a:pt x="108" y="88"/>
                    <a:pt x="96" y="103"/>
                    <a:pt x="81" y="103"/>
                  </a:cubicBezTo>
                  <a:cubicBezTo>
                    <a:pt x="67" y="103"/>
                    <a:pt x="55" y="88"/>
                    <a:pt x="48" y="71"/>
                  </a:cubicBezTo>
                  <a:cubicBezTo>
                    <a:pt x="47" y="71"/>
                    <a:pt x="46" y="70"/>
                    <a:pt x="45" y="69"/>
                  </a:cubicBezTo>
                  <a:cubicBezTo>
                    <a:pt x="43" y="67"/>
                    <a:pt x="39" y="65"/>
                    <a:pt x="39" y="63"/>
                  </a:cubicBezTo>
                  <a:cubicBezTo>
                    <a:pt x="38" y="60"/>
                    <a:pt x="37" y="57"/>
                    <a:pt x="38" y="54"/>
                  </a:cubicBezTo>
                  <a:cubicBezTo>
                    <a:pt x="39" y="52"/>
                    <a:pt x="41" y="52"/>
                    <a:pt x="43" y="52"/>
                  </a:cubicBezTo>
                  <a:cubicBezTo>
                    <a:pt x="41" y="45"/>
                    <a:pt x="40" y="36"/>
                    <a:pt x="42" y="28"/>
                  </a:cubicBezTo>
                  <a:cubicBezTo>
                    <a:pt x="44" y="18"/>
                    <a:pt x="50" y="15"/>
                    <a:pt x="56" y="10"/>
                  </a:cubicBezTo>
                  <a:cubicBezTo>
                    <a:pt x="56" y="10"/>
                    <a:pt x="56" y="10"/>
                    <a:pt x="56" y="10"/>
                  </a:cubicBezTo>
                  <a:cubicBezTo>
                    <a:pt x="56" y="10"/>
                    <a:pt x="56" y="10"/>
                    <a:pt x="56" y="10"/>
                  </a:cubicBezTo>
                  <a:cubicBezTo>
                    <a:pt x="56" y="9"/>
                    <a:pt x="56" y="9"/>
                    <a:pt x="56" y="9"/>
                  </a:cubicBezTo>
                  <a:cubicBezTo>
                    <a:pt x="56" y="9"/>
                    <a:pt x="56" y="9"/>
                    <a:pt x="56" y="9"/>
                  </a:cubicBezTo>
                  <a:cubicBezTo>
                    <a:pt x="62" y="5"/>
                    <a:pt x="68" y="1"/>
                    <a:pt x="76" y="0"/>
                  </a:cubicBezTo>
                  <a:cubicBezTo>
                    <a:pt x="77" y="0"/>
                    <a:pt x="79" y="0"/>
                    <a:pt x="81" y="0"/>
                  </a:cubicBezTo>
                  <a:cubicBezTo>
                    <a:pt x="84" y="0"/>
                    <a:pt x="85" y="0"/>
                    <a:pt x="87" y="0"/>
                  </a:cubicBezTo>
                  <a:close/>
                  <a:moveTo>
                    <a:pt x="81" y="117"/>
                  </a:moveTo>
                  <a:cubicBezTo>
                    <a:pt x="73" y="122"/>
                    <a:pt x="73" y="122"/>
                    <a:pt x="73" y="122"/>
                  </a:cubicBezTo>
                  <a:cubicBezTo>
                    <a:pt x="76" y="132"/>
                    <a:pt x="76" y="132"/>
                    <a:pt x="76" y="132"/>
                  </a:cubicBezTo>
                  <a:cubicBezTo>
                    <a:pt x="69" y="172"/>
                    <a:pt x="69" y="172"/>
                    <a:pt x="69" y="172"/>
                  </a:cubicBezTo>
                  <a:cubicBezTo>
                    <a:pt x="61" y="155"/>
                    <a:pt x="54" y="127"/>
                    <a:pt x="49" y="109"/>
                  </a:cubicBezTo>
                  <a:cubicBezTo>
                    <a:pt x="36" y="115"/>
                    <a:pt x="17" y="116"/>
                    <a:pt x="11" y="130"/>
                  </a:cubicBezTo>
                  <a:cubicBezTo>
                    <a:pt x="4" y="143"/>
                    <a:pt x="1" y="174"/>
                    <a:pt x="0" y="198"/>
                  </a:cubicBezTo>
                  <a:cubicBezTo>
                    <a:pt x="0" y="200"/>
                    <a:pt x="0" y="201"/>
                    <a:pt x="2" y="203"/>
                  </a:cubicBezTo>
                  <a:cubicBezTo>
                    <a:pt x="3" y="204"/>
                    <a:pt x="5" y="205"/>
                    <a:pt x="6" y="205"/>
                  </a:cubicBezTo>
                  <a:cubicBezTo>
                    <a:pt x="156" y="205"/>
                    <a:pt x="156" y="205"/>
                    <a:pt x="156" y="205"/>
                  </a:cubicBezTo>
                  <a:cubicBezTo>
                    <a:pt x="158" y="205"/>
                    <a:pt x="160" y="204"/>
                    <a:pt x="161" y="203"/>
                  </a:cubicBezTo>
                  <a:cubicBezTo>
                    <a:pt x="162" y="201"/>
                    <a:pt x="163" y="200"/>
                    <a:pt x="163" y="198"/>
                  </a:cubicBezTo>
                  <a:cubicBezTo>
                    <a:pt x="162" y="174"/>
                    <a:pt x="159" y="143"/>
                    <a:pt x="152" y="130"/>
                  </a:cubicBezTo>
                  <a:cubicBezTo>
                    <a:pt x="145" y="116"/>
                    <a:pt x="127" y="115"/>
                    <a:pt x="114" y="109"/>
                  </a:cubicBezTo>
                  <a:cubicBezTo>
                    <a:pt x="109" y="127"/>
                    <a:pt x="102" y="155"/>
                    <a:pt x="93" y="172"/>
                  </a:cubicBezTo>
                  <a:cubicBezTo>
                    <a:pt x="87" y="132"/>
                    <a:pt x="87" y="132"/>
                    <a:pt x="87" y="132"/>
                  </a:cubicBezTo>
                  <a:cubicBezTo>
                    <a:pt x="90" y="122"/>
                    <a:pt x="90" y="122"/>
                    <a:pt x="90" y="122"/>
                  </a:cubicBezTo>
                  <a:cubicBezTo>
                    <a:pt x="81" y="117"/>
                    <a:pt x="81" y="117"/>
                    <a:pt x="81"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46" name="Group 45"/>
          <p:cNvGrpSpPr>
            <a:grpSpLocks noChangeAspect="1"/>
          </p:cNvGrpSpPr>
          <p:nvPr/>
        </p:nvGrpSpPr>
        <p:grpSpPr>
          <a:xfrm>
            <a:off x="5039446" y="4824389"/>
            <a:ext cx="687259" cy="839379"/>
            <a:chOff x="8466138" y="3614738"/>
            <a:chExt cx="803275" cy="981075"/>
          </a:xfrm>
          <a:solidFill>
            <a:schemeClr val="accent3">
              <a:lumMod val="40000"/>
              <a:lumOff val="60000"/>
            </a:schemeClr>
          </a:solidFill>
        </p:grpSpPr>
        <p:sp>
          <p:nvSpPr>
            <p:cNvPr id="47" name="Freeform 10"/>
            <p:cNvSpPr>
              <a:spLocks noEditPoints="1"/>
            </p:cNvSpPr>
            <p:nvPr/>
          </p:nvSpPr>
          <p:spPr bwMode="auto">
            <a:xfrm>
              <a:off x="8466138" y="3614738"/>
              <a:ext cx="711200" cy="708025"/>
            </a:xfrm>
            <a:custGeom>
              <a:avLst/>
              <a:gdLst/>
              <a:ahLst/>
              <a:cxnLst>
                <a:cxn ang="0">
                  <a:pos x="124" y="420"/>
                </a:cxn>
                <a:cxn ang="0">
                  <a:pos x="246" y="446"/>
                </a:cxn>
                <a:cxn ang="0">
                  <a:pos x="362" y="402"/>
                </a:cxn>
                <a:cxn ang="0">
                  <a:pos x="426" y="324"/>
                </a:cxn>
                <a:cxn ang="0">
                  <a:pos x="446" y="202"/>
                </a:cxn>
                <a:cxn ang="0">
                  <a:pos x="398" y="88"/>
                </a:cxn>
                <a:cxn ang="0">
                  <a:pos x="336" y="32"/>
                </a:cxn>
                <a:cxn ang="0">
                  <a:pos x="220" y="0"/>
                </a:cxn>
                <a:cxn ang="0">
                  <a:pos x="104" y="32"/>
                </a:cxn>
                <a:cxn ang="0">
                  <a:pos x="34" y="102"/>
                </a:cxn>
                <a:cxn ang="0">
                  <a:pos x="0" y="218"/>
                </a:cxn>
                <a:cxn ang="0">
                  <a:pos x="34" y="336"/>
                </a:cxn>
                <a:cxn ang="0">
                  <a:pos x="130" y="324"/>
                </a:cxn>
                <a:cxn ang="0">
                  <a:pos x="200" y="378"/>
                </a:cxn>
                <a:cxn ang="0">
                  <a:pos x="118" y="386"/>
                </a:cxn>
                <a:cxn ang="0">
                  <a:pos x="80" y="368"/>
                </a:cxn>
                <a:cxn ang="0">
                  <a:pos x="346" y="176"/>
                </a:cxn>
                <a:cxn ang="0">
                  <a:pos x="330" y="280"/>
                </a:cxn>
                <a:cxn ang="0">
                  <a:pos x="260" y="346"/>
                </a:cxn>
                <a:cxn ang="0">
                  <a:pos x="158" y="330"/>
                </a:cxn>
                <a:cxn ang="0">
                  <a:pos x="138" y="128"/>
                </a:cxn>
                <a:cxn ang="0">
                  <a:pos x="218" y="72"/>
                </a:cxn>
                <a:cxn ang="0">
                  <a:pos x="220" y="208"/>
                </a:cxn>
                <a:cxn ang="0">
                  <a:pos x="84" y="236"/>
                </a:cxn>
                <a:cxn ang="0">
                  <a:pos x="128" y="138"/>
                </a:cxn>
                <a:cxn ang="0">
                  <a:pos x="148" y="412"/>
                </a:cxn>
                <a:cxn ang="0">
                  <a:pos x="216" y="386"/>
                </a:cxn>
                <a:cxn ang="0">
                  <a:pos x="282" y="408"/>
                </a:cxn>
                <a:cxn ang="0">
                  <a:pos x="220" y="424"/>
                </a:cxn>
                <a:cxn ang="0">
                  <a:pos x="262" y="388"/>
                </a:cxn>
                <a:cxn ang="0">
                  <a:pos x="274" y="354"/>
                </a:cxn>
                <a:cxn ang="0">
                  <a:pos x="328" y="394"/>
                </a:cxn>
                <a:cxn ang="0">
                  <a:pos x="322" y="312"/>
                </a:cxn>
                <a:cxn ang="0">
                  <a:pos x="380" y="232"/>
                </a:cxn>
                <a:cxn ang="0">
                  <a:pos x="396" y="314"/>
                </a:cxn>
                <a:cxn ang="0">
                  <a:pos x="420" y="170"/>
                </a:cxn>
                <a:cxn ang="0">
                  <a:pos x="418" y="278"/>
                </a:cxn>
                <a:cxn ang="0">
                  <a:pos x="394" y="232"/>
                </a:cxn>
                <a:cxn ang="0">
                  <a:pos x="400" y="180"/>
                </a:cxn>
                <a:cxn ang="0">
                  <a:pos x="388" y="118"/>
                </a:cxn>
                <a:cxn ang="0">
                  <a:pos x="368" y="180"/>
                </a:cxn>
                <a:cxn ang="0">
                  <a:pos x="370" y="78"/>
                </a:cxn>
                <a:cxn ang="0">
                  <a:pos x="354" y="64"/>
                </a:cxn>
                <a:cxn ang="0">
                  <a:pos x="274" y="86"/>
                </a:cxn>
                <a:cxn ang="0">
                  <a:pos x="280" y="52"/>
                </a:cxn>
                <a:cxn ang="0">
                  <a:pos x="354" y="64"/>
                </a:cxn>
                <a:cxn ang="0">
                  <a:pos x="286" y="30"/>
                </a:cxn>
                <a:cxn ang="0">
                  <a:pos x="226" y="52"/>
                </a:cxn>
                <a:cxn ang="0">
                  <a:pos x="160" y="44"/>
                </a:cxn>
                <a:cxn ang="0">
                  <a:pos x="204" y="22"/>
                </a:cxn>
                <a:cxn ang="0">
                  <a:pos x="160" y="58"/>
                </a:cxn>
                <a:cxn ang="0">
                  <a:pos x="146" y="102"/>
                </a:cxn>
                <a:cxn ang="0">
                  <a:pos x="116" y="62"/>
                </a:cxn>
                <a:cxn ang="0">
                  <a:pos x="66" y="104"/>
                </a:cxn>
                <a:cxn ang="0">
                  <a:pos x="90" y="162"/>
                </a:cxn>
                <a:cxn ang="0">
                  <a:pos x="60" y="168"/>
                </a:cxn>
                <a:cxn ang="0">
                  <a:pos x="36" y="304"/>
                </a:cxn>
                <a:cxn ang="0">
                  <a:pos x="24" y="202"/>
                </a:cxn>
                <a:cxn ang="0">
                  <a:pos x="46" y="172"/>
                </a:cxn>
                <a:cxn ang="0">
                  <a:pos x="42" y="258"/>
                </a:cxn>
                <a:cxn ang="0">
                  <a:pos x="76" y="252"/>
                </a:cxn>
                <a:cxn ang="0">
                  <a:pos x="66" y="352"/>
                </a:cxn>
                <a:cxn ang="0">
                  <a:pos x="52" y="278"/>
                </a:cxn>
              </a:cxnLst>
              <a:rect l="0" t="0" r="r" b="b"/>
              <a:pathLst>
                <a:path w="448" h="446">
                  <a:moveTo>
                    <a:pt x="70" y="380"/>
                  </a:moveTo>
                  <a:lnTo>
                    <a:pt x="72" y="382"/>
                  </a:lnTo>
                  <a:lnTo>
                    <a:pt x="72" y="382"/>
                  </a:lnTo>
                  <a:lnTo>
                    <a:pt x="88" y="396"/>
                  </a:lnTo>
                  <a:lnTo>
                    <a:pt x="106" y="410"/>
                  </a:lnTo>
                  <a:lnTo>
                    <a:pt x="124" y="420"/>
                  </a:lnTo>
                  <a:lnTo>
                    <a:pt x="144" y="430"/>
                  </a:lnTo>
                  <a:lnTo>
                    <a:pt x="164" y="436"/>
                  </a:lnTo>
                  <a:lnTo>
                    <a:pt x="184" y="442"/>
                  </a:lnTo>
                  <a:lnTo>
                    <a:pt x="204" y="446"/>
                  </a:lnTo>
                  <a:lnTo>
                    <a:pt x="224" y="446"/>
                  </a:lnTo>
                  <a:lnTo>
                    <a:pt x="246" y="446"/>
                  </a:lnTo>
                  <a:lnTo>
                    <a:pt x="266" y="444"/>
                  </a:lnTo>
                  <a:lnTo>
                    <a:pt x="286" y="438"/>
                  </a:lnTo>
                  <a:lnTo>
                    <a:pt x="306" y="432"/>
                  </a:lnTo>
                  <a:lnTo>
                    <a:pt x="326" y="424"/>
                  </a:lnTo>
                  <a:lnTo>
                    <a:pt x="344" y="414"/>
                  </a:lnTo>
                  <a:lnTo>
                    <a:pt x="362" y="402"/>
                  </a:lnTo>
                  <a:lnTo>
                    <a:pt x="378" y="386"/>
                  </a:lnTo>
                  <a:lnTo>
                    <a:pt x="388" y="376"/>
                  </a:lnTo>
                  <a:lnTo>
                    <a:pt x="388" y="376"/>
                  </a:lnTo>
                  <a:lnTo>
                    <a:pt x="402" y="360"/>
                  </a:lnTo>
                  <a:lnTo>
                    <a:pt x="414" y="342"/>
                  </a:lnTo>
                  <a:lnTo>
                    <a:pt x="426" y="324"/>
                  </a:lnTo>
                  <a:lnTo>
                    <a:pt x="434" y="304"/>
                  </a:lnTo>
                  <a:lnTo>
                    <a:pt x="440" y="284"/>
                  </a:lnTo>
                  <a:lnTo>
                    <a:pt x="444" y="264"/>
                  </a:lnTo>
                  <a:lnTo>
                    <a:pt x="448" y="244"/>
                  </a:lnTo>
                  <a:lnTo>
                    <a:pt x="448" y="222"/>
                  </a:lnTo>
                  <a:lnTo>
                    <a:pt x="446" y="202"/>
                  </a:lnTo>
                  <a:lnTo>
                    <a:pt x="444" y="182"/>
                  </a:lnTo>
                  <a:lnTo>
                    <a:pt x="438" y="162"/>
                  </a:lnTo>
                  <a:lnTo>
                    <a:pt x="430" y="142"/>
                  </a:lnTo>
                  <a:lnTo>
                    <a:pt x="422" y="122"/>
                  </a:lnTo>
                  <a:lnTo>
                    <a:pt x="412" y="104"/>
                  </a:lnTo>
                  <a:lnTo>
                    <a:pt x="398" y="88"/>
                  </a:lnTo>
                  <a:lnTo>
                    <a:pt x="384" y="70"/>
                  </a:lnTo>
                  <a:lnTo>
                    <a:pt x="380" y="68"/>
                  </a:lnTo>
                  <a:lnTo>
                    <a:pt x="370" y="58"/>
                  </a:lnTo>
                  <a:lnTo>
                    <a:pt x="370" y="58"/>
                  </a:lnTo>
                  <a:lnTo>
                    <a:pt x="354" y="44"/>
                  </a:lnTo>
                  <a:lnTo>
                    <a:pt x="336" y="32"/>
                  </a:lnTo>
                  <a:lnTo>
                    <a:pt x="318" y="22"/>
                  </a:lnTo>
                  <a:lnTo>
                    <a:pt x="300" y="14"/>
                  </a:lnTo>
                  <a:lnTo>
                    <a:pt x="280" y="8"/>
                  </a:lnTo>
                  <a:lnTo>
                    <a:pt x="260" y="2"/>
                  </a:lnTo>
                  <a:lnTo>
                    <a:pt x="240" y="0"/>
                  </a:lnTo>
                  <a:lnTo>
                    <a:pt x="220" y="0"/>
                  </a:lnTo>
                  <a:lnTo>
                    <a:pt x="200" y="0"/>
                  </a:lnTo>
                  <a:lnTo>
                    <a:pt x="180" y="2"/>
                  </a:lnTo>
                  <a:lnTo>
                    <a:pt x="160" y="8"/>
                  </a:lnTo>
                  <a:lnTo>
                    <a:pt x="140" y="14"/>
                  </a:lnTo>
                  <a:lnTo>
                    <a:pt x="122" y="22"/>
                  </a:lnTo>
                  <a:lnTo>
                    <a:pt x="104" y="32"/>
                  </a:lnTo>
                  <a:lnTo>
                    <a:pt x="86" y="44"/>
                  </a:lnTo>
                  <a:lnTo>
                    <a:pt x="70" y="58"/>
                  </a:lnTo>
                  <a:lnTo>
                    <a:pt x="60" y="68"/>
                  </a:lnTo>
                  <a:lnTo>
                    <a:pt x="60" y="68"/>
                  </a:lnTo>
                  <a:lnTo>
                    <a:pt x="46" y="86"/>
                  </a:lnTo>
                  <a:lnTo>
                    <a:pt x="34" y="102"/>
                  </a:lnTo>
                  <a:lnTo>
                    <a:pt x="24" y="120"/>
                  </a:lnTo>
                  <a:lnTo>
                    <a:pt x="16" y="140"/>
                  </a:lnTo>
                  <a:lnTo>
                    <a:pt x="8" y="158"/>
                  </a:lnTo>
                  <a:lnTo>
                    <a:pt x="4" y="178"/>
                  </a:lnTo>
                  <a:lnTo>
                    <a:pt x="2" y="198"/>
                  </a:lnTo>
                  <a:lnTo>
                    <a:pt x="0" y="218"/>
                  </a:lnTo>
                  <a:lnTo>
                    <a:pt x="2" y="238"/>
                  </a:lnTo>
                  <a:lnTo>
                    <a:pt x="4" y="260"/>
                  </a:lnTo>
                  <a:lnTo>
                    <a:pt x="8" y="278"/>
                  </a:lnTo>
                  <a:lnTo>
                    <a:pt x="16" y="298"/>
                  </a:lnTo>
                  <a:lnTo>
                    <a:pt x="24" y="318"/>
                  </a:lnTo>
                  <a:lnTo>
                    <a:pt x="34" y="336"/>
                  </a:lnTo>
                  <a:lnTo>
                    <a:pt x="46" y="352"/>
                  </a:lnTo>
                  <a:lnTo>
                    <a:pt x="60" y="368"/>
                  </a:lnTo>
                  <a:lnTo>
                    <a:pt x="70" y="380"/>
                  </a:lnTo>
                  <a:close/>
                  <a:moveTo>
                    <a:pt x="80" y="368"/>
                  </a:moveTo>
                  <a:lnTo>
                    <a:pt x="128" y="320"/>
                  </a:lnTo>
                  <a:lnTo>
                    <a:pt x="130" y="324"/>
                  </a:lnTo>
                  <a:lnTo>
                    <a:pt x="130" y="324"/>
                  </a:lnTo>
                  <a:lnTo>
                    <a:pt x="148" y="340"/>
                  </a:lnTo>
                  <a:lnTo>
                    <a:pt x="164" y="354"/>
                  </a:lnTo>
                  <a:lnTo>
                    <a:pt x="182" y="366"/>
                  </a:lnTo>
                  <a:lnTo>
                    <a:pt x="200" y="378"/>
                  </a:lnTo>
                  <a:lnTo>
                    <a:pt x="200" y="378"/>
                  </a:lnTo>
                  <a:lnTo>
                    <a:pt x="178" y="384"/>
                  </a:lnTo>
                  <a:lnTo>
                    <a:pt x="178" y="384"/>
                  </a:lnTo>
                  <a:lnTo>
                    <a:pt x="162" y="386"/>
                  </a:lnTo>
                  <a:lnTo>
                    <a:pt x="146" y="388"/>
                  </a:lnTo>
                  <a:lnTo>
                    <a:pt x="132" y="388"/>
                  </a:lnTo>
                  <a:lnTo>
                    <a:pt x="118" y="386"/>
                  </a:lnTo>
                  <a:lnTo>
                    <a:pt x="118" y="386"/>
                  </a:lnTo>
                  <a:lnTo>
                    <a:pt x="108" y="384"/>
                  </a:lnTo>
                  <a:lnTo>
                    <a:pt x="98" y="380"/>
                  </a:lnTo>
                  <a:lnTo>
                    <a:pt x="88" y="376"/>
                  </a:lnTo>
                  <a:lnTo>
                    <a:pt x="80" y="368"/>
                  </a:lnTo>
                  <a:lnTo>
                    <a:pt x="80" y="368"/>
                  </a:lnTo>
                  <a:close/>
                  <a:moveTo>
                    <a:pt x="230" y="218"/>
                  </a:moveTo>
                  <a:lnTo>
                    <a:pt x="312" y="136"/>
                  </a:lnTo>
                  <a:lnTo>
                    <a:pt x="314" y="140"/>
                  </a:lnTo>
                  <a:lnTo>
                    <a:pt x="314" y="140"/>
                  </a:lnTo>
                  <a:lnTo>
                    <a:pt x="332" y="158"/>
                  </a:lnTo>
                  <a:lnTo>
                    <a:pt x="346" y="176"/>
                  </a:lnTo>
                  <a:lnTo>
                    <a:pt x="360" y="196"/>
                  </a:lnTo>
                  <a:lnTo>
                    <a:pt x="372" y="216"/>
                  </a:lnTo>
                  <a:lnTo>
                    <a:pt x="372" y="216"/>
                  </a:lnTo>
                  <a:lnTo>
                    <a:pt x="360" y="238"/>
                  </a:lnTo>
                  <a:lnTo>
                    <a:pt x="346" y="258"/>
                  </a:lnTo>
                  <a:lnTo>
                    <a:pt x="330" y="280"/>
                  </a:lnTo>
                  <a:lnTo>
                    <a:pt x="312" y="300"/>
                  </a:lnTo>
                  <a:lnTo>
                    <a:pt x="230" y="218"/>
                  </a:lnTo>
                  <a:close/>
                  <a:moveTo>
                    <a:pt x="302" y="312"/>
                  </a:moveTo>
                  <a:lnTo>
                    <a:pt x="302" y="312"/>
                  </a:lnTo>
                  <a:lnTo>
                    <a:pt x="282" y="330"/>
                  </a:lnTo>
                  <a:lnTo>
                    <a:pt x="260" y="346"/>
                  </a:lnTo>
                  <a:lnTo>
                    <a:pt x="238" y="360"/>
                  </a:lnTo>
                  <a:lnTo>
                    <a:pt x="216" y="370"/>
                  </a:lnTo>
                  <a:lnTo>
                    <a:pt x="216" y="370"/>
                  </a:lnTo>
                  <a:lnTo>
                    <a:pt x="198" y="358"/>
                  </a:lnTo>
                  <a:lnTo>
                    <a:pt x="178" y="346"/>
                  </a:lnTo>
                  <a:lnTo>
                    <a:pt x="158" y="330"/>
                  </a:lnTo>
                  <a:lnTo>
                    <a:pt x="140" y="314"/>
                  </a:lnTo>
                  <a:lnTo>
                    <a:pt x="138" y="310"/>
                  </a:lnTo>
                  <a:lnTo>
                    <a:pt x="220" y="228"/>
                  </a:lnTo>
                  <a:lnTo>
                    <a:pt x="302" y="312"/>
                  </a:lnTo>
                  <a:close/>
                  <a:moveTo>
                    <a:pt x="220" y="208"/>
                  </a:moveTo>
                  <a:lnTo>
                    <a:pt x="138" y="128"/>
                  </a:lnTo>
                  <a:lnTo>
                    <a:pt x="138" y="128"/>
                  </a:lnTo>
                  <a:lnTo>
                    <a:pt x="158" y="110"/>
                  </a:lnTo>
                  <a:lnTo>
                    <a:pt x="176" y="96"/>
                  </a:lnTo>
                  <a:lnTo>
                    <a:pt x="196" y="82"/>
                  </a:lnTo>
                  <a:lnTo>
                    <a:pt x="216" y="72"/>
                  </a:lnTo>
                  <a:lnTo>
                    <a:pt x="218" y="72"/>
                  </a:lnTo>
                  <a:lnTo>
                    <a:pt x="218" y="72"/>
                  </a:lnTo>
                  <a:lnTo>
                    <a:pt x="238" y="82"/>
                  </a:lnTo>
                  <a:lnTo>
                    <a:pt x="260" y="94"/>
                  </a:lnTo>
                  <a:lnTo>
                    <a:pt x="280" y="110"/>
                  </a:lnTo>
                  <a:lnTo>
                    <a:pt x="302" y="126"/>
                  </a:lnTo>
                  <a:lnTo>
                    <a:pt x="220" y="208"/>
                  </a:lnTo>
                  <a:close/>
                  <a:moveTo>
                    <a:pt x="210" y="218"/>
                  </a:moveTo>
                  <a:lnTo>
                    <a:pt x="128" y="300"/>
                  </a:lnTo>
                  <a:lnTo>
                    <a:pt x="128" y="300"/>
                  </a:lnTo>
                  <a:lnTo>
                    <a:pt x="110" y="280"/>
                  </a:lnTo>
                  <a:lnTo>
                    <a:pt x="96" y="258"/>
                  </a:lnTo>
                  <a:lnTo>
                    <a:pt x="84" y="236"/>
                  </a:lnTo>
                  <a:lnTo>
                    <a:pt x="74" y="214"/>
                  </a:lnTo>
                  <a:lnTo>
                    <a:pt x="74" y="214"/>
                  </a:lnTo>
                  <a:lnTo>
                    <a:pt x="84" y="194"/>
                  </a:lnTo>
                  <a:lnTo>
                    <a:pt x="96" y="176"/>
                  </a:lnTo>
                  <a:lnTo>
                    <a:pt x="112" y="156"/>
                  </a:lnTo>
                  <a:lnTo>
                    <a:pt x="128" y="138"/>
                  </a:lnTo>
                  <a:lnTo>
                    <a:pt x="210" y="218"/>
                  </a:lnTo>
                  <a:close/>
                  <a:moveTo>
                    <a:pt x="220" y="424"/>
                  </a:moveTo>
                  <a:lnTo>
                    <a:pt x="220" y="424"/>
                  </a:lnTo>
                  <a:lnTo>
                    <a:pt x="196" y="424"/>
                  </a:lnTo>
                  <a:lnTo>
                    <a:pt x="172" y="420"/>
                  </a:lnTo>
                  <a:lnTo>
                    <a:pt x="148" y="412"/>
                  </a:lnTo>
                  <a:lnTo>
                    <a:pt x="126" y="402"/>
                  </a:lnTo>
                  <a:lnTo>
                    <a:pt x="126" y="402"/>
                  </a:lnTo>
                  <a:lnTo>
                    <a:pt x="148" y="402"/>
                  </a:lnTo>
                  <a:lnTo>
                    <a:pt x="170" y="400"/>
                  </a:lnTo>
                  <a:lnTo>
                    <a:pt x="192" y="394"/>
                  </a:lnTo>
                  <a:lnTo>
                    <a:pt x="216" y="386"/>
                  </a:lnTo>
                  <a:lnTo>
                    <a:pt x="216" y="386"/>
                  </a:lnTo>
                  <a:lnTo>
                    <a:pt x="216" y="386"/>
                  </a:lnTo>
                  <a:lnTo>
                    <a:pt x="242" y="398"/>
                  </a:lnTo>
                  <a:lnTo>
                    <a:pt x="268" y="404"/>
                  </a:lnTo>
                  <a:lnTo>
                    <a:pt x="268" y="404"/>
                  </a:lnTo>
                  <a:lnTo>
                    <a:pt x="282" y="408"/>
                  </a:lnTo>
                  <a:lnTo>
                    <a:pt x="298" y="410"/>
                  </a:lnTo>
                  <a:lnTo>
                    <a:pt x="298" y="410"/>
                  </a:lnTo>
                  <a:lnTo>
                    <a:pt x="280" y="416"/>
                  </a:lnTo>
                  <a:lnTo>
                    <a:pt x="260" y="422"/>
                  </a:lnTo>
                  <a:lnTo>
                    <a:pt x="240" y="424"/>
                  </a:lnTo>
                  <a:lnTo>
                    <a:pt x="220" y="424"/>
                  </a:lnTo>
                  <a:lnTo>
                    <a:pt x="220" y="424"/>
                  </a:lnTo>
                  <a:close/>
                  <a:moveTo>
                    <a:pt x="328" y="394"/>
                  </a:moveTo>
                  <a:lnTo>
                    <a:pt x="328" y="394"/>
                  </a:lnTo>
                  <a:lnTo>
                    <a:pt x="308" y="396"/>
                  </a:lnTo>
                  <a:lnTo>
                    <a:pt x="286" y="394"/>
                  </a:lnTo>
                  <a:lnTo>
                    <a:pt x="262" y="388"/>
                  </a:lnTo>
                  <a:lnTo>
                    <a:pt x="238" y="380"/>
                  </a:lnTo>
                  <a:lnTo>
                    <a:pt x="238" y="380"/>
                  </a:lnTo>
                  <a:lnTo>
                    <a:pt x="234" y="378"/>
                  </a:lnTo>
                  <a:lnTo>
                    <a:pt x="234" y="378"/>
                  </a:lnTo>
                  <a:lnTo>
                    <a:pt x="254" y="366"/>
                  </a:lnTo>
                  <a:lnTo>
                    <a:pt x="274" y="354"/>
                  </a:lnTo>
                  <a:lnTo>
                    <a:pt x="294" y="338"/>
                  </a:lnTo>
                  <a:lnTo>
                    <a:pt x="312" y="322"/>
                  </a:lnTo>
                  <a:lnTo>
                    <a:pt x="360" y="370"/>
                  </a:lnTo>
                  <a:lnTo>
                    <a:pt x="360" y="370"/>
                  </a:lnTo>
                  <a:lnTo>
                    <a:pt x="346" y="382"/>
                  </a:lnTo>
                  <a:lnTo>
                    <a:pt x="328" y="394"/>
                  </a:lnTo>
                  <a:lnTo>
                    <a:pt x="328" y="394"/>
                  </a:lnTo>
                  <a:close/>
                  <a:moveTo>
                    <a:pt x="396" y="328"/>
                  </a:moveTo>
                  <a:lnTo>
                    <a:pt x="396" y="328"/>
                  </a:lnTo>
                  <a:lnTo>
                    <a:pt x="384" y="344"/>
                  </a:lnTo>
                  <a:lnTo>
                    <a:pt x="370" y="360"/>
                  </a:lnTo>
                  <a:lnTo>
                    <a:pt x="322" y="312"/>
                  </a:lnTo>
                  <a:lnTo>
                    <a:pt x="322" y="312"/>
                  </a:lnTo>
                  <a:lnTo>
                    <a:pt x="340" y="292"/>
                  </a:lnTo>
                  <a:lnTo>
                    <a:pt x="354" y="272"/>
                  </a:lnTo>
                  <a:lnTo>
                    <a:pt x="368" y="252"/>
                  </a:lnTo>
                  <a:lnTo>
                    <a:pt x="380" y="232"/>
                  </a:lnTo>
                  <a:lnTo>
                    <a:pt x="380" y="232"/>
                  </a:lnTo>
                  <a:lnTo>
                    <a:pt x="386" y="250"/>
                  </a:lnTo>
                  <a:lnTo>
                    <a:pt x="392" y="270"/>
                  </a:lnTo>
                  <a:lnTo>
                    <a:pt x="392" y="270"/>
                  </a:lnTo>
                  <a:lnTo>
                    <a:pt x="396" y="284"/>
                  </a:lnTo>
                  <a:lnTo>
                    <a:pt x="396" y="300"/>
                  </a:lnTo>
                  <a:lnTo>
                    <a:pt x="396" y="314"/>
                  </a:lnTo>
                  <a:lnTo>
                    <a:pt x="396" y="328"/>
                  </a:lnTo>
                  <a:lnTo>
                    <a:pt x="396" y="328"/>
                  </a:lnTo>
                  <a:close/>
                  <a:moveTo>
                    <a:pt x="404" y="124"/>
                  </a:moveTo>
                  <a:lnTo>
                    <a:pt x="404" y="124"/>
                  </a:lnTo>
                  <a:lnTo>
                    <a:pt x="414" y="148"/>
                  </a:lnTo>
                  <a:lnTo>
                    <a:pt x="420" y="170"/>
                  </a:lnTo>
                  <a:lnTo>
                    <a:pt x="424" y="194"/>
                  </a:lnTo>
                  <a:lnTo>
                    <a:pt x="426" y="220"/>
                  </a:lnTo>
                  <a:lnTo>
                    <a:pt x="426" y="220"/>
                  </a:lnTo>
                  <a:lnTo>
                    <a:pt x="426" y="238"/>
                  </a:lnTo>
                  <a:lnTo>
                    <a:pt x="422" y="258"/>
                  </a:lnTo>
                  <a:lnTo>
                    <a:pt x="418" y="278"/>
                  </a:lnTo>
                  <a:lnTo>
                    <a:pt x="410" y="296"/>
                  </a:lnTo>
                  <a:lnTo>
                    <a:pt x="410" y="296"/>
                  </a:lnTo>
                  <a:lnTo>
                    <a:pt x="410" y="280"/>
                  </a:lnTo>
                  <a:lnTo>
                    <a:pt x="406" y="264"/>
                  </a:lnTo>
                  <a:lnTo>
                    <a:pt x="402" y="248"/>
                  </a:lnTo>
                  <a:lnTo>
                    <a:pt x="394" y="232"/>
                  </a:lnTo>
                  <a:lnTo>
                    <a:pt x="394" y="232"/>
                  </a:lnTo>
                  <a:lnTo>
                    <a:pt x="388" y="214"/>
                  </a:lnTo>
                  <a:lnTo>
                    <a:pt x="388" y="214"/>
                  </a:lnTo>
                  <a:lnTo>
                    <a:pt x="394" y="198"/>
                  </a:lnTo>
                  <a:lnTo>
                    <a:pt x="400" y="180"/>
                  </a:lnTo>
                  <a:lnTo>
                    <a:pt x="400" y="180"/>
                  </a:lnTo>
                  <a:lnTo>
                    <a:pt x="404" y="152"/>
                  </a:lnTo>
                  <a:lnTo>
                    <a:pt x="404" y="138"/>
                  </a:lnTo>
                  <a:lnTo>
                    <a:pt x="404" y="124"/>
                  </a:lnTo>
                  <a:lnTo>
                    <a:pt x="404" y="124"/>
                  </a:lnTo>
                  <a:close/>
                  <a:moveTo>
                    <a:pt x="388" y="118"/>
                  </a:moveTo>
                  <a:lnTo>
                    <a:pt x="388" y="118"/>
                  </a:lnTo>
                  <a:lnTo>
                    <a:pt x="390" y="136"/>
                  </a:lnTo>
                  <a:lnTo>
                    <a:pt x="388" y="156"/>
                  </a:lnTo>
                  <a:lnTo>
                    <a:pt x="384" y="176"/>
                  </a:lnTo>
                  <a:lnTo>
                    <a:pt x="378" y="198"/>
                  </a:lnTo>
                  <a:lnTo>
                    <a:pt x="378" y="198"/>
                  </a:lnTo>
                  <a:lnTo>
                    <a:pt x="368" y="180"/>
                  </a:lnTo>
                  <a:lnTo>
                    <a:pt x="354" y="162"/>
                  </a:lnTo>
                  <a:lnTo>
                    <a:pt x="340" y="146"/>
                  </a:lnTo>
                  <a:lnTo>
                    <a:pt x="324" y="130"/>
                  </a:lnTo>
                  <a:lnTo>
                    <a:pt x="322" y="126"/>
                  </a:lnTo>
                  <a:lnTo>
                    <a:pt x="370" y="78"/>
                  </a:lnTo>
                  <a:lnTo>
                    <a:pt x="370" y="78"/>
                  </a:lnTo>
                  <a:lnTo>
                    <a:pt x="376" y="86"/>
                  </a:lnTo>
                  <a:lnTo>
                    <a:pt x="382" y="96"/>
                  </a:lnTo>
                  <a:lnTo>
                    <a:pt x="386" y="106"/>
                  </a:lnTo>
                  <a:lnTo>
                    <a:pt x="388" y="118"/>
                  </a:lnTo>
                  <a:lnTo>
                    <a:pt x="388" y="118"/>
                  </a:lnTo>
                  <a:close/>
                  <a:moveTo>
                    <a:pt x="354" y="64"/>
                  </a:moveTo>
                  <a:lnTo>
                    <a:pt x="354" y="64"/>
                  </a:lnTo>
                  <a:lnTo>
                    <a:pt x="360" y="68"/>
                  </a:lnTo>
                  <a:lnTo>
                    <a:pt x="312" y="116"/>
                  </a:lnTo>
                  <a:lnTo>
                    <a:pt x="312" y="116"/>
                  </a:lnTo>
                  <a:lnTo>
                    <a:pt x="292" y="100"/>
                  </a:lnTo>
                  <a:lnTo>
                    <a:pt x="274" y="86"/>
                  </a:lnTo>
                  <a:lnTo>
                    <a:pt x="254" y="74"/>
                  </a:lnTo>
                  <a:lnTo>
                    <a:pt x="234" y="64"/>
                  </a:lnTo>
                  <a:lnTo>
                    <a:pt x="234" y="64"/>
                  </a:lnTo>
                  <a:lnTo>
                    <a:pt x="264" y="54"/>
                  </a:lnTo>
                  <a:lnTo>
                    <a:pt x="264" y="54"/>
                  </a:lnTo>
                  <a:lnTo>
                    <a:pt x="280" y="52"/>
                  </a:lnTo>
                  <a:lnTo>
                    <a:pt x="294" y="50"/>
                  </a:lnTo>
                  <a:lnTo>
                    <a:pt x="308" y="50"/>
                  </a:lnTo>
                  <a:lnTo>
                    <a:pt x="322" y="52"/>
                  </a:lnTo>
                  <a:lnTo>
                    <a:pt x="322" y="52"/>
                  </a:lnTo>
                  <a:lnTo>
                    <a:pt x="340" y="56"/>
                  </a:lnTo>
                  <a:lnTo>
                    <a:pt x="354" y="64"/>
                  </a:lnTo>
                  <a:lnTo>
                    <a:pt x="354" y="64"/>
                  </a:lnTo>
                  <a:close/>
                  <a:moveTo>
                    <a:pt x="228" y="20"/>
                  </a:moveTo>
                  <a:lnTo>
                    <a:pt x="228" y="20"/>
                  </a:lnTo>
                  <a:lnTo>
                    <a:pt x="248" y="22"/>
                  </a:lnTo>
                  <a:lnTo>
                    <a:pt x="266" y="24"/>
                  </a:lnTo>
                  <a:lnTo>
                    <a:pt x="286" y="30"/>
                  </a:lnTo>
                  <a:lnTo>
                    <a:pt x="306" y="36"/>
                  </a:lnTo>
                  <a:lnTo>
                    <a:pt x="306" y="36"/>
                  </a:lnTo>
                  <a:lnTo>
                    <a:pt x="286" y="36"/>
                  </a:lnTo>
                  <a:lnTo>
                    <a:pt x="266" y="40"/>
                  </a:lnTo>
                  <a:lnTo>
                    <a:pt x="246" y="44"/>
                  </a:lnTo>
                  <a:lnTo>
                    <a:pt x="226" y="52"/>
                  </a:lnTo>
                  <a:lnTo>
                    <a:pt x="226" y="52"/>
                  </a:lnTo>
                  <a:lnTo>
                    <a:pt x="216" y="56"/>
                  </a:lnTo>
                  <a:lnTo>
                    <a:pt x="216" y="56"/>
                  </a:lnTo>
                  <a:lnTo>
                    <a:pt x="188" y="48"/>
                  </a:lnTo>
                  <a:lnTo>
                    <a:pt x="188" y="48"/>
                  </a:lnTo>
                  <a:lnTo>
                    <a:pt x="160" y="44"/>
                  </a:lnTo>
                  <a:lnTo>
                    <a:pt x="146" y="42"/>
                  </a:lnTo>
                  <a:lnTo>
                    <a:pt x="134" y="44"/>
                  </a:lnTo>
                  <a:lnTo>
                    <a:pt x="134" y="44"/>
                  </a:lnTo>
                  <a:lnTo>
                    <a:pt x="156" y="34"/>
                  </a:lnTo>
                  <a:lnTo>
                    <a:pt x="180" y="26"/>
                  </a:lnTo>
                  <a:lnTo>
                    <a:pt x="204" y="22"/>
                  </a:lnTo>
                  <a:lnTo>
                    <a:pt x="228" y="20"/>
                  </a:lnTo>
                  <a:lnTo>
                    <a:pt x="228" y="20"/>
                  </a:lnTo>
                  <a:close/>
                  <a:moveTo>
                    <a:pt x="126" y="58"/>
                  </a:moveTo>
                  <a:lnTo>
                    <a:pt x="126" y="58"/>
                  </a:lnTo>
                  <a:lnTo>
                    <a:pt x="142" y="58"/>
                  </a:lnTo>
                  <a:lnTo>
                    <a:pt x="160" y="58"/>
                  </a:lnTo>
                  <a:lnTo>
                    <a:pt x="178" y="60"/>
                  </a:lnTo>
                  <a:lnTo>
                    <a:pt x="198" y="66"/>
                  </a:lnTo>
                  <a:lnTo>
                    <a:pt x="198" y="66"/>
                  </a:lnTo>
                  <a:lnTo>
                    <a:pt x="180" y="76"/>
                  </a:lnTo>
                  <a:lnTo>
                    <a:pt x="162" y="88"/>
                  </a:lnTo>
                  <a:lnTo>
                    <a:pt x="146" y="102"/>
                  </a:lnTo>
                  <a:lnTo>
                    <a:pt x="128" y="118"/>
                  </a:lnTo>
                  <a:lnTo>
                    <a:pt x="88" y="76"/>
                  </a:lnTo>
                  <a:lnTo>
                    <a:pt x="88" y="76"/>
                  </a:lnTo>
                  <a:lnTo>
                    <a:pt x="96" y="70"/>
                  </a:lnTo>
                  <a:lnTo>
                    <a:pt x="106" y="66"/>
                  </a:lnTo>
                  <a:lnTo>
                    <a:pt x="116" y="62"/>
                  </a:lnTo>
                  <a:lnTo>
                    <a:pt x="126" y="58"/>
                  </a:lnTo>
                  <a:lnTo>
                    <a:pt x="126" y="58"/>
                  </a:lnTo>
                  <a:close/>
                  <a:moveTo>
                    <a:pt x="60" y="124"/>
                  </a:moveTo>
                  <a:lnTo>
                    <a:pt x="60" y="124"/>
                  </a:lnTo>
                  <a:lnTo>
                    <a:pt x="62" y="114"/>
                  </a:lnTo>
                  <a:lnTo>
                    <a:pt x="66" y="104"/>
                  </a:lnTo>
                  <a:lnTo>
                    <a:pt x="72" y="94"/>
                  </a:lnTo>
                  <a:lnTo>
                    <a:pt x="78" y="86"/>
                  </a:lnTo>
                  <a:lnTo>
                    <a:pt x="118" y="128"/>
                  </a:lnTo>
                  <a:lnTo>
                    <a:pt x="118" y="128"/>
                  </a:lnTo>
                  <a:lnTo>
                    <a:pt x="104" y="144"/>
                  </a:lnTo>
                  <a:lnTo>
                    <a:pt x="90" y="162"/>
                  </a:lnTo>
                  <a:lnTo>
                    <a:pt x="78" y="178"/>
                  </a:lnTo>
                  <a:lnTo>
                    <a:pt x="66" y="196"/>
                  </a:lnTo>
                  <a:lnTo>
                    <a:pt x="66" y="196"/>
                  </a:lnTo>
                  <a:lnTo>
                    <a:pt x="64" y="184"/>
                  </a:lnTo>
                  <a:lnTo>
                    <a:pt x="64" y="184"/>
                  </a:lnTo>
                  <a:lnTo>
                    <a:pt x="60" y="168"/>
                  </a:lnTo>
                  <a:lnTo>
                    <a:pt x="58" y="152"/>
                  </a:lnTo>
                  <a:lnTo>
                    <a:pt x="58" y="138"/>
                  </a:lnTo>
                  <a:lnTo>
                    <a:pt x="60" y="124"/>
                  </a:lnTo>
                  <a:lnTo>
                    <a:pt x="60" y="124"/>
                  </a:lnTo>
                  <a:close/>
                  <a:moveTo>
                    <a:pt x="36" y="304"/>
                  </a:moveTo>
                  <a:lnTo>
                    <a:pt x="36" y="304"/>
                  </a:lnTo>
                  <a:lnTo>
                    <a:pt x="30" y="284"/>
                  </a:lnTo>
                  <a:lnTo>
                    <a:pt x="26" y="266"/>
                  </a:lnTo>
                  <a:lnTo>
                    <a:pt x="22" y="246"/>
                  </a:lnTo>
                  <a:lnTo>
                    <a:pt x="22" y="226"/>
                  </a:lnTo>
                  <a:lnTo>
                    <a:pt x="22" y="226"/>
                  </a:lnTo>
                  <a:lnTo>
                    <a:pt x="24" y="202"/>
                  </a:lnTo>
                  <a:lnTo>
                    <a:pt x="28" y="178"/>
                  </a:lnTo>
                  <a:lnTo>
                    <a:pt x="34" y="154"/>
                  </a:lnTo>
                  <a:lnTo>
                    <a:pt x="44" y="132"/>
                  </a:lnTo>
                  <a:lnTo>
                    <a:pt x="44" y="132"/>
                  </a:lnTo>
                  <a:lnTo>
                    <a:pt x="44" y="152"/>
                  </a:lnTo>
                  <a:lnTo>
                    <a:pt x="46" y="172"/>
                  </a:lnTo>
                  <a:lnTo>
                    <a:pt x="50" y="192"/>
                  </a:lnTo>
                  <a:lnTo>
                    <a:pt x="58" y="214"/>
                  </a:lnTo>
                  <a:lnTo>
                    <a:pt x="58" y="214"/>
                  </a:lnTo>
                  <a:lnTo>
                    <a:pt x="48" y="236"/>
                  </a:lnTo>
                  <a:lnTo>
                    <a:pt x="42" y="258"/>
                  </a:lnTo>
                  <a:lnTo>
                    <a:pt x="42" y="258"/>
                  </a:lnTo>
                  <a:lnTo>
                    <a:pt x="38" y="282"/>
                  </a:lnTo>
                  <a:lnTo>
                    <a:pt x="36" y="304"/>
                  </a:lnTo>
                  <a:lnTo>
                    <a:pt x="36" y="304"/>
                  </a:lnTo>
                  <a:close/>
                  <a:moveTo>
                    <a:pt x="66" y="232"/>
                  </a:moveTo>
                  <a:lnTo>
                    <a:pt x="66" y="232"/>
                  </a:lnTo>
                  <a:lnTo>
                    <a:pt x="76" y="252"/>
                  </a:lnTo>
                  <a:lnTo>
                    <a:pt x="88" y="272"/>
                  </a:lnTo>
                  <a:lnTo>
                    <a:pt x="102" y="292"/>
                  </a:lnTo>
                  <a:lnTo>
                    <a:pt x="118" y="310"/>
                  </a:lnTo>
                  <a:lnTo>
                    <a:pt x="70" y="358"/>
                  </a:lnTo>
                  <a:lnTo>
                    <a:pt x="70" y="358"/>
                  </a:lnTo>
                  <a:lnTo>
                    <a:pt x="66" y="352"/>
                  </a:lnTo>
                  <a:lnTo>
                    <a:pt x="66" y="352"/>
                  </a:lnTo>
                  <a:lnTo>
                    <a:pt x="58" y="338"/>
                  </a:lnTo>
                  <a:lnTo>
                    <a:pt x="52" y="320"/>
                  </a:lnTo>
                  <a:lnTo>
                    <a:pt x="52" y="320"/>
                  </a:lnTo>
                  <a:lnTo>
                    <a:pt x="52" y="300"/>
                  </a:lnTo>
                  <a:lnTo>
                    <a:pt x="52" y="278"/>
                  </a:lnTo>
                  <a:lnTo>
                    <a:pt x="58" y="256"/>
                  </a:lnTo>
                  <a:lnTo>
                    <a:pt x="66" y="232"/>
                  </a:lnTo>
                  <a:lnTo>
                    <a:pt x="66" y="2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2" name="Freeform 11"/>
            <p:cNvSpPr>
              <a:spLocks/>
            </p:cNvSpPr>
            <p:nvPr/>
          </p:nvSpPr>
          <p:spPr bwMode="auto">
            <a:xfrm>
              <a:off x="8466138" y="3636963"/>
              <a:ext cx="803275" cy="958850"/>
            </a:xfrm>
            <a:custGeom>
              <a:avLst/>
              <a:gdLst/>
              <a:ahLst/>
              <a:cxnLst>
                <a:cxn ang="0">
                  <a:pos x="422" y="412"/>
                </a:cxn>
                <a:cxn ang="0">
                  <a:pos x="458" y="366"/>
                </a:cxn>
                <a:cxn ang="0">
                  <a:pos x="484" y="316"/>
                </a:cxn>
                <a:cxn ang="0">
                  <a:pos x="500" y="264"/>
                </a:cxn>
                <a:cxn ang="0">
                  <a:pos x="506" y="208"/>
                </a:cxn>
                <a:cxn ang="0">
                  <a:pos x="500" y="154"/>
                </a:cxn>
                <a:cxn ang="0">
                  <a:pos x="484" y="100"/>
                </a:cxn>
                <a:cxn ang="0">
                  <a:pos x="458" y="50"/>
                </a:cxn>
                <a:cxn ang="0">
                  <a:pos x="422" y="6"/>
                </a:cxn>
                <a:cxn ang="0">
                  <a:pos x="416" y="2"/>
                </a:cxn>
                <a:cxn ang="0">
                  <a:pos x="404" y="2"/>
                </a:cxn>
                <a:cxn ang="0">
                  <a:pos x="398" y="6"/>
                </a:cxn>
                <a:cxn ang="0">
                  <a:pos x="394" y="18"/>
                </a:cxn>
                <a:cxn ang="0">
                  <a:pos x="398" y="30"/>
                </a:cxn>
                <a:cxn ang="0">
                  <a:pos x="416" y="48"/>
                </a:cxn>
                <a:cxn ang="0">
                  <a:pos x="444" y="90"/>
                </a:cxn>
                <a:cxn ang="0">
                  <a:pos x="462" y="136"/>
                </a:cxn>
                <a:cxn ang="0">
                  <a:pos x="472" y="184"/>
                </a:cxn>
                <a:cxn ang="0">
                  <a:pos x="472" y="208"/>
                </a:cxn>
                <a:cxn ang="0">
                  <a:pos x="468" y="256"/>
                </a:cxn>
                <a:cxn ang="0">
                  <a:pos x="454" y="304"/>
                </a:cxn>
                <a:cxn ang="0">
                  <a:pos x="430" y="348"/>
                </a:cxn>
                <a:cxn ang="0">
                  <a:pos x="398" y="388"/>
                </a:cxn>
                <a:cxn ang="0">
                  <a:pos x="380" y="406"/>
                </a:cxn>
                <a:cxn ang="0">
                  <a:pos x="338" y="432"/>
                </a:cxn>
                <a:cxn ang="0">
                  <a:pos x="292" y="452"/>
                </a:cxn>
                <a:cxn ang="0">
                  <a:pos x="244" y="460"/>
                </a:cxn>
                <a:cxn ang="0">
                  <a:pos x="220" y="462"/>
                </a:cxn>
                <a:cxn ang="0">
                  <a:pos x="170" y="458"/>
                </a:cxn>
                <a:cxn ang="0">
                  <a:pos x="124" y="444"/>
                </a:cxn>
                <a:cxn ang="0">
                  <a:pos x="80" y="420"/>
                </a:cxn>
                <a:cxn ang="0">
                  <a:pos x="40" y="388"/>
                </a:cxn>
                <a:cxn ang="0">
                  <a:pos x="34" y="384"/>
                </a:cxn>
                <a:cxn ang="0">
                  <a:pos x="22" y="384"/>
                </a:cxn>
                <a:cxn ang="0">
                  <a:pos x="16" y="388"/>
                </a:cxn>
                <a:cxn ang="0">
                  <a:pos x="12" y="400"/>
                </a:cxn>
                <a:cxn ang="0">
                  <a:pos x="16" y="412"/>
                </a:cxn>
                <a:cxn ang="0">
                  <a:pos x="0" y="430"/>
                </a:cxn>
                <a:cxn ang="0">
                  <a:pos x="22" y="456"/>
                </a:cxn>
                <a:cxn ang="0">
                  <a:pos x="46" y="438"/>
                </a:cxn>
                <a:cxn ang="0">
                  <a:pos x="62" y="448"/>
                </a:cxn>
                <a:cxn ang="0">
                  <a:pos x="94" y="466"/>
                </a:cxn>
                <a:cxn ang="0">
                  <a:pos x="146" y="486"/>
                </a:cxn>
                <a:cxn ang="0">
                  <a:pos x="182" y="574"/>
                </a:cxn>
                <a:cxn ang="0">
                  <a:pos x="98" y="574"/>
                </a:cxn>
                <a:cxn ang="0">
                  <a:pos x="94" y="576"/>
                </a:cxn>
                <a:cxn ang="0">
                  <a:pos x="94" y="602"/>
                </a:cxn>
                <a:cxn ang="0">
                  <a:pos x="98" y="604"/>
                </a:cxn>
                <a:cxn ang="0">
                  <a:pos x="316" y="604"/>
                </a:cxn>
                <a:cxn ang="0">
                  <a:pos x="322" y="602"/>
                </a:cxn>
                <a:cxn ang="0">
                  <a:pos x="322" y="576"/>
                </a:cxn>
                <a:cxn ang="0">
                  <a:pos x="316" y="574"/>
                </a:cxn>
                <a:cxn ang="0">
                  <a:pos x="234" y="494"/>
                </a:cxn>
                <a:cxn ang="0">
                  <a:pos x="258" y="492"/>
                </a:cxn>
                <a:cxn ang="0">
                  <a:pos x="310" y="480"/>
                </a:cxn>
                <a:cxn ang="0">
                  <a:pos x="358" y="460"/>
                </a:cxn>
                <a:cxn ang="0">
                  <a:pos x="402" y="430"/>
                </a:cxn>
                <a:cxn ang="0">
                  <a:pos x="422" y="412"/>
                </a:cxn>
              </a:cxnLst>
              <a:rect l="0" t="0" r="r" b="b"/>
              <a:pathLst>
                <a:path w="506" h="604">
                  <a:moveTo>
                    <a:pt x="422" y="412"/>
                  </a:moveTo>
                  <a:lnTo>
                    <a:pt x="422" y="412"/>
                  </a:lnTo>
                  <a:lnTo>
                    <a:pt x="442" y="390"/>
                  </a:lnTo>
                  <a:lnTo>
                    <a:pt x="458" y="366"/>
                  </a:lnTo>
                  <a:lnTo>
                    <a:pt x="474" y="342"/>
                  </a:lnTo>
                  <a:lnTo>
                    <a:pt x="484" y="316"/>
                  </a:lnTo>
                  <a:lnTo>
                    <a:pt x="494" y="290"/>
                  </a:lnTo>
                  <a:lnTo>
                    <a:pt x="500" y="264"/>
                  </a:lnTo>
                  <a:lnTo>
                    <a:pt x="504" y="236"/>
                  </a:lnTo>
                  <a:lnTo>
                    <a:pt x="506" y="208"/>
                  </a:lnTo>
                  <a:lnTo>
                    <a:pt x="504" y="182"/>
                  </a:lnTo>
                  <a:lnTo>
                    <a:pt x="500" y="154"/>
                  </a:lnTo>
                  <a:lnTo>
                    <a:pt x="494" y="126"/>
                  </a:lnTo>
                  <a:lnTo>
                    <a:pt x="484" y="100"/>
                  </a:lnTo>
                  <a:lnTo>
                    <a:pt x="474" y="76"/>
                  </a:lnTo>
                  <a:lnTo>
                    <a:pt x="458" y="50"/>
                  </a:lnTo>
                  <a:lnTo>
                    <a:pt x="442" y="28"/>
                  </a:lnTo>
                  <a:lnTo>
                    <a:pt x="422" y="6"/>
                  </a:lnTo>
                  <a:lnTo>
                    <a:pt x="422" y="6"/>
                  </a:lnTo>
                  <a:lnTo>
                    <a:pt x="416" y="2"/>
                  </a:lnTo>
                  <a:lnTo>
                    <a:pt x="410" y="0"/>
                  </a:lnTo>
                  <a:lnTo>
                    <a:pt x="404" y="2"/>
                  </a:lnTo>
                  <a:lnTo>
                    <a:pt x="398" y="6"/>
                  </a:lnTo>
                  <a:lnTo>
                    <a:pt x="398" y="6"/>
                  </a:lnTo>
                  <a:lnTo>
                    <a:pt x="394" y="12"/>
                  </a:lnTo>
                  <a:lnTo>
                    <a:pt x="394" y="18"/>
                  </a:lnTo>
                  <a:lnTo>
                    <a:pt x="394" y="24"/>
                  </a:lnTo>
                  <a:lnTo>
                    <a:pt x="398" y="30"/>
                  </a:lnTo>
                  <a:lnTo>
                    <a:pt x="398" y="30"/>
                  </a:lnTo>
                  <a:lnTo>
                    <a:pt x="416" y="48"/>
                  </a:lnTo>
                  <a:lnTo>
                    <a:pt x="430" y="70"/>
                  </a:lnTo>
                  <a:lnTo>
                    <a:pt x="444" y="90"/>
                  </a:lnTo>
                  <a:lnTo>
                    <a:pt x="454" y="114"/>
                  </a:lnTo>
                  <a:lnTo>
                    <a:pt x="462" y="136"/>
                  </a:lnTo>
                  <a:lnTo>
                    <a:pt x="468" y="160"/>
                  </a:lnTo>
                  <a:lnTo>
                    <a:pt x="472" y="184"/>
                  </a:lnTo>
                  <a:lnTo>
                    <a:pt x="472" y="208"/>
                  </a:lnTo>
                  <a:lnTo>
                    <a:pt x="472" y="208"/>
                  </a:lnTo>
                  <a:lnTo>
                    <a:pt x="472" y="232"/>
                  </a:lnTo>
                  <a:lnTo>
                    <a:pt x="468" y="256"/>
                  </a:lnTo>
                  <a:lnTo>
                    <a:pt x="462" y="280"/>
                  </a:lnTo>
                  <a:lnTo>
                    <a:pt x="454" y="304"/>
                  </a:lnTo>
                  <a:lnTo>
                    <a:pt x="444" y="326"/>
                  </a:lnTo>
                  <a:lnTo>
                    <a:pt x="430" y="348"/>
                  </a:lnTo>
                  <a:lnTo>
                    <a:pt x="416" y="368"/>
                  </a:lnTo>
                  <a:lnTo>
                    <a:pt x="398" y="388"/>
                  </a:lnTo>
                  <a:lnTo>
                    <a:pt x="398" y="388"/>
                  </a:lnTo>
                  <a:lnTo>
                    <a:pt x="380" y="406"/>
                  </a:lnTo>
                  <a:lnTo>
                    <a:pt x="358" y="420"/>
                  </a:lnTo>
                  <a:lnTo>
                    <a:pt x="338" y="432"/>
                  </a:lnTo>
                  <a:lnTo>
                    <a:pt x="314" y="444"/>
                  </a:lnTo>
                  <a:lnTo>
                    <a:pt x="292" y="452"/>
                  </a:lnTo>
                  <a:lnTo>
                    <a:pt x="268" y="458"/>
                  </a:lnTo>
                  <a:lnTo>
                    <a:pt x="244" y="460"/>
                  </a:lnTo>
                  <a:lnTo>
                    <a:pt x="220" y="462"/>
                  </a:lnTo>
                  <a:lnTo>
                    <a:pt x="220" y="462"/>
                  </a:lnTo>
                  <a:lnTo>
                    <a:pt x="194" y="460"/>
                  </a:lnTo>
                  <a:lnTo>
                    <a:pt x="170" y="458"/>
                  </a:lnTo>
                  <a:lnTo>
                    <a:pt x="148" y="452"/>
                  </a:lnTo>
                  <a:lnTo>
                    <a:pt x="124" y="444"/>
                  </a:lnTo>
                  <a:lnTo>
                    <a:pt x="102" y="432"/>
                  </a:lnTo>
                  <a:lnTo>
                    <a:pt x="80" y="420"/>
                  </a:lnTo>
                  <a:lnTo>
                    <a:pt x="60" y="406"/>
                  </a:lnTo>
                  <a:lnTo>
                    <a:pt x="40" y="388"/>
                  </a:lnTo>
                  <a:lnTo>
                    <a:pt x="40" y="388"/>
                  </a:lnTo>
                  <a:lnTo>
                    <a:pt x="34" y="384"/>
                  </a:lnTo>
                  <a:lnTo>
                    <a:pt x="28" y="382"/>
                  </a:lnTo>
                  <a:lnTo>
                    <a:pt x="22" y="384"/>
                  </a:lnTo>
                  <a:lnTo>
                    <a:pt x="16" y="388"/>
                  </a:lnTo>
                  <a:lnTo>
                    <a:pt x="16" y="388"/>
                  </a:lnTo>
                  <a:lnTo>
                    <a:pt x="12" y="394"/>
                  </a:lnTo>
                  <a:lnTo>
                    <a:pt x="12" y="400"/>
                  </a:lnTo>
                  <a:lnTo>
                    <a:pt x="12" y="406"/>
                  </a:lnTo>
                  <a:lnTo>
                    <a:pt x="16" y="412"/>
                  </a:lnTo>
                  <a:lnTo>
                    <a:pt x="18" y="412"/>
                  </a:lnTo>
                  <a:lnTo>
                    <a:pt x="0" y="430"/>
                  </a:lnTo>
                  <a:lnTo>
                    <a:pt x="0" y="434"/>
                  </a:lnTo>
                  <a:lnTo>
                    <a:pt x="22" y="456"/>
                  </a:lnTo>
                  <a:lnTo>
                    <a:pt x="28" y="456"/>
                  </a:lnTo>
                  <a:lnTo>
                    <a:pt x="46" y="438"/>
                  </a:lnTo>
                  <a:lnTo>
                    <a:pt x="46" y="438"/>
                  </a:lnTo>
                  <a:lnTo>
                    <a:pt x="62" y="448"/>
                  </a:lnTo>
                  <a:lnTo>
                    <a:pt x="78" y="458"/>
                  </a:lnTo>
                  <a:lnTo>
                    <a:pt x="94" y="466"/>
                  </a:lnTo>
                  <a:lnTo>
                    <a:pt x="112" y="474"/>
                  </a:lnTo>
                  <a:lnTo>
                    <a:pt x="146" y="486"/>
                  </a:lnTo>
                  <a:lnTo>
                    <a:pt x="182" y="492"/>
                  </a:lnTo>
                  <a:lnTo>
                    <a:pt x="182" y="574"/>
                  </a:lnTo>
                  <a:lnTo>
                    <a:pt x="98" y="574"/>
                  </a:lnTo>
                  <a:lnTo>
                    <a:pt x="98" y="574"/>
                  </a:lnTo>
                  <a:lnTo>
                    <a:pt x="96" y="574"/>
                  </a:lnTo>
                  <a:lnTo>
                    <a:pt x="94" y="576"/>
                  </a:lnTo>
                  <a:lnTo>
                    <a:pt x="94" y="602"/>
                  </a:lnTo>
                  <a:lnTo>
                    <a:pt x="94" y="602"/>
                  </a:lnTo>
                  <a:lnTo>
                    <a:pt x="96" y="604"/>
                  </a:lnTo>
                  <a:lnTo>
                    <a:pt x="98" y="604"/>
                  </a:lnTo>
                  <a:lnTo>
                    <a:pt x="316" y="604"/>
                  </a:lnTo>
                  <a:lnTo>
                    <a:pt x="316" y="604"/>
                  </a:lnTo>
                  <a:lnTo>
                    <a:pt x="320" y="604"/>
                  </a:lnTo>
                  <a:lnTo>
                    <a:pt x="322" y="602"/>
                  </a:lnTo>
                  <a:lnTo>
                    <a:pt x="322" y="576"/>
                  </a:lnTo>
                  <a:lnTo>
                    <a:pt x="322" y="576"/>
                  </a:lnTo>
                  <a:lnTo>
                    <a:pt x="320" y="574"/>
                  </a:lnTo>
                  <a:lnTo>
                    <a:pt x="316" y="574"/>
                  </a:lnTo>
                  <a:lnTo>
                    <a:pt x="234" y="574"/>
                  </a:lnTo>
                  <a:lnTo>
                    <a:pt x="234" y="494"/>
                  </a:lnTo>
                  <a:lnTo>
                    <a:pt x="234" y="494"/>
                  </a:lnTo>
                  <a:lnTo>
                    <a:pt x="258" y="492"/>
                  </a:lnTo>
                  <a:lnTo>
                    <a:pt x="284" y="488"/>
                  </a:lnTo>
                  <a:lnTo>
                    <a:pt x="310" y="480"/>
                  </a:lnTo>
                  <a:lnTo>
                    <a:pt x="334" y="472"/>
                  </a:lnTo>
                  <a:lnTo>
                    <a:pt x="358" y="460"/>
                  </a:lnTo>
                  <a:lnTo>
                    <a:pt x="380" y="446"/>
                  </a:lnTo>
                  <a:lnTo>
                    <a:pt x="402" y="430"/>
                  </a:lnTo>
                  <a:lnTo>
                    <a:pt x="422" y="412"/>
                  </a:lnTo>
                  <a:lnTo>
                    <a:pt x="422" y="4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33296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689420"/>
          </a:xfrm>
        </p:spPr>
        <p:txBody>
          <a:bodyPr/>
          <a:lstStyle/>
          <a:p>
            <a:r>
              <a:rPr lang="en-GB" dirty="0"/>
              <a:t>Market Sizing to Ensure Representative </a:t>
            </a:r>
            <a:r>
              <a:rPr lang="en-GB" dirty="0" smtClean="0"/>
              <a:t/>
            </a:r>
            <a:br>
              <a:rPr lang="en-GB" dirty="0" smtClean="0"/>
            </a:br>
            <a:r>
              <a:rPr lang="en-GB" dirty="0" smtClean="0"/>
              <a:t>Sample </a:t>
            </a:r>
            <a:r>
              <a:rPr lang="en-GB" dirty="0"/>
              <a:t>Composition</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20</a:t>
            </a:fld>
            <a:endParaRPr lang="en-GB"/>
          </a:p>
        </p:txBody>
      </p:sp>
      <p:pic>
        <p:nvPicPr>
          <p:cNvPr id="7" name="Picture 2"/>
          <p:cNvPicPr>
            <a:picLocks noChangeAspect="1" noChangeArrowheads="1"/>
          </p:cNvPicPr>
          <p:nvPr/>
        </p:nvPicPr>
        <p:blipFill>
          <a:blip r:embed="rId2" cstate="print">
            <a:duotone>
              <a:srgbClr val="FBB04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854960" y="1098191"/>
            <a:ext cx="7294288" cy="554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593391" y="1234454"/>
            <a:ext cx="4664198" cy="1145838"/>
            <a:chOff x="507413" y="1317695"/>
            <a:chExt cx="3988388" cy="1039265"/>
          </a:xfrm>
        </p:grpSpPr>
        <p:sp>
          <p:nvSpPr>
            <p:cNvPr id="9" name="Rectangle 8"/>
            <p:cNvSpPr/>
            <p:nvPr/>
          </p:nvSpPr>
          <p:spPr>
            <a:xfrm>
              <a:off x="621713" y="1491593"/>
              <a:ext cx="3874088" cy="865367"/>
            </a:xfrm>
            <a:prstGeom prst="rect">
              <a:avLst/>
            </a:prstGeom>
            <a:solidFill>
              <a:srgbClr val="F2EFE6"/>
            </a:solidFill>
            <a:ln>
              <a:solidFill>
                <a:srgbClr val="1F497D"/>
              </a:solidFill>
            </a:ln>
            <a:effectLst>
              <a:outerShdw blurRad="50800" dist="38100" dir="2700000" algn="tl" rotWithShape="0">
                <a:prstClr val="black">
                  <a:alpha val="40000"/>
                </a:prstClr>
              </a:outerShdw>
            </a:effectLst>
          </p:spPr>
          <p:txBody>
            <a:bodyPr wrap="square">
              <a:spAutoFit/>
            </a:bodyPr>
            <a:lstStyle/>
            <a:p>
              <a:pPr marL="717101" lvl="1">
                <a:defRPr/>
              </a:pPr>
              <a:r>
                <a:rPr lang="en-GB" sz="1400" b="1" kern="0">
                  <a:solidFill>
                    <a:srgbClr val="1D4575"/>
                  </a:solidFill>
                </a:rPr>
                <a:t>In Europe in 2010, the market sizing study was sent to over 32,000 physicians and yielded a response rate of over 12% </a:t>
              </a:r>
            </a:p>
            <a:p>
              <a:pPr marL="717101" lvl="1">
                <a:defRPr/>
              </a:pPr>
              <a:r>
                <a:rPr lang="en-GB" sz="1400" b="1" kern="0">
                  <a:solidFill>
                    <a:srgbClr val="1D4575"/>
                  </a:solidFill>
                </a:rPr>
                <a:t>(nearly 4,000 responses)</a:t>
              </a:r>
            </a:p>
          </p:txBody>
        </p:sp>
        <p:pic>
          <p:nvPicPr>
            <p:cNvPr id="10" name="Picture 4" descr="C:\Users\Liz.OHalloran\AppData\Local\Microsoft\Windows\Temporary Internet Files\Content.IE5\69043BVE\MC90043959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854" y="1491593"/>
              <a:ext cx="675346" cy="830997"/>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507413" y="1317695"/>
              <a:ext cx="228600" cy="228600"/>
            </a:xfrm>
            <a:prstGeom prst="ellipse">
              <a:avLst/>
            </a:prstGeom>
            <a:solidFill>
              <a:srgbClr val="58595B">
                <a:lumMod val="75000"/>
              </a:srgbClr>
            </a:solidFill>
            <a:ln w="25400" cap="flat" cmpd="sng" algn="ctr">
              <a:noFill/>
              <a:prstDash val="solid"/>
            </a:ln>
            <a:effectLst/>
          </p:spPr>
          <p:txBody>
            <a:bodyPr rtlCol="0" anchor="ctr"/>
            <a:lstStyle/>
            <a:p>
              <a:pPr algn="ctr">
                <a:defRPr/>
              </a:pPr>
              <a:r>
                <a:rPr lang="en-US" sz="1400" b="1" kern="0">
                  <a:solidFill>
                    <a:srgbClr val="FFFFFF"/>
                  </a:solidFill>
                  <a:latin typeface="Calibri"/>
                </a:rPr>
                <a:t>2</a:t>
              </a:r>
            </a:p>
          </p:txBody>
        </p:sp>
      </p:grpSp>
      <p:grpSp>
        <p:nvGrpSpPr>
          <p:cNvPr id="12" name="Group 11"/>
          <p:cNvGrpSpPr/>
          <p:nvPr/>
        </p:nvGrpSpPr>
        <p:grpSpPr>
          <a:xfrm>
            <a:off x="7351712" y="1300162"/>
            <a:ext cx="2985241" cy="2642094"/>
            <a:chOff x="6286500" y="1377293"/>
            <a:chExt cx="2552700" cy="2396356"/>
          </a:xfrm>
        </p:grpSpPr>
        <p:sp>
          <p:nvSpPr>
            <p:cNvPr id="13" name="Rectangle 12"/>
            <p:cNvSpPr/>
            <p:nvPr/>
          </p:nvSpPr>
          <p:spPr>
            <a:xfrm>
              <a:off x="6400800" y="1491593"/>
              <a:ext cx="2438400" cy="2282056"/>
            </a:xfrm>
            <a:prstGeom prst="rect">
              <a:avLst/>
            </a:prstGeom>
            <a:solidFill>
              <a:srgbClr val="F2EFE6"/>
            </a:solidFill>
            <a:ln>
              <a:solidFill>
                <a:srgbClr val="1F497D"/>
              </a:solidFill>
            </a:ln>
            <a:effectLst>
              <a:outerShdw blurRad="50800" dist="38100" dir="2700000" algn="tl" rotWithShape="0">
                <a:prstClr val="black">
                  <a:alpha val="40000"/>
                </a:prstClr>
              </a:outerShdw>
            </a:effectLst>
          </p:spPr>
          <p:txBody>
            <a:bodyPr wrap="square">
              <a:spAutoFit/>
            </a:bodyPr>
            <a:lstStyle/>
            <a:p>
              <a:pPr>
                <a:spcAft>
                  <a:spcPts val="684"/>
                </a:spcAft>
                <a:tabLst>
                  <a:tab pos="407444" algn="l"/>
                  <a:tab pos="2048085" algn="l"/>
                </a:tabLst>
                <a:defRPr/>
              </a:pPr>
              <a:r>
                <a:rPr lang="en-GB" sz="1400" b="1" kern="0">
                  <a:solidFill>
                    <a:srgbClr val="1D4575"/>
                  </a:solidFill>
                </a:rPr>
                <a:t>The survey obtains the following critical information:</a:t>
              </a:r>
            </a:p>
            <a:p>
              <a:pPr marL="195573" lvl="1" indent="-195573">
                <a:spcAft>
                  <a:spcPts val="684"/>
                </a:spcAft>
                <a:buFont typeface="Arial" pitchFamily="34" charset="0"/>
                <a:buChar char="•"/>
                <a:defRPr/>
              </a:pPr>
              <a:r>
                <a:rPr lang="en-GB" sz="1400" b="1" kern="0">
                  <a:solidFill>
                    <a:srgbClr val="1D4575"/>
                  </a:solidFill>
                </a:rPr>
                <a:t>Proportion of each specialty who treat cancer</a:t>
              </a:r>
            </a:p>
            <a:p>
              <a:pPr marL="195573" lvl="1" indent="-195573">
                <a:spcAft>
                  <a:spcPts val="684"/>
                </a:spcAft>
                <a:buFont typeface="Arial" pitchFamily="34" charset="0"/>
                <a:buChar char="•"/>
                <a:defRPr/>
              </a:pPr>
              <a:r>
                <a:rPr lang="en-GB" sz="1400" b="1" kern="0">
                  <a:solidFill>
                    <a:srgbClr val="1D4575"/>
                  </a:solidFill>
                </a:rPr>
                <a:t>Proportion of each specialty who are decision-makers for anti-cancer regimens</a:t>
              </a:r>
            </a:p>
            <a:p>
              <a:pPr marL="195573" lvl="1" indent="-195573">
                <a:spcAft>
                  <a:spcPts val="684"/>
                </a:spcAft>
                <a:buFont typeface="Arial" pitchFamily="34" charset="0"/>
                <a:buChar char="•"/>
                <a:defRPr/>
              </a:pPr>
              <a:r>
                <a:rPr lang="en-GB" sz="1400" b="1" kern="0">
                  <a:solidFill>
                    <a:srgbClr val="1D4575"/>
                  </a:solidFill>
                </a:rPr>
                <a:t>The number of patients each physician decided on drug therapy for in the last month</a:t>
              </a:r>
            </a:p>
          </p:txBody>
        </p:sp>
        <p:sp>
          <p:nvSpPr>
            <p:cNvPr id="14" name="Oval 13"/>
            <p:cNvSpPr/>
            <p:nvPr/>
          </p:nvSpPr>
          <p:spPr>
            <a:xfrm>
              <a:off x="6286500" y="1377293"/>
              <a:ext cx="228600" cy="228600"/>
            </a:xfrm>
            <a:prstGeom prst="ellipse">
              <a:avLst/>
            </a:prstGeom>
            <a:solidFill>
              <a:srgbClr val="58595B">
                <a:lumMod val="75000"/>
              </a:srgbClr>
            </a:solidFill>
            <a:ln w="25400" cap="flat" cmpd="sng" algn="ctr">
              <a:noFill/>
              <a:prstDash val="solid"/>
            </a:ln>
            <a:effectLst/>
          </p:spPr>
          <p:txBody>
            <a:bodyPr rtlCol="0" anchor="ctr"/>
            <a:lstStyle/>
            <a:p>
              <a:pPr algn="ctr">
                <a:defRPr/>
              </a:pPr>
              <a:r>
                <a:rPr lang="en-US" sz="1400" b="1" kern="0">
                  <a:solidFill>
                    <a:srgbClr val="FFFFFF"/>
                  </a:solidFill>
                  <a:latin typeface="Calibri"/>
                </a:rPr>
                <a:t>3</a:t>
              </a:r>
            </a:p>
          </p:txBody>
        </p:sp>
      </p:grpSp>
      <p:grpSp>
        <p:nvGrpSpPr>
          <p:cNvPr id="15" name="Group 14"/>
          <p:cNvGrpSpPr/>
          <p:nvPr/>
        </p:nvGrpSpPr>
        <p:grpSpPr>
          <a:xfrm>
            <a:off x="7407408" y="4606517"/>
            <a:ext cx="2929546" cy="1020918"/>
            <a:chOff x="6334125" y="4376127"/>
            <a:chExt cx="2505075" cy="925963"/>
          </a:xfrm>
        </p:grpSpPr>
        <p:sp>
          <p:nvSpPr>
            <p:cNvPr id="16" name="Rectangle 15"/>
            <p:cNvSpPr/>
            <p:nvPr/>
          </p:nvSpPr>
          <p:spPr>
            <a:xfrm>
              <a:off x="6400800" y="4436724"/>
              <a:ext cx="2438400" cy="865366"/>
            </a:xfrm>
            <a:prstGeom prst="rect">
              <a:avLst/>
            </a:prstGeom>
            <a:solidFill>
              <a:srgbClr val="F2EFE6"/>
            </a:solidFill>
            <a:ln>
              <a:solidFill>
                <a:srgbClr val="1F497D"/>
              </a:solidFill>
            </a:ln>
            <a:effectLst>
              <a:outerShdw blurRad="50800" dist="38100" dir="2700000" algn="tl" rotWithShape="0">
                <a:prstClr val="black">
                  <a:alpha val="40000"/>
                </a:prstClr>
              </a:outerShdw>
            </a:effectLst>
          </p:spPr>
          <p:txBody>
            <a:bodyPr wrap="square">
              <a:spAutoFit/>
            </a:bodyPr>
            <a:lstStyle/>
            <a:p>
              <a:pPr marL="130382" lvl="1">
                <a:defRPr/>
              </a:pPr>
              <a:r>
                <a:rPr lang="en-GB" sz="1400" b="1" kern="0">
                  <a:solidFill>
                    <a:srgbClr val="1D4575"/>
                  </a:solidFill>
                </a:rPr>
                <a:t>Study output ensures that sample composition is accurate by country and is updated to reflect changes in the market</a:t>
              </a:r>
            </a:p>
          </p:txBody>
        </p:sp>
        <p:sp>
          <p:nvSpPr>
            <p:cNvPr id="17" name="Oval 16"/>
            <p:cNvSpPr/>
            <p:nvPr/>
          </p:nvSpPr>
          <p:spPr>
            <a:xfrm>
              <a:off x="6334125" y="4376127"/>
              <a:ext cx="228600" cy="228600"/>
            </a:xfrm>
            <a:prstGeom prst="ellipse">
              <a:avLst/>
            </a:prstGeom>
            <a:solidFill>
              <a:srgbClr val="58595B">
                <a:lumMod val="75000"/>
              </a:srgbClr>
            </a:solidFill>
            <a:ln w="25400" cap="flat" cmpd="sng" algn="ctr">
              <a:noFill/>
              <a:prstDash val="solid"/>
            </a:ln>
            <a:effectLst/>
          </p:spPr>
          <p:txBody>
            <a:bodyPr rtlCol="0" anchor="ctr"/>
            <a:lstStyle/>
            <a:p>
              <a:pPr algn="ctr">
                <a:defRPr/>
              </a:pPr>
              <a:r>
                <a:rPr lang="en-US" sz="1400" b="1" kern="0">
                  <a:solidFill>
                    <a:srgbClr val="FFFFFF"/>
                  </a:solidFill>
                  <a:latin typeface="Calibri"/>
                </a:rPr>
                <a:t>4</a:t>
              </a:r>
            </a:p>
          </p:txBody>
        </p:sp>
      </p:grpSp>
      <p:grpSp>
        <p:nvGrpSpPr>
          <p:cNvPr id="18" name="Group 17"/>
          <p:cNvGrpSpPr/>
          <p:nvPr/>
        </p:nvGrpSpPr>
        <p:grpSpPr>
          <a:xfrm>
            <a:off x="222779" y="3574513"/>
            <a:ext cx="5988734" cy="2320889"/>
            <a:chOff x="190500" y="3440110"/>
            <a:chExt cx="5121008" cy="2105026"/>
          </a:xfrm>
        </p:grpSpPr>
        <p:sp>
          <p:nvSpPr>
            <p:cNvPr id="19" name="Oval 18"/>
            <p:cNvSpPr/>
            <p:nvPr/>
          </p:nvSpPr>
          <p:spPr>
            <a:xfrm>
              <a:off x="2038347" y="5173660"/>
              <a:ext cx="742950" cy="371476"/>
            </a:xfrm>
            <a:prstGeom prst="ellipse">
              <a:avLst/>
            </a:prstGeom>
            <a:noFill/>
            <a:ln w="25400" cap="flat" cmpd="sng" algn="ctr">
              <a:solidFill>
                <a:srgbClr val="1F497D"/>
              </a:solidFill>
              <a:prstDash val="solid"/>
            </a:ln>
            <a:effectLst/>
          </p:spPr>
          <p:txBody>
            <a:bodyPr rtlCol="0" anchor="ctr"/>
            <a:lstStyle/>
            <a:p>
              <a:pPr algn="ctr">
                <a:defRPr/>
              </a:pPr>
              <a:endParaRPr lang="en-US" kern="0" smtClean="0">
                <a:solidFill>
                  <a:srgbClr val="FFFFFF"/>
                </a:solidFill>
                <a:latin typeface="Calibri"/>
              </a:endParaRPr>
            </a:p>
          </p:txBody>
        </p:sp>
        <p:sp>
          <p:nvSpPr>
            <p:cNvPr id="20" name="Oval 19"/>
            <p:cNvSpPr/>
            <p:nvPr/>
          </p:nvSpPr>
          <p:spPr>
            <a:xfrm>
              <a:off x="3143250" y="4306885"/>
              <a:ext cx="742950" cy="371476"/>
            </a:xfrm>
            <a:prstGeom prst="ellipse">
              <a:avLst/>
            </a:prstGeom>
            <a:noFill/>
            <a:ln w="25400" cap="flat" cmpd="sng" algn="ctr">
              <a:solidFill>
                <a:srgbClr val="1F497D"/>
              </a:solidFill>
              <a:prstDash val="solid"/>
            </a:ln>
            <a:effectLst/>
          </p:spPr>
          <p:txBody>
            <a:bodyPr rtlCol="0" anchor="ctr"/>
            <a:lstStyle/>
            <a:p>
              <a:pPr algn="ctr">
                <a:defRPr/>
              </a:pPr>
              <a:endParaRPr lang="en-US" kern="0" smtClean="0">
                <a:solidFill>
                  <a:srgbClr val="FFFFFF"/>
                </a:solidFill>
                <a:latin typeface="Calibri"/>
              </a:endParaRPr>
            </a:p>
          </p:txBody>
        </p:sp>
        <p:sp>
          <p:nvSpPr>
            <p:cNvPr id="21" name="Oval 20"/>
            <p:cNvSpPr/>
            <p:nvPr/>
          </p:nvSpPr>
          <p:spPr>
            <a:xfrm>
              <a:off x="2686050" y="3440110"/>
              <a:ext cx="742950" cy="371476"/>
            </a:xfrm>
            <a:prstGeom prst="ellipse">
              <a:avLst/>
            </a:prstGeom>
            <a:noFill/>
            <a:ln w="25400" cap="flat" cmpd="sng" algn="ctr">
              <a:solidFill>
                <a:srgbClr val="1F497D"/>
              </a:solidFill>
              <a:prstDash val="solid"/>
            </a:ln>
            <a:effectLst/>
          </p:spPr>
          <p:txBody>
            <a:bodyPr rtlCol="0" anchor="ctr"/>
            <a:lstStyle/>
            <a:p>
              <a:pPr algn="ctr">
                <a:defRPr/>
              </a:pPr>
              <a:endParaRPr lang="en-US" kern="0" smtClean="0">
                <a:solidFill>
                  <a:srgbClr val="FFFFFF"/>
                </a:solidFill>
                <a:latin typeface="Calibri"/>
              </a:endParaRPr>
            </a:p>
          </p:txBody>
        </p:sp>
        <p:sp>
          <p:nvSpPr>
            <p:cNvPr id="22" name="Oval 21"/>
            <p:cNvSpPr/>
            <p:nvPr/>
          </p:nvSpPr>
          <p:spPr>
            <a:xfrm>
              <a:off x="4391025" y="4992685"/>
              <a:ext cx="742950" cy="371476"/>
            </a:xfrm>
            <a:prstGeom prst="ellipse">
              <a:avLst/>
            </a:prstGeom>
            <a:noFill/>
            <a:ln w="25400" cap="flat" cmpd="sng" algn="ctr">
              <a:solidFill>
                <a:srgbClr val="1F497D"/>
              </a:solidFill>
              <a:prstDash val="solid"/>
            </a:ln>
            <a:effectLst/>
          </p:spPr>
          <p:txBody>
            <a:bodyPr rtlCol="0" anchor="ctr"/>
            <a:lstStyle/>
            <a:p>
              <a:pPr algn="ctr">
                <a:defRPr/>
              </a:pPr>
              <a:endParaRPr lang="en-US" kern="0" smtClean="0">
                <a:solidFill>
                  <a:srgbClr val="FFFFFF"/>
                </a:solidFill>
                <a:latin typeface="Calibri"/>
              </a:endParaRPr>
            </a:p>
          </p:txBody>
        </p:sp>
        <p:sp>
          <p:nvSpPr>
            <p:cNvPr id="23" name="Oval 22"/>
            <p:cNvSpPr/>
            <p:nvPr/>
          </p:nvSpPr>
          <p:spPr>
            <a:xfrm>
              <a:off x="4276725" y="3630610"/>
              <a:ext cx="742950" cy="371476"/>
            </a:xfrm>
            <a:prstGeom prst="ellipse">
              <a:avLst/>
            </a:prstGeom>
            <a:noFill/>
            <a:ln w="25400" cap="flat" cmpd="sng" algn="ctr">
              <a:solidFill>
                <a:srgbClr val="1F497D"/>
              </a:solidFill>
              <a:prstDash val="solid"/>
            </a:ln>
            <a:effectLst/>
          </p:spPr>
          <p:txBody>
            <a:bodyPr rtlCol="0" anchor="ctr"/>
            <a:lstStyle/>
            <a:p>
              <a:pPr algn="ctr">
                <a:defRPr/>
              </a:pPr>
              <a:endParaRPr lang="en-US" kern="0" smtClean="0">
                <a:solidFill>
                  <a:srgbClr val="FFFFFF"/>
                </a:solidFill>
                <a:latin typeface="Calibri"/>
              </a:endParaRPr>
            </a:p>
          </p:txBody>
        </p:sp>
        <p:cxnSp>
          <p:nvCxnSpPr>
            <p:cNvPr id="24" name="Straight Connector 23"/>
            <p:cNvCxnSpPr>
              <a:endCxn id="21" idx="2"/>
            </p:cNvCxnSpPr>
            <p:nvPr/>
          </p:nvCxnSpPr>
          <p:spPr>
            <a:xfrm flipV="1">
              <a:off x="2133600" y="3625848"/>
              <a:ext cx="552450" cy="242888"/>
            </a:xfrm>
            <a:prstGeom prst="line">
              <a:avLst/>
            </a:prstGeom>
            <a:noFill/>
            <a:ln w="28575" cap="flat" cmpd="sng" algn="ctr">
              <a:solidFill>
                <a:srgbClr val="1F497D"/>
              </a:solidFill>
              <a:prstDash val="solid"/>
            </a:ln>
            <a:effectLst/>
          </p:spPr>
        </p:cxnSp>
        <p:cxnSp>
          <p:nvCxnSpPr>
            <p:cNvPr id="25" name="Straight Connector 24"/>
            <p:cNvCxnSpPr/>
            <p:nvPr/>
          </p:nvCxnSpPr>
          <p:spPr>
            <a:xfrm flipV="1">
              <a:off x="2143125" y="3868736"/>
              <a:ext cx="2133600" cy="142875"/>
            </a:xfrm>
            <a:prstGeom prst="line">
              <a:avLst/>
            </a:prstGeom>
            <a:noFill/>
            <a:ln w="28575" cap="flat" cmpd="sng" algn="ctr">
              <a:solidFill>
                <a:srgbClr val="1F497D"/>
              </a:solidFill>
              <a:prstDash val="solid"/>
            </a:ln>
            <a:effectLst/>
          </p:spPr>
        </p:cxnSp>
        <p:cxnSp>
          <p:nvCxnSpPr>
            <p:cNvPr id="26" name="Straight Connector 25"/>
            <p:cNvCxnSpPr>
              <a:stCxn id="29" idx="3"/>
              <a:endCxn id="20" idx="1"/>
            </p:cNvCxnSpPr>
            <p:nvPr/>
          </p:nvCxnSpPr>
          <p:spPr>
            <a:xfrm>
              <a:off x="2133600" y="4053626"/>
              <a:ext cx="1118453" cy="307660"/>
            </a:xfrm>
            <a:prstGeom prst="line">
              <a:avLst/>
            </a:prstGeom>
            <a:noFill/>
            <a:ln w="28575" cap="flat" cmpd="sng" algn="ctr">
              <a:solidFill>
                <a:srgbClr val="1F497D"/>
              </a:solidFill>
              <a:prstDash val="solid"/>
            </a:ln>
            <a:effectLst/>
          </p:spPr>
        </p:cxnSp>
        <p:cxnSp>
          <p:nvCxnSpPr>
            <p:cNvPr id="27" name="Straight Connector 26"/>
            <p:cNvCxnSpPr/>
            <p:nvPr/>
          </p:nvCxnSpPr>
          <p:spPr>
            <a:xfrm>
              <a:off x="2105025" y="4192587"/>
              <a:ext cx="2286000" cy="981073"/>
            </a:xfrm>
            <a:prstGeom prst="line">
              <a:avLst/>
            </a:prstGeom>
            <a:noFill/>
            <a:ln w="28575" cap="flat" cmpd="sng" algn="ctr">
              <a:solidFill>
                <a:srgbClr val="1F497D"/>
              </a:solidFill>
              <a:prstDash val="solid"/>
            </a:ln>
            <a:effectLst/>
          </p:spPr>
        </p:cxnSp>
        <p:cxnSp>
          <p:nvCxnSpPr>
            <p:cNvPr id="28" name="Straight Connector 27"/>
            <p:cNvCxnSpPr/>
            <p:nvPr/>
          </p:nvCxnSpPr>
          <p:spPr>
            <a:xfrm>
              <a:off x="2057400" y="4287837"/>
              <a:ext cx="352425" cy="890586"/>
            </a:xfrm>
            <a:prstGeom prst="line">
              <a:avLst/>
            </a:prstGeom>
            <a:noFill/>
            <a:ln w="28575" cap="flat" cmpd="sng" algn="ctr">
              <a:solidFill>
                <a:srgbClr val="1F497D"/>
              </a:solidFill>
              <a:prstDash val="solid"/>
            </a:ln>
            <a:effectLst/>
          </p:spPr>
        </p:cxnSp>
        <p:sp>
          <p:nvSpPr>
            <p:cNvPr id="29" name="Rectangle 28"/>
            <p:cNvSpPr/>
            <p:nvPr/>
          </p:nvSpPr>
          <p:spPr>
            <a:xfrm>
              <a:off x="304800" y="3816348"/>
              <a:ext cx="1828800" cy="474556"/>
            </a:xfrm>
            <a:prstGeom prst="rect">
              <a:avLst/>
            </a:prstGeom>
            <a:solidFill>
              <a:srgbClr val="F2EFE6"/>
            </a:solidFill>
            <a:ln>
              <a:solidFill>
                <a:srgbClr val="1F497D"/>
              </a:solidFill>
            </a:ln>
            <a:effectLst>
              <a:outerShdw blurRad="50800" dist="38100" dir="2700000" algn="tl" rotWithShape="0">
                <a:prstClr val="black">
                  <a:alpha val="40000"/>
                </a:prstClr>
              </a:outerShdw>
            </a:effectLst>
          </p:spPr>
          <p:txBody>
            <a:bodyPr wrap="square">
              <a:spAutoFit/>
            </a:bodyPr>
            <a:lstStyle/>
            <a:p>
              <a:pPr marL="130382" lvl="1">
                <a:defRPr/>
              </a:pPr>
              <a:r>
                <a:rPr lang="en-US" sz="1400" b="1" kern="0">
                  <a:solidFill>
                    <a:srgbClr val="1D4575"/>
                  </a:solidFill>
                </a:rPr>
                <a:t>Independent market sizing is conducted</a:t>
              </a:r>
              <a:endParaRPr lang="en-US" sz="1400" b="1" kern="0" dirty="0">
                <a:solidFill>
                  <a:srgbClr val="1D4575"/>
                </a:solidFill>
              </a:endParaRPr>
            </a:p>
          </p:txBody>
        </p:sp>
        <p:sp>
          <p:nvSpPr>
            <p:cNvPr id="30" name="Oval 29"/>
            <p:cNvSpPr/>
            <p:nvPr/>
          </p:nvSpPr>
          <p:spPr>
            <a:xfrm>
              <a:off x="190500" y="3697286"/>
              <a:ext cx="228600" cy="228600"/>
            </a:xfrm>
            <a:prstGeom prst="ellipse">
              <a:avLst/>
            </a:prstGeom>
            <a:solidFill>
              <a:srgbClr val="58595B">
                <a:lumMod val="75000"/>
              </a:srgbClr>
            </a:solidFill>
            <a:ln w="25400" cap="flat" cmpd="sng" algn="ctr">
              <a:noFill/>
              <a:prstDash val="solid"/>
            </a:ln>
            <a:effectLst/>
          </p:spPr>
          <p:txBody>
            <a:bodyPr rtlCol="0" anchor="ctr"/>
            <a:lstStyle/>
            <a:p>
              <a:pPr algn="ctr">
                <a:defRPr/>
              </a:pPr>
              <a:r>
                <a:rPr lang="en-US" sz="1400" b="1" kern="0">
                  <a:solidFill>
                    <a:srgbClr val="FFFFFF"/>
                  </a:solidFill>
                  <a:latin typeface="Calibri"/>
                </a:rPr>
                <a:t>1</a:t>
              </a: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974" y="4321936"/>
              <a:ext cx="303003" cy="30300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4900" y="3669032"/>
              <a:ext cx="303003" cy="303003"/>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8505" y="5011732"/>
              <a:ext cx="303003" cy="303003"/>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95" y="5207896"/>
              <a:ext cx="303003" cy="303003"/>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3102" y="3453813"/>
              <a:ext cx="303003" cy="303003"/>
            </a:xfrm>
            <a:prstGeom prst="rect">
              <a:avLst/>
            </a:prstGeom>
          </p:spPr>
        </p:pic>
      </p:gr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82464" y="106516"/>
            <a:ext cx="811913" cy="811913"/>
          </a:xfrm>
          <a:prstGeom prst="rect">
            <a:avLst/>
          </a:prstGeom>
        </p:spPr>
      </p:pic>
    </p:spTree>
    <p:extLst>
      <p:ext uri="{BB962C8B-B14F-4D97-AF65-F5344CB8AC3E}">
        <p14:creationId xmlns:p14="http://schemas.microsoft.com/office/powerpoint/2010/main" val="107803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GB" dirty="0"/>
              <a:t>EU Sampling Criteria</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21</a:t>
            </a:fld>
            <a:endParaRPr lang="en-GB"/>
          </a:p>
        </p:txBody>
      </p:sp>
      <p:cxnSp>
        <p:nvCxnSpPr>
          <p:cNvPr id="7" name="Straight Connector 6"/>
          <p:cNvCxnSpPr/>
          <p:nvPr/>
        </p:nvCxnSpPr>
        <p:spPr>
          <a:xfrm>
            <a:off x="3677126" y="116881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91805" y="157242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9" name="Text Placeholder 3"/>
          <p:cNvSpPr txBox="1">
            <a:spLocks/>
          </p:cNvSpPr>
          <p:nvPr/>
        </p:nvSpPr>
        <p:spPr>
          <a:xfrm>
            <a:off x="3879480" y="1203911"/>
            <a:ext cx="4664010"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53975" lvl="1" indent="0">
              <a:buNone/>
              <a:defRPr/>
            </a:pPr>
            <a:r>
              <a:rPr lang="en-US" sz="1800" dirty="0" smtClean="0">
                <a:solidFill>
                  <a:schemeClr val="tx2">
                    <a:lumMod val="75000"/>
                  </a:schemeClr>
                </a:solidFill>
              </a:rPr>
              <a:t>Public / Private split to MSS* target</a:t>
            </a:r>
          </a:p>
          <a:p>
            <a:pPr marL="53975" lvl="1" indent="0">
              <a:spcBef>
                <a:spcPts val="1200"/>
              </a:spcBef>
              <a:buNone/>
              <a:defRPr/>
            </a:pPr>
            <a:r>
              <a:rPr lang="en-US" sz="1400" dirty="0" smtClean="0">
                <a:solidFill>
                  <a:schemeClr val="tx2">
                    <a:lumMod val="75000"/>
                  </a:schemeClr>
                </a:solidFill>
              </a:rPr>
              <a:t>75% : 25% across all specialties</a:t>
            </a:r>
            <a:endParaRPr lang="en-US" sz="1400" dirty="0">
              <a:solidFill>
                <a:schemeClr val="tx2">
                  <a:lumMod val="75000"/>
                </a:schemeClr>
              </a:solidFill>
            </a:endParaRPr>
          </a:p>
        </p:txBody>
      </p:sp>
      <p:cxnSp>
        <p:nvCxnSpPr>
          <p:cNvPr id="11" name="Straight Connector 10"/>
          <p:cNvCxnSpPr/>
          <p:nvPr/>
        </p:nvCxnSpPr>
        <p:spPr>
          <a:xfrm>
            <a:off x="3665750" y="227657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80429" y="268018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3" name="Text Placeholder 3"/>
          <p:cNvSpPr txBox="1">
            <a:spLocks/>
          </p:cNvSpPr>
          <p:nvPr/>
        </p:nvSpPr>
        <p:spPr>
          <a:xfrm>
            <a:off x="3868104" y="2311671"/>
            <a:ext cx="4664010"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53975" lvl="1" indent="0">
              <a:buNone/>
              <a:defRPr/>
            </a:pPr>
            <a:r>
              <a:rPr lang="en-US" sz="1800" dirty="0" smtClean="0">
                <a:solidFill>
                  <a:schemeClr val="tx2">
                    <a:lumMod val="75000"/>
                  </a:schemeClr>
                </a:solidFill>
              </a:rPr>
              <a:t>Office / Hospital target to BAK** data</a:t>
            </a:r>
          </a:p>
          <a:p>
            <a:pPr marL="53975" lvl="1" indent="0">
              <a:spcBef>
                <a:spcPts val="1200"/>
              </a:spcBef>
              <a:buNone/>
              <a:defRPr/>
            </a:pPr>
            <a:r>
              <a:rPr lang="en-US" sz="1400" dirty="0" smtClean="0">
                <a:solidFill>
                  <a:schemeClr val="tx2">
                    <a:lumMod val="75000"/>
                  </a:schemeClr>
                </a:solidFill>
              </a:rPr>
              <a:t>39% : 61% across all specialties</a:t>
            </a:r>
            <a:endParaRPr lang="en-US" sz="1400" dirty="0">
              <a:solidFill>
                <a:schemeClr val="tx2">
                  <a:lumMod val="75000"/>
                </a:schemeClr>
              </a:solidFill>
            </a:endParaRPr>
          </a:p>
        </p:txBody>
      </p:sp>
      <p:cxnSp>
        <p:nvCxnSpPr>
          <p:cNvPr id="15" name="Straight Connector 14"/>
          <p:cNvCxnSpPr/>
          <p:nvPr/>
        </p:nvCxnSpPr>
        <p:spPr>
          <a:xfrm>
            <a:off x="3668022" y="338433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82701" y="378794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7" name="Text Placeholder 3"/>
          <p:cNvSpPr txBox="1">
            <a:spLocks/>
          </p:cNvSpPr>
          <p:nvPr/>
        </p:nvSpPr>
        <p:spPr>
          <a:xfrm>
            <a:off x="3870376" y="3419431"/>
            <a:ext cx="4664010"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53975" lvl="1" indent="0">
              <a:buNone/>
              <a:defRPr/>
            </a:pPr>
            <a:r>
              <a:rPr lang="en-US" sz="1800" dirty="0" smtClean="0">
                <a:solidFill>
                  <a:schemeClr val="tx2">
                    <a:lumMod val="75000"/>
                  </a:schemeClr>
                </a:solidFill>
              </a:rPr>
              <a:t>Specific targets by Cancer Networks</a:t>
            </a:r>
          </a:p>
          <a:p>
            <a:pPr marL="53975" lvl="1" indent="0">
              <a:spcBef>
                <a:spcPts val="1200"/>
              </a:spcBef>
              <a:buNone/>
              <a:defRPr/>
            </a:pPr>
            <a:r>
              <a:rPr lang="en-US" sz="1400" dirty="0" smtClean="0">
                <a:solidFill>
                  <a:schemeClr val="tx2">
                    <a:lumMod val="75000"/>
                  </a:schemeClr>
                </a:solidFill>
              </a:rPr>
              <a:t>93% of networks covered</a:t>
            </a:r>
            <a:endParaRPr lang="en-US" sz="1400" dirty="0">
              <a:solidFill>
                <a:schemeClr val="tx2">
                  <a:lumMod val="75000"/>
                </a:schemeClr>
              </a:solidFill>
            </a:endParaRPr>
          </a:p>
        </p:txBody>
      </p:sp>
      <p:cxnSp>
        <p:nvCxnSpPr>
          <p:cNvPr id="19" name="Straight Connector 18"/>
          <p:cNvCxnSpPr/>
          <p:nvPr/>
        </p:nvCxnSpPr>
        <p:spPr>
          <a:xfrm>
            <a:off x="3670294" y="449209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84973" y="489570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1" name="Text Placeholder 3"/>
          <p:cNvSpPr txBox="1">
            <a:spLocks/>
          </p:cNvSpPr>
          <p:nvPr/>
        </p:nvSpPr>
        <p:spPr>
          <a:xfrm>
            <a:off x="3872648" y="4527191"/>
            <a:ext cx="4664010"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53975" lvl="1" indent="0">
              <a:buNone/>
              <a:defRPr/>
            </a:pPr>
            <a:r>
              <a:rPr lang="en-US" sz="1800" dirty="0" smtClean="0">
                <a:solidFill>
                  <a:schemeClr val="tx2">
                    <a:lumMod val="75000"/>
                  </a:schemeClr>
                </a:solidFill>
              </a:rPr>
              <a:t>Regional sampling and key centers targeted</a:t>
            </a:r>
          </a:p>
          <a:p>
            <a:pPr marL="53975" lvl="1" indent="0">
              <a:spcBef>
                <a:spcPts val="1200"/>
              </a:spcBef>
              <a:buNone/>
              <a:defRPr/>
            </a:pPr>
            <a:r>
              <a:rPr lang="en-US" sz="1400" dirty="0" smtClean="0">
                <a:solidFill>
                  <a:schemeClr val="tx2">
                    <a:lumMod val="75000"/>
                  </a:schemeClr>
                </a:solidFill>
              </a:rPr>
              <a:t>40% North : 30% South : 30% Central</a:t>
            </a:r>
            <a:endParaRPr lang="en-US" sz="1400" dirty="0">
              <a:solidFill>
                <a:schemeClr val="tx2">
                  <a:lumMod val="75000"/>
                </a:schemeClr>
              </a:solidFill>
            </a:endParaRPr>
          </a:p>
        </p:txBody>
      </p:sp>
      <p:cxnSp>
        <p:nvCxnSpPr>
          <p:cNvPr id="23" name="Straight Connector 22"/>
          <p:cNvCxnSpPr/>
          <p:nvPr/>
        </p:nvCxnSpPr>
        <p:spPr>
          <a:xfrm>
            <a:off x="3672566" y="5586211"/>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87245" y="600346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25" name="Text Placeholder 3"/>
          <p:cNvSpPr txBox="1">
            <a:spLocks/>
          </p:cNvSpPr>
          <p:nvPr/>
        </p:nvSpPr>
        <p:spPr>
          <a:xfrm>
            <a:off x="3874920" y="5621303"/>
            <a:ext cx="4664010"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53975" lvl="1" indent="0">
              <a:buNone/>
              <a:defRPr/>
            </a:pPr>
            <a:r>
              <a:rPr lang="en-US" sz="1800" dirty="0" smtClean="0">
                <a:solidFill>
                  <a:schemeClr val="tx2">
                    <a:lumMod val="75000"/>
                  </a:schemeClr>
                </a:solidFill>
              </a:rPr>
              <a:t>Regional representation</a:t>
            </a:r>
          </a:p>
          <a:p>
            <a:pPr marL="53975" lvl="1" indent="0">
              <a:spcBef>
                <a:spcPts val="1200"/>
              </a:spcBef>
              <a:buNone/>
              <a:defRPr/>
            </a:pPr>
            <a:r>
              <a:rPr lang="en-US" sz="1400" dirty="0" smtClean="0">
                <a:solidFill>
                  <a:schemeClr val="tx2">
                    <a:lumMod val="75000"/>
                  </a:schemeClr>
                </a:solidFill>
              </a:rPr>
              <a:t>29% North : 29% Centre : 25% Med : 30% South</a:t>
            </a:r>
            <a:endParaRPr lang="en-US" sz="1400" dirty="0">
              <a:solidFill>
                <a:schemeClr val="tx2">
                  <a:lumMod val="75000"/>
                </a:schemeClr>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460" y="1034236"/>
            <a:ext cx="1080655" cy="1080655"/>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084" y="2141996"/>
            <a:ext cx="1080655" cy="1080655"/>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356" y="3247311"/>
            <a:ext cx="1080655" cy="1080655"/>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084" y="4370605"/>
            <a:ext cx="1080655" cy="1080655"/>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900" y="5462820"/>
            <a:ext cx="1080655" cy="1080655"/>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2464" y="106516"/>
            <a:ext cx="811913" cy="811913"/>
          </a:xfrm>
          <a:prstGeom prst="rect">
            <a:avLst/>
          </a:prstGeom>
        </p:spPr>
      </p:pic>
      <p:sp>
        <p:nvSpPr>
          <p:cNvPr id="36" name="TextBox 35"/>
          <p:cNvSpPr txBox="1"/>
          <p:nvPr/>
        </p:nvSpPr>
        <p:spPr>
          <a:xfrm>
            <a:off x="207121" y="6558410"/>
            <a:ext cx="7644981" cy="274602"/>
          </a:xfrm>
          <a:prstGeom prst="rect">
            <a:avLst/>
          </a:prstGeom>
          <a:noFill/>
        </p:spPr>
        <p:txBody>
          <a:bodyPr wrap="square" lIns="104306" tIns="52153" rIns="104306" bIns="52153" rtlCol="0">
            <a:spAutoFit/>
          </a:bodyPr>
          <a:lstStyle/>
          <a:p>
            <a:pPr fontAlgn="base">
              <a:spcBef>
                <a:spcPct val="0"/>
              </a:spcBef>
              <a:spcAft>
                <a:spcPct val="0"/>
              </a:spcAft>
            </a:pPr>
            <a:r>
              <a:rPr lang="en-GB" sz="1100" dirty="0">
                <a:solidFill>
                  <a:schemeClr val="tx2"/>
                </a:solidFill>
                <a:ea typeface="MS PGothic" charset="-128"/>
              </a:rPr>
              <a:t>*MSS = Ipsos Market sizing study / **</a:t>
            </a:r>
            <a:r>
              <a:rPr lang="en-GB" sz="1100" dirty="0" err="1">
                <a:solidFill>
                  <a:schemeClr val="tx2"/>
                </a:solidFill>
                <a:ea typeface="MS PGothic" charset="-128"/>
              </a:rPr>
              <a:t>BAK</a:t>
            </a:r>
            <a:r>
              <a:rPr lang="en-GB" sz="1100" dirty="0">
                <a:solidFill>
                  <a:schemeClr val="tx2"/>
                </a:solidFill>
                <a:ea typeface="MS PGothic" charset="-128"/>
              </a:rPr>
              <a:t> = </a:t>
            </a:r>
            <a:r>
              <a:rPr lang="en-GB" sz="1100" dirty="0" err="1">
                <a:solidFill>
                  <a:schemeClr val="tx2"/>
                </a:solidFill>
                <a:ea typeface="MS PGothic" charset="-128"/>
              </a:rPr>
              <a:t>bundesaerztekammer</a:t>
            </a:r>
            <a:endParaRPr lang="en-GB" sz="1100" dirty="0">
              <a:solidFill>
                <a:schemeClr val="tx2"/>
              </a:solidFill>
              <a:ea typeface="MS PGothic" charset="-128"/>
            </a:endParaRPr>
          </a:p>
        </p:txBody>
      </p:sp>
    </p:spTree>
    <p:extLst>
      <p:ext uri="{BB962C8B-B14F-4D97-AF65-F5344CB8AC3E}">
        <p14:creationId xmlns:p14="http://schemas.microsoft.com/office/powerpoint/2010/main" val="2525890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029" y="3136691"/>
            <a:ext cx="4649591" cy="698012"/>
          </a:xfrm>
        </p:spPr>
        <p:txBody>
          <a:bodyPr/>
          <a:lstStyle/>
          <a:p>
            <a:r>
              <a:rPr lang="en-GB" dirty="0" smtClean="0"/>
              <a:t>Global Oncology Monitor</a:t>
            </a:r>
            <a:br>
              <a:rPr lang="en-GB" dirty="0" smtClean="0"/>
            </a:br>
            <a:r>
              <a:rPr lang="en-US" i="1" dirty="0" smtClean="0"/>
              <a:t>What Data is Covered?</a:t>
            </a:r>
            <a:endParaRPr lang="en-US" i="1" dirty="0"/>
          </a:p>
        </p:txBody>
      </p:sp>
      <p:sp>
        <p:nvSpPr>
          <p:cNvPr id="3" name="Slide Number Placeholder 2"/>
          <p:cNvSpPr>
            <a:spLocks noGrp="1"/>
          </p:cNvSpPr>
          <p:nvPr>
            <p:ph type="sldNum" sz="quarter" idx="10"/>
          </p:nvPr>
        </p:nvSpPr>
        <p:spPr/>
        <p:txBody>
          <a:bodyPr/>
          <a:lstStyle/>
          <a:p>
            <a:fld id="{D34AE20F-330F-454C-9011-43B717E650F2}" type="slidenum">
              <a:rPr lang="en-GB" smtClean="0"/>
              <a:pPr/>
              <a:t>22</a:t>
            </a:fld>
            <a:endParaRPr lang="en-GB"/>
          </a:p>
        </p:txBody>
      </p:sp>
      <p:sp>
        <p:nvSpPr>
          <p:cNvPr id="5" name="Freeform 24"/>
          <p:cNvSpPr>
            <a:spLocks noChangeAspect="1" noEditPoints="1"/>
          </p:cNvSpPr>
          <p:nvPr/>
        </p:nvSpPr>
        <p:spPr bwMode="auto">
          <a:xfrm rot="1013973">
            <a:off x="7187492" y="2664168"/>
            <a:ext cx="1308164" cy="2149996"/>
          </a:xfrm>
          <a:custGeom>
            <a:avLst/>
            <a:gdLst/>
            <a:ahLst/>
            <a:cxnLst>
              <a:cxn ang="0">
                <a:pos x="43" y="33"/>
              </a:cxn>
              <a:cxn ang="0">
                <a:pos x="142" y="58"/>
              </a:cxn>
              <a:cxn ang="0">
                <a:pos x="185" y="33"/>
              </a:cxn>
              <a:cxn ang="0">
                <a:pos x="185" y="330"/>
              </a:cxn>
              <a:cxn ang="0">
                <a:pos x="0" y="48"/>
              </a:cxn>
              <a:cxn ang="0">
                <a:pos x="20" y="300"/>
              </a:cxn>
              <a:cxn ang="0">
                <a:pos x="40" y="152"/>
              </a:cxn>
              <a:cxn ang="0">
                <a:pos x="54" y="120"/>
              </a:cxn>
              <a:cxn ang="0">
                <a:pos x="60" y="145"/>
              </a:cxn>
              <a:cxn ang="0">
                <a:pos x="79" y="142"/>
              </a:cxn>
              <a:cxn ang="0">
                <a:pos x="79" y="142"/>
              </a:cxn>
              <a:cxn ang="0">
                <a:pos x="160" y="129"/>
              </a:cxn>
              <a:cxn ang="0">
                <a:pos x="93" y="136"/>
              </a:cxn>
              <a:cxn ang="0">
                <a:pos x="93" y="143"/>
              </a:cxn>
              <a:cxn ang="0">
                <a:pos x="88" y="99"/>
              </a:cxn>
              <a:cxn ang="0">
                <a:pos x="56" y="128"/>
              </a:cxn>
              <a:cxn ang="0">
                <a:pos x="69" y="128"/>
              </a:cxn>
              <a:cxn ang="0">
                <a:pos x="58" y="178"/>
              </a:cxn>
              <a:cxn ang="0">
                <a:pos x="47" y="210"/>
              </a:cxn>
              <a:cxn ang="0">
                <a:pos x="40" y="216"/>
              </a:cxn>
              <a:cxn ang="0">
                <a:pos x="73" y="216"/>
              </a:cxn>
              <a:cxn ang="0">
                <a:pos x="160" y="187"/>
              </a:cxn>
              <a:cxn ang="0">
                <a:pos x="93" y="187"/>
              </a:cxn>
              <a:cxn ang="0">
                <a:pos x="160" y="207"/>
              </a:cxn>
              <a:cxn ang="0">
                <a:pos x="69" y="193"/>
              </a:cxn>
              <a:cxn ang="0">
                <a:pos x="68" y="213"/>
              </a:cxn>
              <a:cxn ang="0">
                <a:pos x="69" y="193"/>
              </a:cxn>
              <a:cxn ang="0">
                <a:pos x="88" y="228"/>
              </a:cxn>
              <a:cxn ang="0">
                <a:pos x="56" y="257"/>
              </a:cxn>
              <a:cxn ang="0">
                <a:pos x="69" y="258"/>
              </a:cxn>
              <a:cxn ang="0">
                <a:pos x="160" y="272"/>
              </a:cxn>
              <a:cxn ang="0">
                <a:pos x="93" y="251"/>
              </a:cxn>
              <a:cxn ang="0">
                <a:pos x="93" y="258"/>
              </a:cxn>
              <a:cxn ang="0">
                <a:pos x="79" y="281"/>
              </a:cxn>
              <a:cxn ang="0">
                <a:pos x="40" y="281"/>
              </a:cxn>
              <a:cxn ang="0">
                <a:pos x="54" y="249"/>
              </a:cxn>
              <a:cxn ang="0">
                <a:pos x="60" y="274"/>
              </a:cxn>
              <a:cxn ang="0">
                <a:pos x="88" y="23"/>
              </a:cxn>
              <a:cxn ang="0">
                <a:pos x="100" y="12"/>
              </a:cxn>
              <a:cxn ang="0">
                <a:pos x="58" y="18"/>
              </a:cxn>
              <a:cxn ang="0">
                <a:pos x="122" y="18"/>
              </a:cxn>
              <a:cxn ang="0">
                <a:pos x="151" y="43"/>
              </a:cxn>
              <a:cxn ang="0">
                <a:pos x="49" y="43"/>
              </a:cxn>
            </a:cxnLst>
            <a:rect l="0" t="0" r="r" b="b"/>
            <a:pathLst>
              <a:path w="200" h="330">
                <a:moveTo>
                  <a:pt x="0" y="48"/>
                </a:moveTo>
                <a:cubicBezTo>
                  <a:pt x="0" y="40"/>
                  <a:pt x="7" y="33"/>
                  <a:pt x="15" y="33"/>
                </a:cubicBezTo>
                <a:cubicBezTo>
                  <a:pt x="43" y="33"/>
                  <a:pt x="43" y="33"/>
                  <a:pt x="43" y="33"/>
                </a:cubicBezTo>
                <a:cubicBezTo>
                  <a:pt x="43" y="43"/>
                  <a:pt x="43" y="43"/>
                  <a:pt x="43" y="43"/>
                </a:cubicBezTo>
                <a:cubicBezTo>
                  <a:pt x="43" y="52"/>
                  <a:pt x="50" y="58"/>
                  <a:pt x="58" y="58"/>
                </a:cubicBezTo>
                <a:cubicBezTo>
                  <a:pt x="142" y="58"/>
                  <a:pt x="142" y="58"/>
                  <a:pt x="142" y="58"/>
                </a:cubicBezTo>
                <a:cubicBezTo>
                  <a:pt x="150" y="58"/>
                  <a:pt x="157" y="52"/>
                  <a:pt x="157" y="43"/>
                </a:cubicBezTo>
                <a:cubicBezTo>
                  <a:pt x="157" y="33"/>
                  <a:pt x="157" y="33"/>
                  <a:pt x="157" y="33"/>
                </a:cubicBezTo>
                <a:cubicBezTo>
                  <a:pt x="185" y="33"/>
                  <a:pt x="185" y="33"/>
                  <a:pt x="185" y="33"/>
                </a:cubicBezTo>
                <a:cubicBezTo>
                  <a:pt x="193" y="33"/>
                  <a:pt x="200" y="40"/>
                  <a:pt x="200" y="48"/>
                </a:cubicBezTo>
                <a:cubicBezTo>
                  <a:pt x="200" y="314"/>
                  <a:pt x="200" y="314"/>
                  <a:pt x="200" y="314"/>
                </a:cubicBezTo>
                <a:cubicBezTo>
                  <a:pt x="200" y="323"/>
                  <a:pt x="193" y="330"/>
                  <a:pt x="185" y="330"/>
                </a:cubicBezTo>
                <a:cubicBezTo>
                  <a:pt x="15" y="330"/>
                  <a:pt x="15" y="330"/>
                  <a:pt x="15" y="330"/>
                </a:cubicBezTo>
                <a:cubicBezTo>
                  <a:pt x="7" y="330"/>
                  <a:pt x="0" y="323"/>
                  <a:pt x="0" y="314"/>
                </a:cubicBezTo>
                <a:cubicBezTo>
                  <a:pt x="0" y="48"/>
                  <a:pt x="0" y="48"/>
                  <a:pt x="0" y="48"/>
                </a:cubicBezTo>
                <a:close/>
                <a:moveTo>
                  <a:pt x="180" y="88"/>
                </a:moveTo>
                <a:cubicBezTo>
                  <a:pt x="20" y="88"/>
                  <a:pt x="20" y="88"/>
                  <a:pt x="20" y="88"/>
                </a:cubicBezTo>
                <a:cubicBezTo>
                  <a:pt x="20" y="300"/>
                  <a:pt x="20" y="300"/>
                  <a:pt x="20" y="300"/>
                </a:cubicBezTo>
                <a:cubicBezTo>
                  <a:pt x="180" y="300"/>
                  <a:pt x="180" y="300"/>
                  <a:pt x="180" y="300"/>
                </a:cubicBezTo>
                <a:cubicBezTo>
                  <a:pt x="180" y="88"/>
                  <a:pt x="180" y="88"/>
                  <a:pt x="180" y="88"/>
                </a:cubicBezTo>
                <a:close/>
                <a:moveTo>
                  <a:pt x="40" y="152"/>
                </a:moveTo>
                <a:cubicBezTo>
                  <a:pt x="40" y="113"/>
                  <a:pt x="40" y="113"/>
                  <a:pt x="40" y="113"/>
                </a:cubicBezTo>
                <a:cubicBezTo>
                  <a:pt x="58" y="113"/>
                  <a:pt x="58" y="113"/>
                  <a:pt x="58" y="113"/>
                </a:cubicBezTo>
                <a:cubicBezTo>
                  <a:pt x="54" y="120"/>
                  <a:pt x="54" y="120"/>
                  <a:pt x="54" y="120"/>
                </a:cubicBezTo>
                <a:cubicBezTo>
                  <a:pt x="47" y="120"/>
                  <a:pt x="47" y="120"/>
                  <a:pt x="47" y="120"/>
                </a:cubicBezTo>
                <a:cubicBezTo>
                  <a:pt x="47" y="145"/>
                  <a:pt x="47" y="145"/>
                  <a:pt x="47" y="145"/>
                </a:cubicBezTo>
                <a:cubicBezTo>
                  <a:pt x="60" y="145"/>
                  <a:pt x="60" y="145"/>
                  <a:pt x="60" y="145"/>
                </a:cubicBezTo>
                <a:cubicBezTo>
                  <a:pt x="64" y="152"/>
                  <a:pt x="64" y="152"/>
                  <a:pt x="64" y="152"/>
                </a:cubicBezTo>
                <a:cubicBezTo>
                  <a:pt x="40" y="152"/>
                  <a:pt x="40" y="152"/>
                  <a:pt x="40" y="152"/>
                </a:cubicBezTo>
                <a:close/>
                <a:moveTo>
                  <a:pt x="79" y="142"/>
                </a:moveTo>
                <a:cubicBezTo>
                  <a:pt x="79" y="152"/>
                  <a:pt x="79" y="152"/>
                  <a:pt x="79" y="152"/>
                </a:cubicBezTo>
                <a:cubicBezTo>
                  <a:pt x="73" y="152"/>
                  <a:pt x="73" y="152"/>
                  <a:pt x="73" y="152"/>
                </a:cubicBezTo>
                <a:cubicBezTo>
                  <a:pt x="75" y="149"/>
                  <a:pt x="77" y="145"/>
                  <a:pt x="79" y="142"/>
                </a:cubicBezTo>
                <a:close/>
                <a:moveTo>
                  <a:pt x="93" y="122"/>
                </a:moveTo>
                <a:cubicBezTo>
                  <a:pt x="160" y="122"/>
                  <a:pt x="160" y="122"/>
                  <a:pt x="160" y="122"/>
                </a:cubicBezTo>
                <a:cubicBezTo>
                  <a:pt x="160" y="129"/>
                  <a:pt x="160" y="129"/>
                  <a:pt x="160" y="129"/>
                </a:cubicBezTo>
                <a:cubicBezTo>
                  <a:pt x="93" y="129"/>
                  <a:pt x="93" y="129"/>
                  <a:pt x="93" y="129"/>
                </a:cubicBezTo>
                <a:cubicBezTo>
                  <a:pt x="93" y="122"/>
                  <a:pt x="93" y="122"/>
                  <a:pt x="93" y="122"/>
                </a:cubicBezTo>
                <a:close/>
                <a:moveTo>
                  <a:pt x="93" y="136"/>
                </a:moveTo>
                <a:cubicBezTo>
                  <a:pt x="160" y="136"/>
                  <a:pt x="160" y="136"/>
                  <a:pt x="160" y="136"/>
                </a:cubicBezTo>
                <a:cubicBezTo>
                  <a:pt x="160" y="143"/>
                  <a:pt x="160" y="143"/>
                  <a:pt x="160" y="143"/>
                </a:cubicBezTo>
                <a:cubicBezTo>
                  <a:pt x="93" y="143"/>
                  <a:pt x="93" y="143"/>
                  <a:pt x="93" y="143"/>
                </a:cubicBezTo>
                <a:cubicBezTo>
                  <a:pt x="93" y="136"/>
                  <a:pt x="93" y="136"/>
                  <a:pt x="93" y="136"/>
                </a:cubicBezTo>
                <a:close/>
                <a:moveTo>
                  <a:pt x="69" y="128"/>
                </a:moveTo>
                <a:cubicBezTo>
                  <a:pt x="69" y="128"/>
                  <a:pt x="82" y="107"/>
                  <a:pt x="88" y="99"/>
                </a:cubicBezTo>
                <a:cubicBezTo>
                  <a:pt x="102" y="99"/>
                  <a:pt x="102" y="99"/>
                  <a:pt x="102" y="99"/>
                </a:cubicBezTo>
                <a:cubicBezTo>
                  <a:pt x="87" y="116"/>
                  <a:pt x="70" y="145"/>
                  <a:pt x="68" y="149"/>
                </a:cubicBezTo>
                <a:cubicBezTo>
                  <a:pt x="68" y="149"/>
                  <a:pt x="58" y="130"/>
                  <a:pt x="56" y="128"/>
                </a:cubicBezTo>
                <a:cubicBezTo>
                  <a:pt x="62" y="117"/>
                  <a:pt x="62" y="117"/>
                  <a:pt x="62" y="117"/>
                </a:cubicBezTo>
                <a:cubicBezTo>
                  <a:pt x="66" y="123"/>
                  <a:pt x="69" y="128"/>
                  <a:pt x="69" y="128"/>
                </a:cubicBezTo>
                <a:cubicBezTo>
                  <a:pt x="69" y="128"/>
                  <a:pt x="69" y="128"/>
                  <a:pt x="69" y="128"/>
                </a:cubicBezTo>
                <a:close/>
                <a:moveTo>
                  <a:pt x="40" y="216"/>
                </a:moveTo>
                <a:cubicBezTo>
                  <a:pt x="40" y="178"/>
                  <a:pt x="40" y="178"/>
                  <a:pt x="40" y="178"/>
                </a:cubicBezTo>
                <a:cubicBezTo>
                  <a:pt x="58" y="178"/>
                  <a:pt x="58" y="178"/>
                  <a:pt x="58" y="178"/>
                </a:cubicBezTo>
                <a:cubicBezTo>
                  <a:pt x="54" y="184"/>
                  <a:pt x="54" y="184"/>
                  <a:pt x="54" y="184"/>
                </a:cubicBezTo>
                <a:cubicBezTo>
                  <a:pt x="47" y="184"/>
                  <a:pt x="47" y="184"/>
                  <a:pt x="47" y="184"/>
                </a:cubicBezTo>
                <a:cubicBezTo>
                  <a:pt x="47" y="210"/>
                  <a:pt x="47" y="210"/>
                  <a:pt x="47" y="210"/>
                </a:cubicBezTo>
                <a:cubicBezTo>
                  <a:pt x="60" y="210"/>
                  <a:pt x="60" y="210"/>
                  <a:pt x="60" y="210"/>
                </a:cubicBezTo>
                <a:cubicBezTo>
                  <a:pt x="64" y="216"/>
                  <a:pt x="64" y="216"/>
                  <a:pt x="64" y="216"/>
                </a:cubicBezTo>
                <a:cubicBezTo>
                  <a:pt x="40" y="216"/>
                  <a:pt x="40" y="216"/>
                  <a:pt x="40" y="216"/>
                </a:cubicBezTo>
                <a:close/>
                <a:moveTo>
                  <a:pt x="79" y="206"/>
                </a:moveTo>
                <a:cubicBezTo>
                  <a:pt x="79" y="216"/>
                  <a:pt x="79" y="216"/>
                  <a:pt x="79" y="216"/>
                </a:cubicBezTo>
                <a:cubicBezTo>
                  <a:pt x="73" y="216"/>
                  <a:pt x="73" y="216"/>
                  <a:pt x="73" y="216"/>
                </a:cubicBezTo>
                <a:cubicBezTo>
                  <a:pt x="75" y="213"/>
                  <a:pt x="77" y="210"/>
                  <a:pt x="79" y="206"/>
                </a:cubicBezTo>
                <a:close/>
                <a:moveTo>
                  <a:pt x="93" y="187"/>
                </a:moveTo>
                <a:cubicBezTo>
                  <a:pt x="160" y="187"/>
                  <a:pt x="160" y="187"/>
                  <a:pt x="160" y="187"/>
                </a:cubicBezTo>
                <a:cubicBezTo>
                  <a:pt x="160" y="194"/>
                  <a:pt x="160" y="194"/>
                  <a:pt x="160" y="194"/>
                </a:cubicBezTo>
                <a:cubicBezTo>
                  <a:pt x="93" y="194"/>
                  <a:pt x="93" y="194"/>
                  <a:pt x="93" y="194"/>
                </a:cubicBezTo>
                <a:cubicBezTo>
                  <a:pt x="93" y="187"/>
                  <a:pt x="93" y="187"/>
                  <a:pt x="93" y="187"/>
                </a:cubicBezTo>
                <a:close/>
                <a:moveTo>
                  <a:pt x="93" y="201"/>
                </a:moveTo>
                <a:cubicBezTo>
                  <a:pt x="160" y="201"/>
                  <a:pt x="160" y="201"/>
                  <a:pt x="160" y="201"/>
                </a:cubicBezTo>
                <a:cubicBezTo>
                  <a:pt x="160" y="207"/>
                  <a:pt x="160" y="207"/>
                  <a:pt x="160" y="207"/>
                </a:cubicBezTo>
                <a:cubicBezTo>
                  <a:pt x="93" y="207"/>
                  <a:pt x="93" y="207"/>
                  <a:pt x="93" y="207"/>
                </a:cubicBezTo>
                <a:cubicBezTo>
                  <a:pt x="93" y="201"/>
                  <a:pt x="93" y="201"/>
                  <a:pt x="93" y="201"/>
                </a:cubicBezTo>
                <a:close/>
                <a:moveTo>
                  <a:pt x="69" y="193"/>
                </a:moveTo>
                <a:cubicBezTo>
                  <a:pt x="69" y="193"/>
                  <a:pt x="82" y="172"/>
                  <a:pt x="88" y="163"/>
                </a:cubicBezTo>
                <a:cubicBezTo>
                  <a:pt x="102" y="163"/>
                  <a:pt x="102" y="163"/>
                  <a:pt x="102" y="163"/>
                </a:cubicBezTo>
                <a:cubicBezTo>
                  <a:pt x="87" y="181"/>
                  <a:pt x="70" y="210"/>
                  <a:pt x="68" y="213"/>
                </a:cubicBezTo>
                <a:cubicBezTo>
                  <a:pt x="68" y="213"/>
                  <a:pt x="58" y="195"/>
                  <a:pt x="56" y="192"/>
                </a:cubicBezTo>
                <a:cubicBezTo>
                  <a:pt x="62" y="181"/>
                  <a:pt x="62" y="181"/>
                  <a:pt x="62" y="181"/>
                </a:cubicBezTo>
                <a:cubicBezTo>
                  <a:pt x="66" y="187"/>
                  <a:pt x="69" y="192"/>
                  <a:pt x="69" y="193"/>
                </a:cubicBezTo>
                <a:cubicBezTo>
                  <a:pt x="69" y="193"/>
                  <a:pt x="69" y="193"/>
                  <a:pt x="69" y="193"/>
                </a:cubicBezTo>
                <a:close/>
                <a:moveTo>
                  <a:pt x="69" y="258"/>
                </a:moveTo>
                <a:cubicBezTo>
                  <a:pt x="69" y="258"/>
                  <a:pt x="82" y="236"/>
                  <a:pt x="88" y="228"/>
                </a:cubicBezTo>
                <a:cubicBezTo>
                  <a:pt x="102" y="228"/>
                  <a:pt x="102" y="228"/>
                  <a:pt x="102" y="228"/>
                </a:cubicBezTo>
                <a:cubicBezTo>
                  <a:pt x="87" y="245"/>
                  <a:pt x="70" y="274"/>
                  <a:pt x="68" y="278"/>
                </a:cubicBezTo>
                <a:cubicBezTo>
                  <a:pt x="68" y="278"/>
                  <a:pt x="58" y="259"/>
                  <a:pt x="56" y="257"/>
                </a:cubicBezTo>
                <a:cubicBezTo>
                  <a:pt x="62" y="246"/>
                  <a:pt x="62" y="246"/>
                  <a:pt x="62" y="246"/>
                </a:cubicBezTo>
                <a:cubicBezTo>
                  <a:pt x="66" y="252"/>
                  <a:pt x="69" y="257"/>
                  <a:pt x="69" y="257"/>
                </a:cubicBezTo>
                <a:cubicBezTo>
                  <a:pt x="69" y="258"/>
                  <a:pt x="69" y="258"/>
                  <a:pt x="69" y="258"/>
                </a:cubicBezTo>
                <a:close/>
                <a:moveTo>
                  <a:pt x="93" y="265"/>
                </a:moveTo>
                <a:cubicBezTo>
                  <a:pt x="160" y="265"/>
                  <a:pt x="160" y="265"/>
                  <a:pt x="160" y="265"/>
                </a:cubicBezTo>
                <a:cubicBezTo>
                  <a:pt x="160" y="272"/>
                  <a:pt x="160" y="272"/>
                  <a:pt x="160" y="272"/>
                </a:cubicBezTo>
                <a:cubicBezTo>
                  <a:pt x="93" y="272"/>
                  <a:pt x="93" y="272"/>
                  <a:pt x="93" y="272"/>
                </a:cubicBezTo>
                <a:cubicBezTo>
                  <a:pt x="93" y="265"/>
                  <a:pt x="93" y="265"/>
                  <a:pt x="93" y="265"/>
                </a:cubicBezTo>
                <a:close/>
                <a:moveTo>
                  <a:pt x="93" y="251"/>
                </a:moveTo>
                <a:cubicBezTo>
                  <a:pt x="160" y="251"/>
                  <a:pt x="160" y="251"/>
                  <a:pt x="160" y="251"/>
                </a:cubicBezTo>
                <a:cubicBezTo>
                  <a:pt x="160" y="258"/>
                  <a:pt x="160" y="258"/>
                  <a:pt x="160" y="258"/>
                </a:cubicBezTo>
                <a:cubicBezTo>
                  <a:pt x="93" y="258"/>
                  <a:pt x="93" y="258"/>
                  <a:pt x="93" y="258"/>
                </a:cubicBezTo>
                <a:cubicBezTo>
                  <a:pt x="93" y="251"/>
                  <a:pt x="93" y="251"/>
                  <a:pt x="93" y="251"/>
                </a:cubicBezTo>
                <a:close/>
                <a:moveTo>
                  <a:pt x="79" y="271"/>
                </a:moveTo>
                <a:cubicBezTo>
                  <a:pt x="79" y="281"/>
                  <a:pt x="79" y="281"/>
                  <a:pt x="79" y="281"/>
                </a:cubicBezTo>
                <a:cubicBezTo>
                  <a:pt x="73" y="281"/>
                  <a:pt x="73" y="281"/>
                  <a:pt x="73" y="281"/>
                </a:cubicBezTo>
                <a:cubicBezTo>
                  <a:pt x="75" y="278"/>
                  <a:pt x="77" y="274"/>
                  <a:pt x="79" y="271"/>
                </a:cubicBezTo>
                <a:close/>
                <a:moveTo>
                  <a:pt x="40" y="281"/>
                </a:moveTo>
                <a:cubicBezTo>
                  <a:pt x="40" y="242"/>
                  <a:pt x="40" y="242"/>
                  <a:pt x="40" y="242"/>
                </a:cubicBezTo>
                <a:cubicBezTo>
                  <a:pt x="58" y="242"/>
                  <a:pt x="58" y="242"/>
                  <a:pt x="58" y="242"/>
                </a:cubicBezTo>
                <a:cubicBezTo>
                  <a:pt x="54" y="249"/>
                  <a:pt x="54" y="249"/>
                  <a:pt x="54" y="249"/>
                </a:cubicBezTo>
                <a:cubicBezTo>
                  <a:pt x="47" y="249"/>
                  <a:pt x="47" y="249"/>
                  <a:pt x="47" y="249"/>
                </a:cubicBezTo>
                <a:cubicBezTo>
                  <a:pt x="47" y="274"/>
                  <a:pt x="47" y="274"/>
                  <a:pt x="47" y="274"/>
                </a:cubicBezTo>
                <a:cubicBezTo>
                  <a:pt x="60" y="274"/>
                  <a:pt x="60" y="274"/>
                  <a:pt x="60" y="274"/>
                </a:cubicBezTo>
                <a:cubicBezTo>
                  <a:pt x="64" y="281"/>
                  <a:pt x="64" y="281"/>
                  <a:pt x="64" y="281"/>
                </a:cubicBezTo>
                <a:cubicBezTo>
                  <a:pt x="40" y="281"/>
                  <a:pt x="40" y="281"/>
                  <a:pt x="40" y="281"/>
                </a:cubicBezTo>
                <a:close/>
                <a:moveTo>
                  <a:pt x="88" y="23"/>
                </a:moveTo>
                <a:cubicBezTo>
                  <a:pt x="88" y="30"/>
                  <a:pt x="94" y="35"/>
                  <a:pt x="100" y="35"/>
                </a:cubicBezTo>
                <a:cubicBezTo>
                  <a:pt x="106" y="35"/>
                  <a:pt x="112" y="30"/>
                  <a:pt x="112" y="23"/>
                </a:cubicBezTo>
                <a:cubicBezTo>
                  <a:pt x="112" y="17"/>
                  <a:pt x="106" y="12"/>
                  <a:pt x="100" y="12"/>
                </a:cubicBezTo>
                <a:cubicBezTo>
                  <a:pt x="94" y="12"/>
                  <a:pt x="88" y="17"/>
                  <a:pt x="88" y="23"/>
                </a:cubicBezTo>
                <a:close/>
                <a:moveTo>
                  <a:pt x="49" y="27"/>
                </a:moveTo>
                <a:cubicBezTo>
                  <a:pt x="49" y="22"/>
                  <a:pt x="53" y="18"/>
                  <a:pt x="58" y="18"/>
                </a:cubicBezTo>
                <a:cubicBezTo>
                  <a:pt x="78" y="18"/>
                  <a:pt x="78" y="18"/>
                  <a:pt x="78" y="18"/>
                </a:cubicBezTo>
                <a:cubicBezTo>
                  <a:pt x="80" y="8"/>
                  <a:pt x="89" y="0"/>
                  <a:pt x="100" y="0"/>
                </a:cubicBezTo>
                <a:cubicBezTo>
                  <a:pt x="111" y="0"/>
                  <a:pt x="120" y="8"/>
                  <a:pt x="122" y="18"/>
                </a:cubicBezTo>
                <a:cubicBezTo>
                  <a:pt x="142" y="18"/>
                  <a:pt x="142" y="18"/>
                  <a:pt x="142" y="18"/>
                </a:cubicBezTo>
                <a:cubicBezTo>
                  <a:pt x="147" y="18"/>
                  <a:pt x="151" y="22"/>
                  <a:pt x="151" y="27"/>
                </a:cubicBezTo>
                <a:cubicBezTo>
                  <a:pt x="151" y="43"/>
                  <a:pt x="151" y="43"/>
                  <a:pt x="151" y="43"/>
                </a:cubicBezTo>
                <a:cubicBezTo>
                  <a:pt x="151" y="48"/>
                  <a:pt x="147" y="52"/>
                  <a:pt x="142" y="52"/>
                </a:cubicBezTo>
                <a:cubicBezTo>
                  <a:pt x="58" y="52"/>
                  <a:pt x="58" y="52"/>
                  <a:pt x="58" y="52"/>
                </a:cubicBezTo>
                <a:cubicBezTo>
                  <a:pt x="53" y="52"/>
                  <a:pt x="49" y="48"/>
                  <a:pt x="49" y="43"/>
                </a:cubicBezTo>
                <a:cubicBezTo>
                  <a:pt x="49" y="27"/>
                  <a:pt x="49" y="27"/>
                  <a:pt x="49" y="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6370753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p:cNvSpPr txBox="1">
            <a:spLocks/>
          </p:cNvSpPr>
          <p:nvPr/>
        </p:nvSpPr>
        <p:spPr>
          <a:xfrm>
            <a:off x="3182411" y="2517677"/>
            <a:ext cx="2986378"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264386" indent="-264386">
              <a:buFont typeface="Arial" pitchFamily="34" charset="0"/>
              <a:buAutoNum type="arabicPeriod"/>
            </a:pPr>
            <a:r>
              <a:rPr lang="en-GB" sz="1800" b="1" dirty="0" smtClean="0">
                <a:solidFill>
                  <a:srgbClr val="1F497D"/>
                </a:solidFill>
              </a:rPr>
              <a:t>General Questions</a:t>
            </a:r>
            <a:endParaRPr lang="en-GB" sz="1800" b="1" dirty="0">
              <a:solidFill>
                <a:srgbClr val="1F497D"/>
              </a:solidFill>
            </a:endParaRPr>
          </a:p>
        </p:txBody>
      </p:sp>
      <p:sp>
        <p:nvSpPr>
          <p:cNvPr id="9" name="Text Placeholder 3"/>
          <p:cNvSpPr txBox="1">
            <a:spLocks/>
          </p:cNvSpPr>
          <p:nvPr/>
        </p:nvSpPr>
        <p:spPr>
          <a:xfrm>
            <a:off x="3276904" y="2898048"/>
            <a:ext cx="356930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Region</a:t>
            </a:r>
          </a:p>
          <a:p>
            <a:pPr lvl="1"/>
            <a:r>
              <a:rPr lang="en-GB" sz="1600" dirty="0" smtClean="0">
                <a:solidFill>
                  <a:srgbClr val="58595B"/>
                </a:solidFill>
              </a:rPr>
              <a:t>Primary specialty</a:t>
            </a:r>
          </a:p>
          <a:p>
            <a:pPr lvl="1"/>
            <a:r>
              <a:rPr lang="en-GB" sz="1600" dirty="0" smtClean="0">
                <a:solidFill>
                  <a:srgbClr val="58595B"/>
                </a:solidFill>
              </a:rPr>
              <a:t># of years in practice</a:t>
            </a:r>
          </a:p>
          <a:p>
            <a:pPr marL="177800" lvl="1" indent="-177800">
              <a:spcBef>
                <a:spcPts val="114"/>
              </a:spcBef>
            </a:pPr>
            <a:r>
              <a:rPr lang="en-US" sz="1600" dirty="0" smtClean="0">
                <a:solidFill>
                  <a:srgbClr val="58595B"/>
                </a:solidFill>
              </a:rPr>
              <a:t>Participation </a:t>
            </a:r>
            <a:r>
              <a:rPr lang="en-US" sz="1600" dirty="0">
                <a:solidFill>
                  <a:srgbClr val="58595B"/>
                </a:solidFill>
              </a:rPr>
              <a:t>in clinical trials</a:t>
            </a:r>
          </a:p>
          <a:p>
            <a:pPr marL="177800" lvl="1" indent="-177800">
              <a:spcBef>
                <a:spcPts val="114"/>
              </a:spcBef>
            </a:pPr>
            <a:r>
              <a:rPr lang="en-US" sz="1600" dirty="0">
                <a:solidFill>
                  <a:srgbClr val="58595B"/>
                </a:solidFill>
              </a:rPr>
              <a:t>Pharma sales reps seen per week</a:t>
            </a:r>
          </a:p>
          <a:p>
            <a:pPr marL="177800" lvl="1" indent="-177800">
              <a:spcBef>
                <a:spcPts val="114"/>
              </a:spcBef>
            </a:pPr>
            <a:r>
              <a:rPr lang="en-US" sz="1600" dirty="0">
                <a:solidFill>
                  <a:srgbClr val="58595B"/>
                </a:solidFill>
              </a:rPr>
              <a:t>Conference attendance</a:t>
            </a:r>
          </a:p>
          <a:p>
            <a:pPr marL="177800" lvl="1" indent="-177800">
              <a:spcBef>
                <a:spcPts val="114"/>
              </a:spcBef>
            </a:pPr>
            <a:r>
              <a:rPr lang="en-US" sz="1600" dirty="0">
                <a:solidFill>
                  <a:srgbClr val="58595B"/>
                </a:solidFill>
              </a:rPr>
              <a:t>Educational </a:t>
            </a:r>
            <a:r>
              <a:rPr lang="en-US" sz="1600" dirty="0" smtClean="0">
                <a:solidFill>
                  <a:srgbClr val="58595B"/>
                </a:solidFill>
              </a:rPr>
              <a:t>meeting/</a:t>
            </a:r>
          </a:p>
          <a:p>
            <a:pPr marL="0" lvl="1" indent="0">
              <a:spcBef>
                <a:spcPts val="114"/>
              </a:spcBef>
              <a:buNone/>
              <a:tabLst>
                <a:tab pos="177800" algn="l"/>
              </a:tabLst>
            </a:pPr>
            <a:r>
              <a:rPr lang="en-US" sz="1600" dirty="0">
                <a:solidFill>
                  <a:srgbClr val="58595B"/>
                </a:solidFill>
              </a:rPr>
              <a:t>	</a:t>
            </a:r>
            <a:r>
              <a:rPr lang="en-US" sz="1600" dirty="0" smtClean="0">
                <a:solidFill>
                  <a:srgbClr val="58595B"/>
                </a:solidFill>
              </a:rPr>
              <a:t>event attendance</a:t>
            </a:r>
            <a:endParaRPr lang="en-US" sz="1600" dirty="0">
              <a:solidFill>
                <a:srgbClr val="58595B"/>
              </a:solidFill>
            </a:endParaRPr>
          </a:p>
          <a:p>
            <a:pPr lvl="1"/>
            <a:endParaRPr lang="en-GB" sz="1600" dirty="0" smtClean="0">
              <a:solidFill>
                <a:srgbClr val="58595B"/>
              </a:solidFill>
            </a:endParaRPr>
          </a:p>
        </p:txBody>
      </p:sp>
      <p:sp>
        <p:nvSpPr>
          <p:cNvPr id="25" name="Slide Number Placeholder 30"/>
          <p:cNvSpPr>
            <a:spLocks noGrp="1"/>
          </p:cNvSpPr>
          <p:nvPr>
            <p:ph type="sldNum" sz="quarter" idx="12"/>
          </p:nvPr>
        </p:nvSpPr>
        <p:spPr>
          <a:xfrm>
            <a:off x="9270743" y="7029308"/>
            <a:ext cx="1041890" cy="215444"/>
          </a:xfrm>
        </p:spPr>
        <p:txBody>
          <a:bodyPr/>
          <a:lstStyle/>
          <a:p>
            <a:fld id="{D34AE20F-330F-454C-9011-43B717E650F2}" type="slidenum">
              <a:rPr lang="en-GB" smtClean="0">
                <a:solidFill>
                  <a:srgbClr val="58595B"/>
                </a:solidFill>
              </a:rPr>
              <a:pPr/>
              <a:t>23</a:t>
            </a:fld>
            <a:endParaRPr lang="en-GB" dirty="0">
              <a:solidFill>
                <a:srgbClr val="58595B"/>
              </a:solidFill>
            </a:endParaRPr>
          </a:p>
        </p:txBody>
      </p:sp>
      <p:sp>
        <p:nvSpPr>
          <p:cNvPr id="49" name="Text Placeholder 4"/>
          <p:cNvSpPr>
            <a:spLocks noGrp="1"/>
          </p:cNvSpPr>
          <p:nvPr>
            <p:ph type="body" sz="quarter" idx="13"/>
          </p:nvPr>
        </p:nvSpPr>
        <p:spPr>
          <a:xfrm>
            <a:off x="1351131" y="1097075"/>
            <a:ext cx="8028796" cy="540650"/>
          </a:xfrm>
        </p:spPr>
        <p:txBody>
          <a:bodyPr/>
          <a:lstStyle/>
          <a:p>
            <a:pPr>
              <a:lnSpc>
                <a:spcPct val="100000"/>
              </a:lnSpc>
            </a:pPr>
            <a:r>
              <a:rPr lang="en-US" sz="1800" dirty="0" smtClean="0"/>
              <a:t>The Oncology Monitor captures a range of physician demographic information.  In addition to eliminating the need to ask screening questions, this data may be used to gain additional insight into physician behaviors.</a:t>
            </a:r>
            <a:endParaRPr lang="en-US" sz="1800" dirty="0"/>
          </a:p>
        </p:txBody>
      </p:sp>
      <p:sp>
        <p:nvSpPr>
          <p:cNvPr id="43" name="Text Placeholder 3"/>
          <p:cNvSpPr txBox="1">
            <a:spLocks/>
          </p:cNvSpPr>
          <p:nvPr/>
        </p:nvSpPr>
        <p:spPr>
          <a:xfrm>
            <a:off x="6738787" y="2517677"/>
            <a:ext cx="2743852"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2.  Practice Information</a:t>
            </a:r>
            <a:endParaRPr lang="en-GB" sz="1800" b="1" dirty="0">
              <a:solidFill>
                <a:srgbClr val="1F497D"/>
              </a:solidFill>
            </a:endParaRPr>
          </a:p>
        </p:txBody>
      </p:sp>
      <p:sp>
        <p:nvSpPr>
          <p:cNvPr id="50" name="Text Placeholder 3"/>
          <p:cNvSpPr txBox="1">
            <a:spLocks/>
          </p:cNvSpPr>
          <p:nvPr/>
        </p:nvSpPr>
        <p:spPr>
          <a:xfrm>
            <a:off x="6814008" y="2900320"/>
            <a:ext cx="356930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325841" indent="-325841">
              <a:spcBef>
                <a:spcPts val="114"/>
              </a:spcBef>
              <a:buFont typeface="Arial" pitchFamily="34" charset="0"/>
              <a:buChar char="•"/>
            </a:pPr>
            <a:r>
              <a:rPr lang="en-US" sz="1600" dirty="0">
                <a:solidFill>
                  <a:srgbClr val="58595B"/>
                </a:solidFill>
              </a:rPr>
              <a:t>Primary practice type</a:t>
            </a:r>
          </a:p>
          <a:p>
            <a:pPr marL="325841" indent="-325841">
              <a:spcBef>
                <a:spcPts val="114"/>
              </a:spcBef>
              <a:buFont typeface="Arial" pitchFamily="34" charset="0"/>
              <a:buChar char="•"/>
            </a:pPr>
            <a:r>
              <a:rPr lang="en-US" sz="1600" dirty="0">
                <a:solidFill>
                  <a:srgbClr val="58595B"/>
                </a:solidFill>
              </a:rPr>
              <a:t>Practice </a:t>
            </a:r>
            <a:r>
              <a:rPr lang="en-US" sz="1600" dirty="0" smtClean="0">
                <a:solidFill>
                  <a:srgbClr val="58595B"/>
                </a:solidFill>
              </a:rPr>
              <a:t>location </a:t>
            </a:r>
          </a:p>
          <a:p>
            <a:pPr marL="506816" lvl="1" indent="-325841">
              <a:spcBef>
                <a:spcPts val="114"/>
              </a:spcBef>
              <a:buFont typeface="Calibri" panose="020F0502020204030204" pitchFamily="34" charset="0"/>
              <a:buChar char="—"/>
            </a:pPr>
            <a:r>
              <a:rPr lang="en-US" sz="1400" dirty="0" smtClean="0">
                <a:solidFill>
                  <a:srgbClr val="58595B"/>
                </a:solidFill>
              </a:rPr>
              <a:t>Urban </a:t>
            </a:r>
            <a:r>
              <a:rPr lang="en-US" sz="1400" dirty="0">
                <a:solidFill>
                  <a:srgbClr val="58595B"/>
                </a:solidFill>
              </a:rPr>
              <a:t>center, suburban, </a:t>
            </a:r>
            <a:r>
              <a:rPr lang="en-US" sz="1400" dirty="0" smtClean="0">
                <a:solidFill>
                  <a:srgbClr val="58595B"/>
                </a:solidFill>
              </a:rPr>
              <a:t>rural</a:t>
            </a:r>
          </a:p>
          <a:p>
            <a:pPr marL="325841" indent="-325841">
              <a:spcBef>
                <a:spcPts val="114"/>
              </a:spcBef>
              <a:buFont typeface="Arial" pitchFamily="34" charset="0"/>
              <a:buChar char="•"/>
            </a:pPr>
            <a:r>
              <a:rPr lang="en-US" sz="1600" dirty="0">
                <a:solidFill>
                  <a:srgbClr val="58595B"/>
                </a:solidFill>
              </a:rPr>
              <a:t>Practice </a:t>
            </a:r>
            <a:r>
              <a:rPr lang="en-US" sz="1600" dirty="0" smtClean="0">
                <a:solidFill>
                  <a:srgbClr val="58595B"/>
                </a:solidFill>
              </a:rPr>
              <a:t>ownership</a:t>
            </a:r>
            <a:endParaRPr lang="en-US" sz="1600" dirty="0">
              <a:solidFill>
                <a:srgbClr val="58595B"/>
              </a:solidFill>
            </a:endParaRPr>
          </a:p>
          <a:p>
            <a:pPr marL="506816" lvl="1" indent="-325841">
              <a:spcBef>
                <a:spcPts val="114"/>
              </a:spcBef>
              <a:buFont typeface="Calibri" panose="020F0502020204030204" pitchFamily="34" charset="0"/>
              <a:buChar char="—"/>
            </a:pPr>
            <a:r>
              <a:rPr lang="en-US" sz="1400" dirty="0" smtClean="0">
                <a:solidFill>
                  <a:srgbClr val="58595B"/>
                </a:solidFill>
              </a:rPr>
              <a:t>Physician vs. hospital</a:t>
            </a:r>
            <a:endParaRPr lang="en-US" sz="1400" dirty="0">
              <a:solidFill>
                <a:srgbClr val="58595B"/>
              </a:solidFill>
            </a:endParaRPr>
          </a:p>
          <a:p>
            <a:pPr marL="325841" indent="-325841">
              <a:spcBef>
                <a:spcPts val="114"/>
              </a:spcBef>
              <a:buFont typeface="Arial" pitchFamily="34" charset="0"/>
              <a:buChar char="•"/>
            </a:pPr>
            <a:r>
              <a:rPr lang="en-US" sz="1600" dirty="0" smtClean="0">
                <a:solidFill>
                  <a:srgbClr val="58595B"/>
                </a:solidFill>
              </a:rPr>
              <a:t>Practice </a:t>
            </a:r>
            <a:r>
              <a:rPr lang="en-US" sz="1600" dirty="0">
                <a:solidFill>
                  <a:srgbClr val="58595B"/>
                </a:solidFill>
              </a:rPr>
              <a:t>utilization of EMR </a:t>
            </a:r>
            <a:r>
              <a:rPr lang="en-US" sz="1600" dirty="0" smtClean="0">
                <a:solidFill>
                  <a:srgbClr val="58595B"/>
                </a:solidFill>
              </a:rPr>
              <a:t>system</a:t>
            </a:r>
          </a:p>
          <a:p>
            <a:pPr marL="325841" indent="-325841">
              <a:spcBef>
                <a:spcPts val="114"/>
              </a:spcBef>
              <a:buFont typeface="Arial" pitchFamily="34" charset="0"/>
              <a:buChar char="•"/>
            </a:pPr>
            <a:r>
              <a:rPr lang="en-US" sz="1600" dirty="0" smtClean="0">
                <a:solidFill>
                  <a:srgbClr val="58595B"/>
                </a:solidFill>
              </a:rPr>
              <a:t>Association </a:t>
            </a:r>
            <a:r>
              <a:rPr lang="en-US" sz="1600" dirty="0">
                <a:solidFill>
                  <a:srgbClr val="58595B"/>
                </a:solidFill>
              </a:rPr>
              <a:t>with physician management </a:t>
            </a:r>
            <a:r>
              <a:rPr lang="en-US" sz="1600" dirty="0" smtClean="0">
                <a:solidFill>
                  <a:srgbClr val="58595B"/>
                </a:solidFill>
              </a:rPr>
              <a:t>group</a:t>
            </a:r>
          </a:p>
          <a:p>
            <a:pPr marL="325841" indent="-325841">
              <a:spcBef>
                <a:spcPts val="114"/>
              </a:spcBef>
              <a:buFont typeface="Arial" pitchFamily="34" charset="0"/>
              <a:buChar char="•"/>
            </a:pPr>
            <a:r>
              <a:rPr lang="en-US" sz="1600" dirty="0" smtClean="0">
                <a:solidFill>
                  <a:srgbClr val="58595B"/>
                </a:solidFill>
              </a:rPr>
              <a:t>Academic affiliation</a:t>
            </a:r>
          </a:p>
          <a:p>
            <a:pPr marL="325841" indent="-325841">
              <a:spcBef>
                <a:spcPts val="114"/>
              </a:spcBef>
              <a:buFont typeface="Arial" pitchFamily="34" charset="0"/>
              <a:buChar char="•"/>
            </a:pPr>
            <a:r>
              <a:rPr lang="en-US" sz="1600" dirty="0" smtClean="0">
                <a:solidFill>
                  <a:srgbClr val="58595B"/>
                </a:solidFill>
              </a:rPr>
              <a:t>Availability of self-dispensing pharmacy</a:t>
            </a:r>
            <a:endParaRPr lang="en-US" sz="1600" dirty="0">
              <a:solidFill>
                <a:srgbClr val="58595B"/>
              </a:solidFill>
            </a:endParaRPr>
          </a:p>
        </p:txBody>
      </p:sp>
      <p:sp>
        <p:nvSpPr>
          <p:cNvPr id="61" name="Text Placeholder 3"/>
          <p:cNvSpPr txBox="1">
            <a:spLocks/>
          </p:cNvSpPr>
          <p:nvPr/>
        </p:nvSpPr>
        <p:spPr>
          <a:xfrm>
            <a:off x="6737967" y="5483259"/>
            <a:ext cx="2744672"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3.  Patient Specifics</a:t>
            </a:r>
            <a:endParaRPr lang="en-GB" sz="1800" b="1" dirty="0">
              <a:solidFill>
                <a:srgbClr val="1F497D"/>
              </a:solidFill>
            </a:endParaRPr>
          </a:p>
        </p:txBody>
      </p:sp>
      <p:sp>
        <p:nvSpPr>
          <p:cNvPr id="62" name="Text Placeholder 3"/>
          <p:cNvSpPr txBox="1">
            <a:spLocks/>
          </p:cNvSpPr>
          <p:nvPr/>
        </p:nvSpPr>
        <p:spPr>
          <a:xfrm>
            <a:off x="6805165" y="5877278"/>
            <a:ext cx="2677473"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a:solidFill>
                  <a:srgbClr val="58595B"/>
                </a:solidFill>
              </a:rPr>
              <a:t># of patients seen monthly</a:t>
            </a:r>
          </a:p>
          <a:p>
            <a:pPr lvl="1"/>
            <a:r>
              <a:rPr lang="en-GB" sz="1600" dirty="0">
                <a:solidFill>
                  <a:srgbClr val="58595B"/>
                </a:solidFill>
              </a:rPr>
              <a:t>Top 5 diagnoses for which treatment provided</a:t>
            </a:r>
          </a:p>
        </p:txBody>
      </p:sp>
      <p:sp>
        <p:nvSpPr>
          <p:cNvPr id="77" name="Title 1"/>
          <p:cNvSpPr>
            <a:spLocks noGrp="1"/>
          </p:cNvSpPr>
          <p:nvPr>
            <p:ph type="title"/>
          </p:nvPr>
        </p:nvSpPr>
        <p:spPr>
          <a:xfrm>
            <a:off x="1339619" y="333396"/>
            <a:ext cx="8985600" cy="689420"/>
          </a:xfrm>
        </p:spPr>
        <p:txBody>
          <a:bodyPr/>
          <a:lstStyle/>
          <a:p>
            <a:r>
              <a:rPr lang="en-US" dirty="0" smtClean="0"/>
              <a:t>Global Oncology Monitor Data Capture: </a:t>
            </a:r>
            <a:br>
              <a:rPr lang="en-US" dirty="0" smtClean="0"/>
            </a:br>
            <a:r>
              <a:rPr lang="en-US" dirty="0" smtClean="0">
                <a:solidFill>
                  <a:srgbClr val="009D9C"/>
                </a:solidFill>
              </a:rPr>
              <a:t>Physician Demographics</a:t>
            </a:r>
            <a:endParaRPr lang="en-GB" sz="2100" dirty="0">
              <a:solidFill>
                <a:schemeClr val="accent1"/>
              </a:solidFill>
            </a:endParaRPr>
          </a:p>
        </p:txBody>
      </p:sp>
      <p:sp>
        <p:nvSpPr>
          <p:cNvPr id="29" name="Text Placeholder 12"/>
          <p:cNvSpPr txBox="1">
            <a:spLocks/>
          </p:cNvSpPr>
          <p:nvPr/>
        </p:nvSpPr>
        <p:spPr>
          <a:xfrm>
            <a:off x="335352" y="6597744"/>
            <a:ext cx="4946634" cy="166199"/>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0"/>
            <a:r>
              <a:rPr lang="en-US" dirty="0" smtClean="0"/>
              <a:t>  NOTE:  Some demographic information only available in US</a:t>
            </a:r>
            <a:endParaRPr lang="en-US" b="1" dirty="0"/>
          </a:p>
        </p:txBody>
      </p:sp>
      <p:pic>
        <p:nvPicPr>
          <p:cNvPr id="30" name="Picture 29" descr="Doctor-Silhouette.gif"/>
          <p:cNvPicPr>
            <a:picLocks noChangeAspect="1"/>
          </p:cNvPicPr>
          <p:nvPr/>
        </p:nvPicPr>
        <p:blipFill>
          <a:blip r:embed="rId3" cstate="print">
            <a:duotone>
              <a:schemeClr val="accent1">
                <a:shade val="45000"/>
                <a:satMod val="135000"/>
              </a:schemeClr>
              <a:prstClr val="white"/>
            </a:duotone>
          </a:blip>
          <a:stretch>
            <a:fillRect/>
          </a:stretch>
        </p:blipFill>
        <p:spPr>
          <a:xfrm>
            <a:off x="688170" y="2392326"/>
            <a:ext cx="1993340" cy="3030364"/>
          </a:xfrm>
          <a:prstGeom prst="rect">
            <a:avLst/>
          </a:prstGeom>
          <a:effectLst>
            <a:outerShdw blurRad="50800" dist="38100" dir="2700000" algn="tl" rotWithShape="0">
              <a:prstClr val="black">
                <a:alpha val="40000"/>
              </a:prstClr>
            </a:outerShdw>
          </a:effectLst>
        </p:spPr>
      </p:pic>
      <p:sp>
        <p:nvSpPr>
          <p:cNvPr id="2" name="Rounded Rectangle 1"/>
          <p:cNvSpPr/>
          <p:nvPr/>
        </p:nvSpPr>
        <p:spPr>
          <a:xfrm>
            <a:off x="660874" y="5330075"/>
            <a:ext cx="2494240" cy="511168"/>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dirty="0" smtClean="0"/>
          </a:p>
        </p:txBody>
      </p:sp>
    </p:spTree>
    <p:extLst>
      <p:ext uri="{BB962C8B-B14F-4D97-AF65-F5344CB8AC3E}">
        <p14:creationId xmlns:p14="http://schemas.microsoft.com/office/powerpoint/2010/main" val="946114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34AE20F-330F-454C-9011-43B717E650F2}" type="slidenum">
              <a:rPr lang="en-GB" smtClean="0"/>
              <a:pPr/>
              <a:t>24</a:t>
            </a:fld>
            <a:endParaRPr lang="en-GB"/>
          </a:p>
        </p:txBody>
      </p:sp>
      <p:sp>
        <p:nvSpPr>
          <p:cNvPr id="54" name="Text Placeholder 3"/>
          <p:cNvSpPr txBox="1">
            <a:spLocks/>
          </p:cNvSpPr>
          <p:nvPr/>
        </p:nvSpPr>
        <p:spPr>
          <a:xfrm>
            <a:off x="2567531" y="1637631"/>
            <a:ext cx="3173413" cy="341632"/>
          </a:xfrm>
          <a:prstGeom prst="rect">
            <a:avLst/>
          </a:prstGeom>
          <a:ln>
            <a:solidFill>
              <a:schemeClr val="bg2"/>
            </a:solidFill>
          </a:ln>
        </p:spPr>
        <p:txBody>
          <a:bodyPr vert="horz"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264386" indent="-264386">
              <a:buFont typeface="Arial" pitchFamily="34" charset="0"/>
              <a:buAutoNum type="arabicPeriod"/>
            </a:pPr>
            <a:r>
              <a:rPr lang="en-GB" sz="1800" b="1" dirty="0" smtClean="0">
                <a:solidFill>
                  <a:srgbClr val="1F497D"/>
                </a:solidFill>
              </a:rPr>
              <a:t>Patient Characteristics</a:t>
            </a:r>
            <a:endParaRPr lang="en-GB" sz="1800" b="1" dirty="0">
              <a:solidFill>
                <a:srgbClr val="1F497D"/>
              </a:solidFill>
            </a:endParaRPr>
          </a:p>
        </p:txBody>
      </p:sp>
      <p:sp>
        <p:nvSpPr>
          <p:cNvPr id="55" name="Text Placeholder 3"/>
          <p:cNvSpPr txBox="1">
            <a:spLocks/>
          </p:cNvSpPr>
          <p:nvPr/>
        </p:nvSpPr>
        <p:spPr>
          <a:xfrm>
            <a:off x="2651326" y="2004354"/>
            <a:ext cx="392623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Gender</a:t>
            </a:r>
          </a:p>
          <a:p>
            <a:pPr lvl="1"/>
            <a:r>
              <a:rPr lang="en-GB" sz="1600" dirty="0" smtClean="0">
                <a:solidFill>
                  <a:srgbClr val="58595B"/>
                </a:solidFill>
              </a:rPr>
              <a:t>Age</a:t>
            </a:r>
          </a:p>
          <a:p>
            <a:pPr lvl="1"/>
            <a:r>
              <a:rPr lang="en-GB" sz="1600" dirty="0" smtClean="0">
                <a:solidFill>
                  <a:srgbClr val="58595B"/>
                </a:solidFill>
              </a:rPr>
              <a:t>Weight</a:t>
            </a:r>
          </a:p>
          <a:p>
            <a:pPr lvl="1"/>
            <a:r>
              <a:rPr lang="en-GB" sz="1600" dirty="0" smtClean="0">
                <a:solidFill>
                  <a:srgbClr val="58595B"/>
                </a:solidFill>
              </a:rPr>
              <a:t>Body surface area</a:t>
            </a:r>
          </a:p>
          <a:p>
            <a:pPr lvl="1"/>
            <a:r>
              <a:rPr lang="en-GB" sz="1600" dirty="0" smtClean="0">
                <a:solidFill>
                  <a:srgbClr val="58595B"/>
                </a:solidFill>
              </a:rPr>
              <a:t>Ethnicity</a:t>
            </a:r>
          </a:p>
          <a:p>
            <a:pPr lvl="1"/>
            <a:r>
              <a:rPr lang="en-GB" sz="1600" dirty="0" smtClean="0">
                <a:solidFill>
                  <a:srgbClr val="58595B"/>
                </a:solidFill>
              </a:rPr>
              <a:t>Concomitant conditions</a:t>
            </a:r>
          </a:p>
          <a:p>
            <a:pPr lvl="2"/>
            <a:r>
              <a:rPr lang="en-GB" sz="1400" dirty="0" smtClean="0">
                <a:solidFill>
                  <a:srgbClr val="58595B"/>
                </a:solidFill>
              </a:rPr>
              <a:t>Renal and liver dysfunction</a:t>
            </a:r>
          </a:p>
          <a:p>
            <a:pPr lvl="2"/>
            <a:r>
              <a:rPr lang="en-GB" sz="1400" dirty="0" smtClean="0">
                <a:solidFill>
                  <a:srgbClr val="58595B"/>
                </a:solidFill>
              </a:rPr>
              <a:t>Pulmonary disorder</a:t>
            </a:r>
          </a:p>
          <a:p>
            <a:pPr lvl="2"/>
            <a:r>
              <a:rPr lang="en-GB" sz="1400" dirty="0" smtClean="0">
                <a:solidFill>
                  <a:srgbClr val="58595B"/>
                </a:solidFill>
              </a:rPr>
              <a:t>Diabetes</a:t>
            </a:r>
          </a:p>
          <a:p>
            <a:pPr lvl="2"/>
            <a:r>
              <a:rPr lang="en-GB" sz="1400" dirty="0" smtClean="0">
                <a:solidFill>
                  <a:srgbClr val="58595B"/>
                </a:solidFill>
              </a:rPr>
              <a:t>Hypertension / cardiovascular disease</a:t>
            </a:r>
          </a:p>
          <a:p>
            <a:pPr lvl="1"/>
            <a:r>
              <a:rPr lang="en-GB" sz="1600" dirty="0" smtClean="0">
                <a:solidFill>
                  <a:srgbClr val="58595B"/>
                </a:solidFill>
              </a:rPr>
              <a:t>Menopausal status</a:t>
            </a:r>
          </a:p>
          <a:p>
            <a:pPr lvl="1"/>
            <a:endParaRPr lang="en-GB" sz="1600" dirty="0">
              <a:solidFill>
                <a:srgbClr val="58595B"/>
              </a:solidFill>
            </a:endParaRPr>
          </a:p>
        </p:txBody>
      </p:sp>
      <p:sp>
        <p:nvSpPr>
          <p:cNvPr id="59" name="Text Placeholder 3"/>
          <p:cNvSpPr txBox="1">
            <a:spLocks/>
          </p:cNvSpPr>
          <p:nvPr/>
        </p:nvSpPr>
        <p:spPr>
          <a:xfrm>
            <a:off x="2567532" y="4498188"/>
            <a:ext cx="3173413" cy="341632"/>
          </a:xfrm>
          <a:prstGeom prst="rect">
            <a:avLst/>
          </a:prstGeom>
          <a:ln>
            <a:solidFill>
              <a:schemeClr val="bg2"/>
            </a:solidFill>
          </a:ln>
        </p:spPr>
        <p:txBody>
          <a:bodyPr vert="horz"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2.  Patient Status</a:t>
            </a:r>
            <a:endParaRPr lang="en-GB" sz="1800" b="1" dirty="0">
              <a:solidFill>
                <a:srgbClr val="1F497D"/>
              </a:solidFill>
            </a:endParaRPr>
          </a:p>
        </p:txBody>
      </p:sp>
      <p:sp>
        <p:nvSpPr>
          <p:cNvPr id="60" name="Text Placeholder 3"/>
          <p:cNvSpPr txBox="1">
            <a:spLocks/>
          </p:cNvSpPr>
          <p:nvPr/>
        </p:nvSpPr>
        <p:spPr>
          <a:xfrm>
            <a:off x="2660985" y="4905855"/>
            <a:ext cx="3275784"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Newly diagnosed (3 mths from Dx), follow-up, recurrent</a:t>
            </a:r>
          </a:p>
          <a:p>
            <a:pPr lvl="2"/>
            <a:r>
              <a:rPr lang="en-GB" sz="1600" dirty="0" smtClean="0">
                <a:solidFill>
                  <a:srgbClr val="58595B"/>
                </a:solidFill>
              </a:rPr>
              <a:t>Time to recurrence</a:t>
            </a:r>
          </a:p>
          <a:p>
            <a:pPr lvl="1"/>
            <a:r>
              <a:rPr lang="en-GB" sz="1600" dirty="0" smtClean="0">
                <a:solidFill>
                  <a:srgbClr val="58595B"/>
                </a:solidFill>
              </a:rPr>
              <a:t>Performance status (ECOG)</a:t>
            </a:r>
          </a:p>
        </p:txBody>
      </p:sp>
      <p:sp>
        <p:nvSpPr>
          <p:cNvPr id="63" name="Text Placeholder 3"/>
          <p:cNvSpPr txBox="1">
            <a:spLocks/>
          </p:cNvSpPr>
          <p:nvPr/>
        </p:nvSpPr>
        <p:spPr>
          <a:xfrm>
            <a:off x="6276930" y="1638181"/>
            <a:ext cx="3617697"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a:solidFill>
                  <a:srgbClr val="1F497D"/>
                </a:solidFill>
              </a:rPr>
              <a:t>3</a:t>
            </a:r>
            <a:r>
              <a:rPr lang="en-GB" sz="1800" b="1" dirty="0" smtClean="0">
                <a:solidFill>
                  <a:srgbClr val="1F497D"/>
                </a:solidFill>
              </a:rPr>
              <a:t>.  Diagnosis Information</a:t>
            </a:r>
            <a:endParaRPr lang="en-GB" sz="1800" b="1" dirty="0">
              <a:solidFill>
                <a:srgbClr val="1F497D"/>
              </a:solidFill>
            </a:endParaRPr>
          </a:p>
        </p:txBody>
      </p:sp>
      <p:sp>
        <p:nvSpPr>
          <p:cNvPr id="64" name="Text Placeholder 3"/>
          <p:cNvSpPr txBox="1">
            <a:spLocks/>
          </p:cNvSpPr>
          <p:nvPr/>
        </p:nvSpPr>
        <p:spPr>
          <a:xfrm>
            <a:off x="6354463" y="2004904"/>
            <a:ext cx="392623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Cancer type</a:t>
            </a:r>
          </a:p>
          <a:p>
            <a:pPr lvl="1"/>
            <a:r>
              <a:rPr lang="en-GB" sz="1600" dirty="0" smtClean="0">
                <a:solidFill>
                  <a:srgbClr val="58595B"/>
                </a:solidFill>
              </a:rPr>
              <a:t>Histology</a:t>
            </a:r>
          </a:p>
          <a:p>
            <a:pPr lvl="1"/>
            <a:r>
              <a:rPr lang="en-GB" sz="1600" dirty="0" smtClean="0">
                <a:solidFill>
                  <a:srgbClr val="58595B"/>
                </a:solidFill>
              </a:rPr>
              <a:t>Current stage / stage at diagnosis</a:t>
            </a:r>
          </a:p>
          <a:p>
            <a:pPr lvl="1"/>
            <a:r>
              <a:rPr lang="en-GB" sz="1600" dirty="0" smtClean="0">
                <a:solidFill>
                  <a:srgbClr val="58595B"/>
                </a:solidFill>
              </a:rPr>
              <a:t>Metastatic sites</a:t>
            </a:r>
          </a:p>
          <a:p>
            <a:pPr lvl="1"/>
            <a:r>
              <a:rPr lang="en-GB" sz="1600" dirty="0" smtClean="0">
                <a:solidFill>
                  <a:srgbClr val="58595B"/>
                </a:solidFill>
              </a:rPr>
              <a:t>Nodal involvement</a:t>
            </a:r>
          </a:p>
          <a:p>
            <a:pPr lvl="1"/>
            <a:r>
              <a:rPr lang="en-GB" sz="1600" dirty="0" smtClean="0">
                <a:solidFill>
                  <a:srgbClr val="58595B"/>
                </a:solidFill>
              </a:rPr>
              <a:t>Hormone sensitivity </a:t>
            </a:r>
            <a:r>
              <a:rPr lang="en-GB" sz="1400" dirty="0" smtClean="0">
                <a:solidFill>
                  <a:srgbClr val="58595B"/>
                </a:solidFill>
              </a:rPr>
              <a:t>(prostate and breast cancer)</a:t>
            </a:r>
          </a:p>
        </p:txBody>
      </p:sp>
      <p:sp>
        <p:nvSpPr>
          <p:cNvPr id="67" name="Text Placeholder 3"/>
          <p:cNvSpPr txBox="1">
            <a:spLocks/>
          </p:cNvSpPr>
          <p:nvPr/>
        </p:nvSpPr>
        <p:spPr>
          <a:xfrm>
            <a:off x="6263282" y="4492885"/>
            <a:ext cx="3617697"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342900" indent="-342900">
              <a:buAutoNum type="arabicPeriod" startAt="4"/>
            </a:pPr>
            <a:r>
              <a:rPr lang="en-GB" sz="1800" b="1" dirty="0" smtClean="0">
                <a:solidFill>
                  <a:srgbClr val="1F497D"/>
                </a:solidFill>
              </a:rPr>
              <a:t>Information Regarding Regimen</a:t>
            </a:r>
          </a:p>
        </p:txBody>
      </p:sp>
      <p:sp>
        <p:nvSpPr>
          <p:cNvPr id="39" name="Text Placeholder 3"/>
          <p:cNvSpPr txBox="1">
            <a:spLocks/>
          </p:cNvSpPr>
          <p:nvPr/>
        </p:nvSpPr>
        <p:spPr>
          <a:xfrm>
            <a:off x="6356735" y="4845960"/>
            <a:ext cx="392623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Overall therapy intent</a:t>
            </a:r>
            <a:endParaRPr lang="en-GB" sz="1600" dirty="0">
              <a:solidFill>
                <a:srgbClr val="58595B"/>
              </a:solidFill>
            </a:endParaRPr>
          </a:p>
          <a:p>
            <a:pPr lvl="1"/>
            <a:r>
              <a:rPr lang="en-GB" sz="1600" dirty="0" smtClean="0">
                <a:solidFill>
                  <a:srgbClr val="58595B"/>
                </a:solidFill>
              </a:rPr>
              <a:t>Treatment context </a:t>
            </a:r>
          </a:p>
          <a:p>
            <a:pPr lvl="2"/>
            <a:r>
              <a:rPr lang="en-GB" sz="1400" dirty="0" smtClean="0">
                <a:solidFill>
                  <a:srgbClr val="58595B"/>
                </a:solidFill>
              </a:rPr>
              <a:t>neoadjuvant / adjuvant / metastatic/ in conjunction with radiation / surgery</a:t>
            </a:r>
          </a:p>
          <a:p>
            <a:pPr lvl="1"/>
            <a:r>
              <a:rPr lang="en-GB" sz="1600" dirty="0" smtClean="0">
                <a:solidFill>
                  <a:srgbClr val="58595B"/>
                </a:solidFill>
              </a:rPr>
              <a:t>Is regimen part of a clinical trial?</a:t>
            </a:r>
          </a:p>
          <a:p>
            <a:pPr lvl="1"/>
            <a:r>
              <a:rPr lang="en-GB" sz="1600" dirty="0" smtClean="0">
                <a:solidFill>
                  <a:srgbClr val="58595B"/>
                </a:solidFill>
              </a:rPr>
              <a:t>Is regimen part of early or expanded access program?</a:t>
            </a:r>
          </a:p>
          <a:p>
            <a:pPr lvl="1"/>
            <a:r>
              <a:rPr lang="en-GB" sz="1600" dirty="0" smtClean="0">
                <a:solidFill>
                  <a:srgbClr val="58595B"/>
                </a:solidFill>
              </a:rPr>
              <a:t>Is regimen a sequential therapy?</a:t>
            </a:r>
            <a:endParaRPr lang="en-GB" sz="1600" dirty="0">
              <a:solidFill>
                <a:srgbClr val="58595B"/>
              </a:solidFill>
            </a:endParaRPr>
          </a:p>
        </p:txBody>
      </p:sp>
      <p:sp>
        <p:nvSpPr>
          <p:cNvPr id="43" name="Title 1"/>
          <p:cNvSpPr>
            <a:spLocks noGrp="1"/>
          </p:cNvSpPr>
          <p:nvPr>
            <p:ph type="title"/>
          </p:nvPr>
        </p:nvSpPr>
        <p:spPr>
          <a:xfrm>
            <a:off x="1339619" y="333396"/>
            <a:ext cx="8985600" cy="640175"/>
          </a:xfrm>
        </p:spPr>
        <p:txBody>
          <a:bodyPr/>
          <a:lstStyle/>
          <a:p>
            <a:r>
              <a:rPr lang="en-US" dirty="0" smtClean="0"/>
              <a:t>Global Oncology Monitor Data Capture: </a:t>
            </a:r>
            <a:r>
              <a:rPr lang="en-US" dirty="0" smtClean="0">
                <a:solidFill>
                  <a:srgbClr val="009D9C"/>
                </a:solidFill>
              </a:rPr>
              <a:t>Patient Level Data</a:t>
            </a:r>
            <a:br>
              <a:rPr lang="en-US" dirty="0" smtClean="0">
                <a:solidFill>
                  <a:srgbClr val="009D9C"/>
                </a:solidFill>
              </a:rPr>
            </a:br>
            <a:r>
              <a:rPr lang="en-US" sz="2400" dirty="0">
                <a:solidFill>
                  <a:schemeClr val="accent2"/>
                </a:solidFill>
              </a:rPr>
              <a:t>Full treatment histories, therapeutically correct, flexible analysis </a:t>
            </a:r>
            <a:endParaRPr lang="en-GB" sz="2100" dirty="0">
              <a:solidFill>
                <a:schemeClr val="accent1"/>
              </a:solidFill>
            </a:endParaRPr>
          </a:p>
        </p:txBody>
      </p:sp>
      <p:pic>
        <p:nvPicPr>
          <p:cNvPr id="35" name="Picture 2"/>
          <p:cNvPicPr>
            <a:picLocks noChangeAspect="1" noChangeArrowheads="1"/>
          </p:cNvPicPr>
          <p:nvPr/>
        </p:nvPicPr>
        <p:blipFill>
          <a:blip r:embed="rId2" cstate="print"/>
          <a:srcRect/>
          <a:stretch>
            <a:fillRect/>
          </a:stretch>
        </p:blipFill>
        <p:spPr bwMode="auto">
          <a:xfrm>
            <a:off x="528447" y="1545539"/>
            <a:ext cx="1511300" cy="1517650"/>
          </a:xfrm>
          <a:prstGeom prst="rect">
            <a:avLst/>
          </a:prstGeom>
          <a:noFill/>
          <a:ln w="9525">
            <a:noFill/>
            <a:miter lim="800000"/>
            <a:headEnd/>
            <a:tailEnd/>
          </a:ln>
          <a:effectLst/>
        </p:spPr>
      </p:pic>
      <p:pic>
        <p:nvPicPr>
          <p:cNvPr id="36" name="Picture 11"/>
          <p:cNvPicPr>
            <a:picLocks noChangeAspect="1" noChangeArrowheads="1"/>
          </p:cNvPicPr>
          <p:nvPr/>
        </p:nvPicPr>
        <p:blipFill>
          <a:blip r:embed="rId3" cstate="print"/>
          <a:srcRect/>
          <a:stretch>
            <a:fillRect/>
          </a:stretch>
        </p:blipFill>
        <p:spPr bwMode="auto">
          <a:xfrm>
            <a:off x="528447" y="3161232"/>
            <a:ext cx="1517650" cy="1511300"/>
          </a:xfrm>
          <a:prstGeom prst="rect">
            <a:avLst/>
          </a:prstGeom>
          <a:noFill/>
          <a:ln w="9525">
            <a:noFill/>
            <a:miter lim="800000"/>
            <a:headEnd/>
            <a:tailEnd/>
          </a:ln>
          <a:effectLst/>
        </p:spPr>
      </p:pic>
      <p:pic>
        <p:nvPicPr>
          <p:cNvPr id="37" name="Picture 17"/>
          <p:cNvPicPr>
            <a:picLocks noChangeAspect="1" noChangeArrowheads="1"/>
          </p:cNvPicPr>
          <p:nvPr/>
        </p:nvPicPr>
        <p:blipFill>
          <a:blip r:embed="rId4" cstate="print"/>
          <a:srcRect/>
          <a:stretch>
            <a:fillRect/>
          </a:stretch>
        </p:blipFill>
        <p:spPr bwMode="auto">
          <a:xfrm>
            <a:off x="533932" y="4786613"/>
            <a:ext cx="1517650" cy="1517650"/>
          </a:xfrm>
          <a:prstGeom prst="rect">
            <a:avLst/>
          </a:prstGeom>
          <a:noFill/>
          <a:ln w="9525">
            <a:noFill/>
            <a:miter lim="800000"/>
            <a:headEnd/>
            <a:tailEnd/>
          </a:ln>
          <a:effectLst/>
        </p:spPr>
      </p:pic>
    </p:spTree>
    <p:extLst>
      <p:ext uri="{BB962C8B-B14F-4D97-AF65-F5344CB8AC3E}">
        <p14:creationId xmlns:p14="http://schemas.microsoft.com/office/powerpoint/2010/main" val="2796896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a:xfrm>
            <a:off x="1339619" y="333396"/>
            <a:ext cx="8985600" cy="640175"/>
          </a:xfrm>
        </p:spPr>
        <p:txBody>
          <a:bodyPr/>
          <a:lstStyle/>
          <a:p>
            <a:r>
              <a:rPr lang="en-US" dirty="0" smtClean="0"/>
              <a:t>Global Oncology Monitor Data Capture: </a:t>
            </a:r>
            <a:r>
              <a:rPr lang="en-US" dirty="0" smtClean="0">
                <a:solidFill>
                  <a:srgbClr val="009D9C"/>
                </a:solidFill>
              </a:rPr>
              <a:t>Patient Level Data</a:t>
            </a:r>
            <a:br>
              <a:rPr lang="en-US" dirty="0" smtClean="0">
                <a:solidFill>
                  <a:srgbClr val="009D9C"/>
                </a:solidFill>
              </a:rPr>
            </a:br>
            <a:r>
              <a:rPr lang="en-US" sz="2400" dirty="0">
                <a:solidFill>
                  <a:schemeClr val="accent2"/>
                </a:solidFill>
              </a:rPr>
              <a:t>Full treatment histories, therapeutically correct, flexible analysis </a:t>
            </a:r>
            <a:endParaRPr lang="en-GB" sz="2100" dirty="0">
              <a:solidFill>
                <a:schemeClr val="accent1"/>
              </a:solidFill>
            </a:endParaRPr>
          </a:p>
        </p:txBody>
      </p:sp>
      <p:sp>
        <p:nvSpPr>
          <p:cNvPr id="54" name="Text Placeholder 3"/>
          <p:cNvSpPr txBox="1">
            <a:spLocks/>
          </p:cNvSpPr>
          <p:nvPr/>
        </p:nvSpPr>
        <p:spPr>
          <a:xfrm>
            <a:off x="2448689" y="1528447"/>
            <a:ext cx="3515383"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5.  Current Anti-Cancer Treatment</a:t>
            </a:r>
            <a:endParaRPr lang="en-GB" sz="1800" b="1" dirty="0">
              <a:solidFill>
                <a:srgbClr val="1F497D"/>
              </a:solidFill>
            </a:endParaRPr>
          </a:p>
        </p:txBody>
      </p:sp>
      <p:sp>
        <p:nvSpPr>
          <p:cNvPr id="55" name="Text Placeholder 3"/>
          <p:cNvSpPr txBox="1">
            <a:spLocks/>
          </p:cNvSpPr>
          <p:nvPr/>
        </p:nvSpPr>
        <p:spPr>
          <a:xfrm>
            <a:off x="2514846" y="1895170"/>
            <a:ext cx="392623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Line of therapy</a:t>
            </a:r>
          </a:p>
          <a:p>
            <a:pPr lvl="1"/>
            <a:r>
              <a:rPr lang="en-GB" sz="1600" dirty="0" smtClean="0">
                <a:solidFill>
                  <a:srgbClr val="58595B"/>
                </a:solidFill>
              </a:rPr>
              <a:t>Specific drug names and regimens</a:t>
            </a:r>
          </a:p>
          <a:p>
            <a:pPr lvl="1"/>
            <a:r>
              <a:rPr lang="en-GB" sz="1600" dirty="0" smtClean="0">
                <a:solidFill>
                  <a:srgbClr val="58595B"/>
                </a:solidFill>
              </a:rPr>
              <a:t>Route of administration</a:t>
            </a:r>
          </a:p>
          <a:p>
            <a:pPr lvl="1"/>
            <a:r>
              <a:rPr lang="en-GB" sz="1600" dirty="0" smtClean="0">
                <a:solidFill>
                  <a:srgbClr val="58595B"/>
                </a:solidFill>
              </a:rPr>
              <a:t>Actual daily dosage (dose delay/reduction)</a:t>
            </a:r>
          </a:p>
          <a:p>
            <a:pPr lvl="1"/>
            <a:r>
              <a:rPr lang="en-GB" sz="1600" dirty="0" smtClean="0">
                <a:solidFill>
                  <a:srgbClr val="58595B"/>
                </a:solidFill>
              </a:rPr>
              <a:t>Days of cycle given</a:t>
            </a:r>
          </a:p>
          <a:p>
            <a:pPr lvl="1"/>
            <a:r>
              <a:rPr lang="en-GB" sz="1600" dirty="0" smtClean="0">
                <a:solidFill>
                  <a:srgbClr val="58595B"/>
                </a:solidFill>
              </a:rPr>
              <a:t>Dosing schedule (weekly, Q21, etc.)</a:t>
            </a:r>
          </a:p>
          <a:p>
            <a:pPr lvl="1"/>
            <a:r>
              <a:rPr lang="en-GB" sz="1600" dirty="0" smtClean="0">
                <a:solidFill>
                  <a:srgbClr val="58595B"/>
                </a:solidFill>
              </a:rPr>
              <a:t>Cycle length (given and total planned)</a:t>
            </a:r>
          </a:p>
          <a:p>
            <a:pPr lvl="1"/>
            <a:r>
              <a:rPr lang="en-GB" sz="1600" dirty="0" smtClean="0">
                <a:solidFill>
                  <a:srgbClr val="58595B"/>
                </a:solidFill>
              </a:rPr>
              <a:t>Concurrent surgery / radiation</a:t>
            </a:r>
          </a:p>
          <a:p>
            <a:pPr lvl="1"/>
            <a:r>
              <a:rPr lang="en-GB" sz="1600" dirty="0" smtClean="0">
                <a:solidFill>
                  <a:srgbClr val="58595B"/>
                </a:solidFill>
              </a:rPr>
              <a:t>Regimen given as standard protocol / induction / consolidation / maintenance</a:t>
            </a:r>
          </a:p>
          <a:p>
            <a:pPr lvl="1"/>
            <a:endParaRPr lang="en-GB" sz="1600" dirty="0">
              <a:solidFill>
                <a:srgbClr val="58595B"/>
              </a:solidFill>
            </a:endParaRPr>
          </a:p>
        </p:txBody>
      </p:sp>
      <p:sp>
        <p:nvSpPr>
          <p:cNvPr id="56" name="Text Placeholder 3"/>
          <p:cNvSpPr txBox="1">
            <a:spLocks/>
          </p:cNvSpPr>
          <p:nvPr/>
        </p:nvSpPr>
        <p:spPr>
          <a:xfrm>
            <a:off x="6563538" y="4707943"/>
            <a:ext cx="4312745"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287338" lvl="1" indent="0">
              <a:buNone/>
            </a:pPr>
            <a:endParaRPr lang="en-US" sz="1400" dirty="0">
              <a:solidFill>
                <a:srgbClr val="58595B"/>
              </a:solidFill>
            </a:endParaRPr>
          </a:p>
          <a:p>
            <a:pPr marL="287338" indent="-177800">
              <a:spcBef>
                <a:spcPts val="114"/>
              </a:spcBef>
              <a:buFont typeface="Arial" pitchFamily="34" charset="0"/>
              <a:buChar char="•"/>
            </a:pPr>
            <a:r>
              <a:rPr lang="en-US" sz="1600" dirty="0" smtClean="0">
                <a:solidFill>
                  <a:srgbClr val="58595B"/>
                </a:solidFill>
              </a:rPr>
              <a:t>Antiemetic use</a:t>
            </a:r>
          </a:p>
          <a:p>
            <a:pPr marL="395288" indent="-285750">
              <a:spcBef>
                <a:spcPts val="114"/>
              </a:spcBef>
              <a:buFont typeface="Calibri" panose="020F0502020204030204" pitchFamily="34" charset="0"/>
              <a:buChar char="—"/>
            </a:pPr>
            <a:r>
              <a:rPr lang="en-US" sz="1400" dirty="0" smtClean="0">
                <a:solidFill>
                  <a:srgbClr val="58595B"/>
                </a:solidFill>
              </a:rPr>
              <a:t>Acute and delayed</a:t>
            </a:r>
          </a:p>
          <a:p>
            <a:pPr marL="395288" indent="-285750">
              <a:spcBef>
                <a:spcPts val="114"/>
              </a:spcBef>
              <a:buFont typeface="Calibri" panose="020F0502020204030204" pitchFamily="34" charset="0"/>
              <a:buChar char="—"/>
            </a:pPr>
            <a:r>
              <a:rPr lang="en-US" sz="1400" dirty="0" smtClean="0">
                <a:solidFill>
                  <a:srgbClr val="58595B"/>
                </a:solidFill>
              </a:rPr>
              <a:t>Specific drug name</a:t>
            </a:r>
          </a:p>
          <a:p>
            <a:pPr marL="395288" indent="-285750">
              <a:spcBef>
                <a:spcPts val="114"/>
              </a:spcBef>
              <a:buFont typeface="Calibri" panose="020F0502020204030204" pitchFamily="34" charset="0"/>
              <a:buChar char="—"/>
            </a:pPr>
            <a:r>
              <a:rPr lang="en-US" sz="1400" dirty="0" smtClean="0">
                <a:solidFill>
                  <a:srgbClr val="58595B"/>
                </a:solidFill>
              </a:rPr>
              <a:t>Route</a:t>
            </a:r>
          </a:p>
          <a:p>
            <a:pPr marL="287338" indent="-177800">
              <a:spcBef>
                <a:spcPts val="114"/>
              </a:spcBef>
              <a:buFont typeface="Arial" panose="020B0604020202020204" pitchFamily="34" charset="0"/>
              <a:buChar char="•"/>
            </a:pPr>
            <a:r>
              <a:rPr lang="en-US" sz="1600" dirty="0" smtClean="0">
                <a:solidFill>
                  <a:srgbClr val="58595B"/>
                </a:solidFill>
              </a:rPr>
              <a:t>Bone pain </a:t>
            </a:r>
            <a:r>
              <a:rPr lang="en-US" sz="1400" dirty="0" smtClean="0">
                <a:solidFill>
                  <a:srgbClr val="58595B"/>
                </a:solidFill>
              </a:rPr>
              <a:t>(prostate cancer only)</a:t>
            </a:r>
            <a:endParaRPr lang="en-US" sz="1400" dirty="0">
              <a:solidFill>
                <a:srgbClr val="58595B"/>
              </a:solidFill>
            </a:endParaRPr>
          </a:p>
          <a:p>
            <a:pPr marL="395288" indent="-285750">
              <a:spcBef>
                <a:spcPts val="114"/>
              </a:spcBef>
              <a:buFont typeface="Calibri" panose="020F0502020204030204" pitchFamily="34" charset="0"/>
              <a:buChar char="—"/>
            </a:pPr>
            <a:endParaRPr lang="en-US" sz="1600" dirty="0">
              <a:solidFill>
                <a:srgbClr val="58595B"/>
              </a:solidFill>
            </a:endParaRPr>
          </a:p>
        </p:txBody>
      </p:sp>
      <p:sp>
        <p:nvSpPr>
          <p:cNvPr id="59" name="Text Placeholder 3"/>
          <p:cNvSpPr txBox="1">
            <a:spLocks/>
          </p:cNvSpPr>
          <p:nvPr/>
        </p:nvSpPr>
        <p:spPr>
          <a:xfrm>
            <a:off x="2431052" y="4511836"/>
            <a:ext cx="3533020"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a:solidFill>
                  <a:srgbClr val="1F497D"/>
                </a:solidFill>
              </a:rPr>
              <a:t>6</a:t>
            </a:r>
            <a:r>
              <a:rPr lang="en-GB" sz="1800" b="1" dirty="0" smtClean="0">
                <a:solidFill>
                  <a:srgbClr val="1F497D"/>
                </a:solidFill>
              </a:rPr>
              <a:t>.  Use of Other Drugs During Cycle</a:t>
            </a:r>
            <a:endParaRPr lang="en-GB" sz="1800" b="1" dirty="0">
              <a:solidFill>
                <a:srgbClr val="1F497D"/>
              </a:solidFill>
            </a:endParaRPr>
          </a:p>
        </p:txBody>
      </p:sp>
      <p:sp>
        <p:nvSpPr>
          <p:cNvPr id="60" name="Text Placeholder 3"/>
          <p:cNvSpPr txBox="1">
            <a:spLocks/>
          </p:cNvSpPr>
          <p:nvPr/>
        </p:nvSpPr>
        <p:spPr>
          <a:xfrm>
            <a:off x="2524505" y="4905855"/>
            <a:ext cx="3275784"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r>
              <a:rPr lang="en-GB" sz="1600" dirty="0" smtClean="0">
                <a:solidFill>
                  <a:srgbClr val="58595B"/>
                </a:solidFill>
              </a:rPr>
              <a:t>Bisphosphonates</a:t>
            </a:r>
          </a:p>
          <a:p>
            <a:pPr lvl="1"/>
            <a:r>
              <a:rPr lang="en-GB" sz="1600" dirty="0" smtClean="0">
                <a:solidFill>
                  <a:srgbClr val="58595B"/>
                </a:solidFill>
              </a:rPr>
              <a:t>ESAs and CSFs</a:t>
            </a:r>
          </a:p>
          <a:p>
            <a:pPr lvl="2"/>
            <a:r>
              <a:rPr lang="en-GB" sz="1600" dirty="0" smtClean="0">
                <a:solidFill>
                  <a:srgbClr val="58595B"/>
                </a:solidFill>
              </a:rPr>
              <a:t>Use of CSF as:</a:t>
            </a:r>
          </a:p>
          <a:p>
            <a:pPr marL="736600" lvl="3" indent="-273050">
              <a:tabLst>
                <a:tab pos="519113" algn="l"/>
              </a:tabLst>
            </a:pPr>
            <a:r>
              <a:rPr lang="en-GB" sz="1400" dirty="0" smtClean="0">
                <a:solidFill>
                  <a:srgbClr val="58595B"/>
                </a:solidFill>
              </a:rPr>
              <a:t>primary prophylaxis</a:t>
            </a:r>
          </a:p>
          <a:p>
            <a:pPr marL="736600" lvl="3" indent="-273050">
              <a:tabLst>
                <a:tab pos="519113" algn="l"/>
              </a:tabLst>
            </a:pPr>
            <a:r>
              <a:rPr lang="en-GB" sz="1400" dirty="0" smtClean="0">
                <a:solidFill>
                  <a:srgbClr val="58595B"/>
                </a:solidFill>
              </a:rPr>
              <a:t>secondary prophylaxis</a:t>
            </a:r>
          </a:p>
          <a:p>
            <a:pPr marL="736600" lvl="3" indent="-273050">
              <a:tabLst>
                <a:tab pos="519113" algn="l"/>
              </a:tabLst>
            </a:pPr>
            <a:r>
              <a:rPr lang="en-GB" sz="1400" dirty="0" smtClean="0">
                <a:solidFill>
                  <a:srgbClr val="58595B"/>
                </a:solidFill>
              </a:rPr>
              <a:t>treatment</a:t>
            </a:r>
          </a:p>
          <a:p>
            <a:pPr lvl="1"/>
            <a:r>
              <a:rPr lang="en-GB" sz="1600" dirty="0" smtClean="0">
                <a:solidFill>
                  <a:srgbClr val="58595B"/>
                </a:solidFill>
              </a:rPr>
              <a:t>Total number of cycles</a:t>
            </a:r>
          </a:p>
        </p:txBody>
      </p:sp>
      <p:sp>
        <p:nvSpPr>
          <p:cNvPr id="63" name="Text Placeholder 3"/>
          <p:cNvSpPr txBox="1">
            <a:spLocks/>
          </p:cNvSpPr>
          <p:nvPr/>
        </p:nvSpPr>
        <p:spPr>
          <a:xfrm>
            <a:off x="6602210" y="1515349"/>
            <a:ext cx="3173413" cy="480131"/>
          </a:xfrm>
          <a:prstGeom prst="rect">
            <a:avLst/>
          </a:prstGeom>
          <a:ln>
            <a:solidFill>
              <a:schemeClr val="bg2"/>
            </a:solidFill>
          </a:ln>
        </p:spPr>
        <p:txBody>
          <a:bodyPr vert="horz"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70000"/>
              </a:lnSpc>
              <a:tabLst>
                <a:tab pos="341313" algn="l"/>
              </a:tabLst>
            </a:pPr>
            <a:r>
              <a:rPr lang="en-GB" sz="1800" b="1" dirty="0" smtClean="0">
                <a:solidFill>
                  <a:srgbClr val="1F497D"/>
                </a:solidFill>
              </a:rPr>
              <a:t>7.  Previous Treatment                           </a:t>
            </a:r>
          </a:p>
          <a:p>
            <a:pPr>
              <a:lnSpc>
                <a:spcPct val="70000"/>
              </a:lnSpc>
              <a:tabLst>
                <a:tab pos="341313" algn="l"/>
              </a:tabLst>
            </a:pPr>
            <a:r>
              <a:rPr lang="en-GB" sz="1800" b="1" i="1" dirty="0">
                <a:solidFill>
                  <a:srgbClr val="1F497D"/>
                </a:solidFill>
              </a:rPr>
              <a:t> </a:t>
            </a:r>
            <a:r>
              <a:rPr lang="en-GB" sz="1800" b="1" i="1" dirty="0" smtClean="0">
                <a:solidFill>
                  <a:srgbClr val="1F497D"/>
                </a:solidFill>
              </a:rPr>
              <a:t>     </a:t>
            </a:r>
            <a:r>
              <a:rPr lang="en-GB" sz="1400" i="1" dirty="0" smtClean="0">
                <a:solidFill>
                  <a:srgbClr val="1F497D"/>
                </a:solidFill>
              </a:rPr>
              <a:t>Up to 5 Prior Drug Regimens</a:t>
            </a:r>
            <a:endParaRPr lang="en-GB" sz="1400" i="1" dirty="0">
              <a:solidFill>
                <a:srgbClr val="1F497D"/>
              </a:solidFill>
            </a:endParaRPr>
          </a:p>
        </p:txBody>
      </p:sp>
      <p:sp>
        <p:nvSpPr>
          <p:cNvPr id="64" name="Text Placeholder 3"/>
          <p:cNvSpPr txBox="1">
            <a:spLocks/>
          </p:cNvSpPr>
          <p:nvPr/>
        </p:nvSpPr>
        <p:spPr>
          <a:xfrm>
            <a:off x="6682015" y="2018552"/>
            <a:ext cx="3926232" cy="436245"/>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buClr>
                <a:srgbClr val="333399"/>
              </a:buClr>
              <a:defRPr/>
            </a:pPr>
            <a:r>
              <a:rPr lang="en-US" altLang="ja-JP" sz="1600" dirty="0">
                <a:solidFill>
                  <a:schemeClr val="tx2">
                    <a:lumMod val="75000"/>
                  </a:schemeClr>
                </a:solidFill>
                <a:ea typeface="Arial Unicode MS" pitchFamily="34" charset="-128"/>
              </a:rPr>
              <a:t>Surgery / </a:t>
            </a:r>
            <a:r>
              <a:rPr lang="en-US" altLang="ja-JP" sz="1600" dirty="0" smtClean="0">
                <a:solidFill>
                  <a:schemeClr val="tx2">
                    <a:lumMod val="75000"/>
                  </a:schemeClr>
                </a:solidFill>
                <a:ea typeface="Arial Unicode MS" pitchFamily="34" charset="-128"/>
              </a:rPr>
              <a:t>RT / transplant</a:t>
            </a:r>
            <a:endParaRPr lang="en-US" altLang="ja-JP" sz="1600" dirty="0">
              <a:solidFill>
                <a:schemeClr val="tx2">
                  <a:lumMod val="75000"/>
                </a:schemeClr>
              </a:solidFill>
              <a:ea typeface="Arial Unicode MS" pitchFamily="34" charset="-128"/>
            </a:endParaRPr>
          </a:p>
          <a:p>
            <a:pPr lvl="1">
              <a:buClr>
                <a:srgbClr val="333399"/>
              </a:buClr>
              <a:defRPr/>
            </a:pPr>
            <a:r>
              <a:rPr lang="en-US" altLang="ja-JP" sz="1600" dirty="0">
                <a:solidFill>
                  <a:schemeClr val="tx2">
                    <a:lumMod val="75000"/>
                  </a:schemeClr>
                </a:solidFill>
                <a:ea typeface="Arial Unicode MS" pitchFamily="34" charset="-128"/>
              </a:rPr>
              <a:t>Date completed</a:t>
            </a:r>
          </a:p>
          <a:p>
            <a:pPr lvl="1">
              <a:buClr>
                <a:srgbClr val="333399"/>
              </a:buClr>
              <a:defRPr/>
            </a:pPr>
            <a:r>
              <a:rPr lang="en-US" altLang="ja-JP" sz="1600" dirty="0" smtClean="0">
                <a:solidFill>
                  <a:schemeClr val="tx2">
                    <a:lumMod val="75000"/>
                  </a:schemeClr>
                </a:solidFill>
                <a:ea typeface="Arial Unicode MS" pitchFamily="34" charset="-128"/>
              </a:rPr>
              <a:t>Tumor </a:t>
            </a:r>
            <a:r>
              <a:rPr lang="en-US" altLang="ja-JP" sz="1600" dirty="0">
                <a:solidFill>
                  <a:schemeClr val="tx2">
                    <a:lumMod val="75000"/>
                  </a:schemeClr>
                </a:solidFill>
                <a:ea typeface="Arial Unicode MS" pitchFamily="34" charset="-128"/>
              </a:rPr>
              <a:t>stage at treatment</a:t>
            </a:r>
          </a:p>
          <a:p>
            <a:pPr lvl="1">
              <a:buClr>
                <a:srgbClr val="333399"/>
              </a:buClr>
              <a:defRPr/>
            </a:pPr>
            <a:r>
              <a:rPr lang="en-US" altLang="ja-JP" sz="1600" dirty="0">
                <a:solidFill>
                  <a:schemeClr val="tx2">
                    <a:lumMod val="75000"/>
                  </a:schemeClr>
                </a:solidFill>
                <a:ea typeface="Arial Unicode MS" pitchFamily="34" charset="-128"/>
              </a:rPr>
              <a:t>Planned and given treatment duration</a:t>
            </a:r>
          </a:p>
          <a:p>
            <a:pPr lvl="1">
              <a:buClr>
                <a:srgbClr val="333399"/>
              </a:buClr>
              <a:defRPr/>
            </a:pPr>
            <a:r>
              <a:rPr lang="en-US" altLang="ja-JP" sz="1600" dirty="0">
                <a:solidFill>
                  <a:schemeClr val="tx2">
                    <a:lumMod val="75000"/>
                  </a:schemeClr>
                </a:solidFill>
                <a:ea typeface="Arial Unicode MS" pitchFamily="34" charset="-128"/>
              </a:rPr>
              <a:t>Neo/adjuvant or metastatic setting</a:t>
            </a:r>
          </a:p>
          <a:p>
            <a:pPr lvl="1">
              <a:buClr>
                <a:srgbClr val="333399"/>
              </a:buClr>
              <a:defRPr/>
            </a:pPr>
            <a:r>
              <a:rPr lang="en-US" altLang="ja-JP" sz="1600" dirty="0">
                <a:solidFill>
                  <a:schemeClr val="tx2">
                    <a:lumMod val="75000"/>
                  </a:schemeClr>
                </a:solidFill>
                <a:ea typeface="Arial Unicode MS" pitchFamily="34" charset="-128"/>
              </a:rPr>
              <a:t>Outcome</a:t>
            </a:r>
          </a:p>
          <a:p>
            <a:pPr lvl="1">
              <a:buClr>
                <a:srgbClr val="333399"/>
              </a:buClr>
              <a:defRPr/>
            </a:pPr>
            <a:r>
              <a:rPr lang="en-US" altLang="ja-JP" sz="1600" dirty="0">
                <a:solidFill>
                  <a:schemeClr val="tx2">
                    <a:lumMod val="75000"/>
                  </a:schemeClr>
                </a:solidFill>
                <a:ea typeface="Arial Unicode MS" pitchFamily="34" charset="-128"/>
              </a:rPr>
              <a:t>Reason for switch</a:t>
            </a:r>
          </a:p>
        </p:txBody>
      </p:sp>
      <p:sp>
        <p:nvSpPr>
          <p:cNvPr id="67" name="Text Placeholder 3"/>
          <p:cNvSpPr txBox="1">
            <a:spLocks/>
          </p:cNvSpPr>
          <p:nvPr/>
        </p:nvSpPr>
        <p:spPr>
          <a:xfrm>
            <a:off x="6563538" y="4520181"/>
            <a:ext cx="3212085"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8. Supportive Care</a:t>
            </a:r>
          </a:p>
        </p:txBody>
      </p:sp>
      <p:pic>
        <p:nvPicPr>
          <p:cNvPr id="35" name="Picture 9"/>
          <p:cNvPicPr>
            <a:picLocks noChangeAspect="1" noChangeArrowheads="1"/>
          </p:cNvPicPr>
          <p:nvPr/>
        </p:nvPicPr>
        <p:blipFill>
          <a:blip r:embed="rId2" cstate="print"/>
          <a:srcRect/>
          <a:stretch>
            <a:fillRect/>
          </a:stretch>
        </p:blipFill>
        <p:spPr bwMode="auto">
          <a:xfrm>
            <a:off x="544513" y="1562117"/>
            <a:ext cx="1517650" cy="1511300"/>
          </a:xfrm>
          <a:prstGeom prst="rect">
            <a:avLst/>
          </a:prstGeom>
          <a:noFill/>
          <a:ln w="9525">
            <a:noFill/>
            <a:miter lim="800000"/>
            <a:headEnd/>
            <a:tailEnd/>
          </a:ln>
          <a:effectLst/>
        </p:spPr>
      </p:pic>
      <p:pic>
        <p:nvPicPr>
          <p:cNvPr id="36" name="Picture 20"/>
          <p:cNvPicPr>
            <a:picLocks noChangeAspect="1" noChangeArrowheads="1"/>
          </p:cNvPicPr>
          <p:nvPr/>
        </p:nvPicPr>
        <p:blipFill>
          <a:blip r:embed="rId3" cstate="print"/>
          <a:srcRect/>
          <a:stretch>
            <a:fillRect/>
          </a:stretch>
        </p:blipFill>
        <p:spPr bwMode="auto">
          <a:xfrm>
            <a:off x="530865" y="4786613"/>
            <a:ext cx="1517650" cy="1511300"/>
          </a:xfrm>
          <a:prstGeom prst="rect">
            <a:avLst/>
          </a:prstGeom>
          <a:noFill/>
          <a:ln w="9525">
            <a:noFill/>
            <a:miter lim="800000"/>
            <a:headEnd/>
            <a:tailEnd/>
          </a:ln>
          <a:effectLst/>
        </p:spPr>
      </p:pic>
      <p:pic>
        <p:nvPicPr>
          <p:cNvPr id="37" name="Picture 15"/>
          <p:cNvPicPr>
            <a:picLocks noChangeAspect="1" noChangeArrowheads="1"/>
          </p:cNvPicPr>
          <p:nvPr/>
        </p:nvPicPr>
        <p:blipFill>
          <a:blip r:embed="rId4" cstate="print"/>
          <a:srcRect/>
          <a:stretch>
            <a:fillRect/>
          </a:stretch>
        </p:blipFill>
        <p:spPr bwMode="auto">
          <a:xfrm>
            <a:off x="530865" y="3160844"/>
            <a:ext cx="1517650" cy="1517650"/>
          </a:xfrm>
          <a:prstGeom prst="rect">
            <a:avLst/>
          </a:prstGeom>
          <a:noFill/>
          <a:ln w="9525">
            <a:noFill/>
            <a:miter lim="800000"/>
            <a:headEnd/>
            <a:tailEnd/>
          </a:ln>
          <a:effectLst/>
        </p:spPr>
      </p:pic>
      <p:sp>
        <p:nvSpPr>
          <p:cNvPr id="38" name="Slide Number Placeholder 2"/>
          <p:cNvSpPr>
            <a:spLocks noGrp="1"/>
          </p:cNvSpPr>
          <p:nvPr>
            <p:ph type="sldNum" sz="quarter" idx="12"/>
          </p:nvPr>
        </p:nvSpPr>
        <p:spPr>
          <a:xfrm>
            <a:off x="9270741" y="7029308"/>
            <a:ext cx="1041890" cy="215444"/>
          </a:xfrm>
        </p:spPr>
        <p:txBody>
          <a:bodyPr/>
          <a:lstStyle/>
          <a:p>
            <a:fld id="{D34AE20F-330F-454C-9011-43B717E650F2}" type="slidenum">
              <a:rPr lang="en-GB" smtClean="0"/>
              <a:pPr/>
              <a:t>25</a:t>
            </a:fld>
            <a:endParaRPr lang="en-GB" dirty="0"/>
          </a:p>
        </p:txBody>
      </p:sp>
    </p:spTree>
    <p:extLst>
      <p:ext uri="{BB962C8B-B14F-4D97-AF65-F5344CB8AC3E}">
        <p14:creationId xmlns:p14="http://schemas.microsoft.com/office/powerpoint/2010/main" val="114060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title"/>
          </p:nvPr>
        </p:nvSpPr>
        <p:spPr>
          <a:xfrm>
            <a:off x="1339619" y="333396"/>
            <a:ext cx="8985600" cy="698012"/>
          </a:xfrm>
        </p:spPr>
        <p:txBody>
          <a:bodyPr/>
          <a:lstStyle/>
          <a:p>
            <a:r>
              <a:rPr lang="en-US" dirty="0" smtClean="0"/>
              <a:t>Global Oncology Monitor Data Capture: </a:t>
            </a:r>
            <a:r>
              <a:rPr lang="en-US" dirty="0" smtClean="0">
                <a:solidFill>
                  <a:srgbClr val="009D9C"/>
                </a:solidFill>
              </a:rPr>
              <a:t/>
            </a:r>
            <a:br>
              <a:rPr lang="en-US" dirty="0" smtClean="0">
                <a:solidFill>
                  <a:srgbClr val="009D9C"/>
                </a:solidFill>
              </a:rPr>
            </a:br>
            <a:r>
              <a:rPr lang="en-US" dirty="0">
                <a:solidFill>
                  <a:schemeClr val="accent1"/>
                </a:solidFill>
              </a:rPr>
              <a:t>Exploratory </a:t>
            </a:r>
            <a:r>
              <a:rPr lang="en-US" dirty="0" smtClean="0">
                <a:solidFill>
                  <a:schemeClr val="accent1"/>
                </a:solidFill>
              </a:rPr>
              <a:t>Questions</a:t>
            </a:r>
            <a:endParaRPr lang="en-GB" dirty="0">
              <a:solidFill>
                <a:schemeClr val="accent1"/>
              </a:solidFill>
            </a:endParaRPr>
          </a:p>
        </p:txBody>
      </p:sp>
      <p:sp>
        <p:nvSpPr>
          <p:cNvPr id="54" name="Text Placeholder 3"/>
          <p:cNvSpPr txBox="1">
            <a:spLocks/>
          </p:cNvSpPr>
          <p:nvPr/>
        </p:nvSpPr>
        <p:spPr>
          <a:xfrm>
            <a:off x="2735297" y="1883295"/>
            <a:ext cx="3392544"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9.  Related to Current Regimen</a:t>
            </a:r>
            <a:endParaRPr lang="en-GB" sz="1800" b="1" dirty="0">
              <a:solidFill>
                <a:srgbClr val="1F497D"/>
              </a:solidFill>
            </a:endParaRPr>
          </a:p>
        </p:txBody>
      </p:sp>
      <p:sp>
        <p:nvSpPr>
          <p:cNvPr id="55" name="Text Placeholder 3"/>
          <p:cNvSpPr txBox="1">
            <a:spLocks/>
          </p:cNvSpPr>
          <p:nvPr/>
        </p:nvSpPr>
        <p:spPr>
          <a:xfrm>
            <a:off x="2828751" y="2236371"/>
            <a:ext cx="3462872" cy="2368327"/>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pPr>
            <a:r>
              <a:rPr lang="en-US" sz="1600" dirty="0" smtClean="0"/>
              <a:t>Top </a:t>
            </a:r>
            <a:r>
              <a:rPr lang="en-US" sz="1600" dirty="0"/>
              <a:t>3 </a:t>
            </a:r>
            <a:r>
              <a:rPr lang="en-US" sz="1600" dirty="0" smtClean="0"/>
              <a:t>reasons </a:t>
            </a:r>
            <a:r>
              <a:rPr lang="en-US" sz="1600" dirty="0"/>
              <a:t>for </a:t>
            </a:r>
            <a:r>
              <a:rPr lang="en-US" sz="1600" dirty="0" smtClean="0"/>
              <a:t>selecting current therapy </a:t>
            </a:r>
          </a:p>
          <a:p>
            <a:pPr lvl="2">
              <a:lnSpc>
                <a:spcPct val="100000"/>
              </a:lnSpc>
            </a:pPr>
            <a:r>
              <a:rPr lang="en-US" sz="1400" dirty="0" smtClean="0"/>
              <a:t>Proven efficacy</a:t>
            </a:r>
          </a:p>
          <a:p>
            <a:pPr lvl="2">
              <a:lnSpc>
                <a:spcPct val="100000"/>
              </a:lnSpc>
            </a:pPr>
            <a:r>
              <a:rPr lang="en-US" sz="1400" dirty="0" smtClean="0"/>
              <a:t>Well tolerated</a:t>
            </a:r>
          </a:p>
          <a:p>
            <a:pPr lvl="2">
              <a:lnSpc>
                <a:spcPct val="100000"/>
              </a:lnSpc>
            </a:pPr>
            <a:r>
              <a:rPr lang="en-US" sz="1400" dirty="0" smtClean="0"/>
              <a:t>Formulary</a:t>
            </a:r>
          </a:p>
          <a:p>
            <a:pPr lvl="2">
              <a:lnSpc>
                <a:spcPct val="100000"/>
              </a:lnSpc>
            </a:pPr>
            <a:r>
              <a:rPr lang="en-US" sz="1400" dirty="0" smtClean="0"/>
              <a:t>Convenience</a:t>
            </a:r>
          </a:p>
          <a:p>
            <a:pPr lvl="2">
              <a:lnSpc>
                <a:spcPct val="100000"/>
              </a:lnSpc>
            </a:pPr>
            <a:r>
              <a:rPr lang="en-US" sz="1400" dirty="0" smtClean="0"/>
              <a:t>Cost</a:t>
            </a:r>
          </a:p>
          <a:p>
            <a:pPr lvl="2">
              <a:lnSpc>
                <a:spcPct val="100000"/>
              </a:lnSpc>
            </a:pPr>
            <a:r>
              <a:rPr lang="en-US" sz="1400" dirty="0" smtClean="0"/>
              <a:t>Biomarker status</a:t>
            </a:r>
          </a:p>
          <a:p>
            <a:pPr lvl="2">
              <a:lnSpc>
                <a:spcPct val="100000"/>
              </a:lnSpc>
            </a:pPr>
            <a:r>
              <a:rPr lang="en-US" sz="1400" dirty="0" smtClean="0"/>
              <a:t>Etc.</a:t>
            </a:r>
          </a:p>
          <a:p>
            <a:pPr lvl="1">
              <a:lnSpc>
                <a:spcPct val="100000"/>
              </a:lnSpc>
            </a:pPr>
            <a:r>
              <a:rPr lang="en-US" sz="1600" dirty="0" smtClean="0"/>
              <a:t>Future intent </a:t>
            </a:r>
            <a:r>
              <a:rPr lang="en-US" sz="1600" dirty="0"/>
              <a:t>to </a:t>
            </a:r>
            <a:r>
              <a:rPr lang="en-US" sz="1600" dirty="0" smtClean="0"/>
              <a:t>prescribe </a:t>
            </a:r>
            <a:r>
              <a:rPr lang="en-US" sz="1600" dirty="0"/>
              <a:t>over next 6 </a:t>
            </a:r>
            <a:r>
              <a:rPr lang="en-US" sz="1600" dirty="0" smtClean="0"/>
              <a:t>mths</a:t>
            </a:r>
          </a:p>
          <a:p>
            <a:pPr lvl="2">
              <a:lnSpc>
                <a:spcPct val="100000"/>
              </a:lnSpc>
            </a:pPr>
            <a:r>
              <a:rPr lang="en-US" sz="1400" dirty="0" smtClean="0"/>
              <a:t>Increase</a:t>
            </a:r>
            <a:r>
              <a:rPr lang="en-US" sz="1400" dirty="0"/>
              <a:t>, decrease or remain the </a:t>
            </a:r>
            <a:r>
              <a:rPr lang="en-US" sz="1400" dirty="0" smtClean="0"/>
              <a:t>same</a:t>
            </a:r>
          </a:p>
          <a:p>
            <a:pPr lvl="1">
              <a:lnSpc>
                <a:spcPct val="100000"/>
              </a:lnSpc>
            </a:pPr>
            <a:r>
              <a:rPr lang="en-US" sz="1600" dirty="0" smtClean="0"/>
              <a:t>Overall satisfaction </a:t>
            </a:r>
            <a:r>
              <a:rPr lang="en-US" sz="1600" dirty="0"/>
              <a:t>with </a:t>
            </a:r>
            <a:r>
              <a:rPr lang="en-US" sz="1600" dirty="0" smtClean="0"/>
              <a:t>current therapy (</a:t>
            </a:r>
            <a:r>
              <a:rPr lang="en-US" sz="1600" dirty="0"/>
              <a:t>1-10 scale </a:t>
            </a:r>
            <a:r>
              <a:rPr lang="en-US" sz="1600" dirty="0" smtClean="0"/>
              <a:t>)</a:t>
            </a:r>
          </a:p>
          <a:p>
            <a:pPr lvl="1">
              <a:lnSpc>
                <a:spcPct val="100000"/>
              </a:lnSpc>
            </a:pPr>
            <a:r>
              <a:rPr lang="en-US" sz="1600" dirty="0" smtClean="0"/>
              <a:t>Patient involvement </a:t>
            </a:r>
            <a:r>
              <a:rPr lang="en-US" sz="1600" dirty="0"/>
              <a:t>in </a:t>
            </a:r>
            <a:r>
              <a:rPr lang="en-US" sz="1600" dirty="0" smtClean="0"/>
              <a:t>drug decision                    (</a:t>
            </a:r>
            <a:r>
              <a:rPr lang="en-US" sz="1600" dirty="0"/>
              <a:t>1-10 scale </a:t>
            </a:r>
            <a:r>
              <a:rPr lang="en-US" sz="1600" dirty="0" smtClean="0"/>
              <a:t>)</a:t>
            </a:r>
            <a:endParaRPr lang="en-GB" sz="1600" dirty="0">
              <a:solidFill>
                <a:srgbClr val="58595B"/>
              </a:solidFill>
            </a:endParaRPr>
          </a:p>
        </p:txBody>
      </p:sp>
      <p:sp>
        <p:nvSpPr>
          <p:cNvPr id="41" name="Text Placeholder 3"/>
          <p:cNvSpPr txBox="1">
            <a:spLocks/>
          </p:cNvSpPr>
          <p:nvPr/>
        </p:nvSpPr>
        <p:spPr>
          <a:xfrm>
            <a:off x="6627249" y="1885567"/>
            <a:ext cx="3392544" cy="341632"/>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sz="1800" b="1" dirty="0" smtClean="0">
                <a:solidFill>
                  <a:srgbClr val="1F497D"/>
                </a:solidFill>
              </a:rPr>
              <a:t>10.  Related to Previous Regimen</a:t>
            </a:r>
            <a:endParaRPr lang="en-GB" sz="1800" b="1" dirty="0">
              <a:solidFill>
                <a:srgbClr val="1F497D"/>
              </a:solidFill>
            </a:endParaRPr>
          </a:p>
        </p:txBody>
      </p:sp>
      <p:sp>
        <p:nvSpPr>
          <p:cNvPr id="42" name="Text Placeholder 3"/>
          <p:cNvSpPr txBox="1">
            <a:spLocks/>
          </p:cNvSpPr>
          <p:nvPr/>
        </p:nvSpPr>
        <p:spPr>
          <a:xfrm>
            <a:off x="6720703" y="2238643"/>
            <a:ext cx="3460532" cy="2368327"/>
          </a:xfrm>
          <a:prstGeom prst="rect">
            <a:avLst/>
          </a:prstGeom>
          <a:ln>
            <a:noFill/>
          </a:ln>
        </p:spPr>
        <p:txBody>
          <a:bodyPr vert="horz" lIns="0" tIns="0" rIns="0" bIns="0" rtlCol="0">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1">
              <a:lnSpc>
                <a:spcPct val="100000"/>
              </a:lnSpc>
            </a:pPr>
            <a:r>
              <a:rPr lang="en-US" sz="1600" dirty="0" smtClean="0"/>
              <a:t>Outcome</a:t>
            </a:r>
          </a:p>
          <a:p>
            <a:pPr lvl="2">
              <a:lnSpc>
                <a:spcPct val="100000"/>
              </a:lnSpc>
            </a:pPr>
            <a:r>
              <a:rPr lang="en-US" sz="1600" dirty="0" smtClean="0"/>
              <a:t>CR, PR, progression, etc.</a:t>
            </a:r>
          </a:p>
          <a:p>
            <a:pPr lvl="1">
              <a:lnSpc>
                <a:spcPct val="100000"/>
              </a:lnSpc>
            </a:pPr>
            <a:r>
              <a:rPr lang="en-US" sz="1600" dirty="0" smtClean="0"/>
              <a:t>Duration of previous therapy (# of cycles completed)</a:t>
            </a:r>
          </a:p>
          <a:p>
            <a:pPr lvl="1">
              <a:lnSpc>
                <a:spcPct val="100000"/>
              </a:lnSpc>
            </a:pPr>
            <a:r>
              <a:rPr lang="en-US" sz="1600" dirty="0" smtClean="0"/>
              <a:t>Reason therapy was changed </a:t>
            </a:r>
          </a:p>
          <a:p>
            <a:pPr lvl="2">
              <a:lnSpc>
                <a:spcPct val="100000"/>
              </a:lnSpc>
            </a:pPr>
            <a:r>
              <a:rPr lang="en-US" sz="1400" dirty="0" smtClean="0"/>
              <a:t>Progression</a:t>
            </a:r>
          </a:p>
          <a:p>
            <a:pPr lvl="2">
              <a:lnSpc>
                <a:spcPct val="100000"/>
              </a:lnSpc>
            </a:pPr>
            <a:r>
              <a:rPr lang="en-US" sz="1400" dirty="0" smtClean="0"/>
              <a:t>Side effects</a:t>
            </a:r>
          </a:p>
          <a:p>
            <a:pPr lvl="2">
              <a:lnSpc>
                <a:spcPct val="100000"/>
              </a:lnSpc>
            </a:pPr>
            <a:r>
              <a:rPr lang="en-US" sz="1400" dirty="0" smtClean="0"/>
              <a:t>Cost of therapy</a:t>
            </a:r>
          </a:p>
          <a:p>
            <a:pPr lvl="2">
              <a:lnSpc>
                <a:spcPct val="100000"/>
              </a:lnSpc>
            </a:pPr>
            <a:r>
              <a:rPr lang="en-US" sz="1400" dirty="0" smtClean="0"/>
              <a:t>New data</a:t>
            </a:r>
          </a:p>
          <a:p>
            <a:pPr lvl="2">
              <a:lnSpc>
                <a:spcPct val="100000"/>
              </a:lnSpc>
            </a:pPr>
            <a:r>
              <a:rPr lang="en-US" sz="1400" dirty="0" smtClean="0"/>
              <a:t>Hospital guidelines</a:t>
            </a:r>
          </a:p>
          <a:p>
            <a:pPr lvl="2">
              <a:lnSpc>
                <a:spcPct val="100000"/>
              </a:lnSpc>
            </a:pPr>
            <a:r>
              <a:rPr lang="en-US" sz="1400" dirty="0" smtClean="0"/>
              <a:t>Patient choice</a:t>
            </a:r>
          </a:p>
          <a:p>
            <a:pPr lvl="2">
              <a:lnSpc>
                <a:spcPct val="100000"/>
              </a:lnSpc>
            </a:pPr>
            <a:r>
              <a:rPr lang="en-US" sz="1400" dirty="0" smtClean="0"/>
              <a:t>Biomarker status</a:t>
            </a:r>
          </a:p>
          <a:p>
            <a:pPr lvl="2">
              <a:lnSpc>
                <a:spcPct val="100000"/>
              </a:lnSpc>
            </a:pPr>
            <a:r>
              <a:rPr lang="en-US" sz="1400" dirty="0" smtClean="0"/>
              <a:t>Moving onto maintenance</a:t>
            </a:r>
          </a:p>
          <a:p>
            <a:pPr lvl="2">
              <a:lnSpc>
                <a:spcPct val="100000"/>
              </a:lnSpc>
            </a:pPr>
            <a:r>
              <a:rPr lang="en-US" sz="1400" dirty="0" smtClean="0"/>
              <a:t>Etc.</a:t>
            </a:r>
          </a:p>
        </p:txBody>
      </p:sp>
      <p:sp>
        <p:nvSpPr>
          <p:cNvPr id="47" name="Freeform 31"/>
          <p:cNvSpPr>
            <a:spLocks/>
          </p:cNvSpPr>
          <p:nvPr/>
        </p:nvSpPr>
        <p:spPr bwMode="auto">
          <a:xfrm>
            <a:off x="373774" y="1657804"/>
            <a:ext cx="1943488" cy="1832307"/>
          </a:xfrm>
          <a:custGeom>
            <a:avLst/>
            <a:gdLst/>
            <a:ahLst/>
            <a:cxnLst>
              <a:cxn ang="0">
                <a:pos x="1283" y="641"/>
              </a:cxn>
              <a:cxn ang="0">
                <a:pos x="1283" y="641"/>
              </a:cxn>
              <a:cxn ang="0">
                <a:pos x="641" y="1283"/>
              </a:cxn>
              <a:cxn ang="0">
                <a:pos x="0" y="641"/>
              </a:cxn>
              <a:cxn ang="0">
                <a:pos x="641" y="0"/>
              </a:cxn>
              <a:cxn ang="0">
                <a:pos x="1283" y="641"/>
              </a:cxn>
            </a:cxnLst>
            <a:rect l="0" t="0" r="r" b="b"/>
            <a:pathLst>
              <a:path w="1283" h="1283">
                <a:moveTo>
                  <a:pt x="1283" y="641"/>
                </a:moveTo>
                <a:lnTo>
                  <a:pt x="1283" y="641"/>
                </a:lnTo>
                <a:cubicBezTo>
                  <a:pt x="1283" y="995"/>
                  <a:pt x="996" y="1283"/>
                  <a:pt x="641" y="1283"/>
                </a:cubicBezTo>
                <a:cubicBezTo>
                  <a:pt x="287" y="1283"/>
                  <a:pt x="0" y="995"/>
                  <a:pt x="0" y="641"/>
                </a:cubicBezTo>
                <a:cubicBezTo>
                  <a:pt x="0" y="286"/>
                  <a:pt x="287" y="0"/>
                  <a:pt x="641" y="0"/>
                </a:cubicBezTo>
                <a:cubicBezTo>
                  <a:pt x="996" y="0"/>
                  <a:pt x="1283" y="286"/>
                  <a:pt x="1283" y="641"/>
                </a:cubicBezTo>
                <a:close/>
              </a:path>
            </a:pathLst>
          </a:custGeom>
          <a:solidFill>
            <a:schemeClr val="accent4"/>
          </a:solidFill>
          <a:ln w="76200">
            <a:solidFill>
              <a:schemeClr val="tx1"/>
            </a:solidFill>
            <a:prstDash val="solid"/>
            <a:round/>
            <a:headEnd/>
            <a:tailEnd/>
          </a:ln>
          <a:effectLst>
            <a:outerShdw blurRad="50800" dist="38100" dir="2700000" algn="tl" rotWithShape="0">
              <a:prstClr val="black">
                <a:alpha val="40000"/>
              </a:prstClr>
            </a:outerShdw>
          </a:effectLst>
        </p:spPr>
        <p:txBody>
          <a:bodyPr/>
          <a:lstStyle/>
          <a:p>
            <a:endParaRPr lang="en-US">
              <a:solidFill>
                <a:srgbClr val="1F497D"/>
              </a:solidFill>
            </a:endParaRPr>
          </a:p>
        </p:txBody>
      </p:sp>
      <p:sp>
        <p:nvSpPr>
          <p:cNvPr id="48" name="Freeform 32"/>
          <p:cNvSpPr>
            <a:spLocks/>
          </p:cNvSpPr>
          <p:nvPr/>
        </p:nvSpPr>
        <p:spPr bwMode="auto">
          <a:xfrm>
            <a:off x="748482" y="1802433"/>
            <a:ext cx="1288997" cy="1660382"/>
          </a:xfrm>
          <a:custGeom>
            <a:avLst/>
            <a:gdLst/>
            <a:ahLst/>
            <a:cxnLst>
              <a:cxn ang="0">
                <a:pos x="820" y="600"/>
              </a:cxn>
              <a:cxn ang="0">
                <a:pos x="820" y="600"/>
              </a:cxn>
              <a:cxn ang="0">
                <a:pos x="761" y="509"/>
              </a:cxn>
              <a:cxn ang="0">
                <a:pos x="738" y="426"/>
              </a:cxn>
              <a:cxn ang="0">
                <a:pos x="476" y="75"/>
              </a:cxn>
              <a:cxn ang="0">
                <a:pos x="30" y="298"/>
              </a:cxn>
              <a:cxn ang="0">
                <a:pos x="44" y="560"/>
              </a:cxn>
              <a:cxn ang="0">
                <a:pos x="114" y="849"/>
              </a:cxn>
              <a:cxn ang="0">
                <a:pos x="13" y="1038"/>
              </a:cxn>
              <a:cxn ang="0">
                <a:pos x="393" y="1163"/>
              </a:cxn>
              <a:cxn ang="0">
                <a:pos x="503" y="1153"/>
              </a:cxn>
              <a:cxn ang="0">
                <a:pos x="510" y="944"/>
              </a:cxn>
              <a:cxn ang="0">
                <a:pos x="561" y="914"/>
              </a:cxn>
              <a:cxn ang="0">
                <a:pos x="679" y="922"/>
              </a:cxn>
              <a:cxn ang="0">
                <a:pos x="749" y="859"/>
              </a:cxn>
              <a:cxn ang="0">
                <a:pos x="739" y="821"/>
              </a:cxn>
              <a:cxn ang="0">
                <a:pos x="747" y="786"/>
              </a:cxn>
              <a:cxn ang="0">
                <a:pos x="755" y="752"/>
              </a:cxn>
              <a:cxn ang="0">
                <a:pos x="762" y="708"/>
              </a:cxn>
              <a:cxn ang="0">
                <a:pos x="772" y="661"/>
              </a:cxn>
              <a:cxn ang="0">
                <a:pos x="820" y="600"/>
              </a:cxn>
            </a:cxnLst>
            <a:rect l="0" t="0" r="r" b="b"/>
            <a:pathLst>
              <a:path w="850" h="1163">
                <a:moveTo>
                  <a:pt x="820" y="600"/>
                </a:moveTo>
                <a:lnTo>
                  <a:pt x="820" y="600"/>
                </a:lnTo>
                <a:cubicBezTo>
                  <a:pt x="790" y="550"/>
                  <a:pt x="771" y="521"/>
                  <a:pt x="761" y="509"/>
                </a:cubicBezTo>
                <a:cubicBezTo>
                  <a:pt x="751" y="498"/>
                  <a:pt x="731" y="464"/>
                  <a:pt x="738" y="426"/>
                </a:cubicBezTo>
                <a:cubicBezTo>
                  <a:pt x="744" y="389"/>
                  <a:pt x="737" y="149"/>
                  <a:pt x="476" y="75"/>
                </a:cubicBezTo>
                <a:cubicBezTo>
                  <a:pt x="215" y="0"/>
                  <a:pt x="59" y="207"/>
                  <a:pt x="30" y="298"/>
                </a:cubicBezTo>
                <a:cubicBezTo>
                  <a:pt x="0" y="389"/>
                  <a:pt x="24" y="505"/>
                  <a:pt x="44" y="560"/>
                </a:cubicBezTo>
                <a:cubicBezTo>
                  <a:pt x="64" y="615"/>
                  <a:pt x="157" y="727"/>
                  <a:pt x="114" y="849"/>
                </a:cubicBezTo>
                <a:cubicBezTo>
                  <a:pt x="93" y="909"/>
                  <a:pt x="52" y="979"/>
                  <a:pt x="13" y="1038"/>
                </a:cubicBezTo>
                <a:cubicBezTo>
                  <a:pt x="120" y="1116"/>
                  <a:pt x="251" y="1163"/>
                  <a:pt x="393" y="1163"/>
                </a:cubicBezTo>
                <a:cubicBezTo>
                  <a:pt x="431" y="1163"/>
                  <a:pt x="468" y="1159"/>
                  <a:pt x="503" y="1153"/>
                </a:cubicBezTo>
                <a:cubicBezTo>
                  <a:pt x="497" y="1111"/>
                  <a:pt x="486" y="1010"/>
                  <a:pt x="510" y="944"/>
                </a:cubicBezTo>
                <a:cubicBezTo>
                  <a:pt x="521" y="917"/>
                  <a:pt x="539" y="912"/>
                  <a:pt x="561" y="914"/>
                </a:cubicBezTo>
                <a:cubicBezTo>
                  <a:pt x="582" y="915"/>
                  <a:pt x="661" y="922"/>
                  <a:pt x="679" y="922"/>
                </a:cubicBezTo>
                <a:cubicBezTo>
                  <a:pt x="696" y="922"/>
                  <a:pt x="750" y="910"/>
                  <a:pt x="749" y="859"/>
                </a:cubicBezTo>
                <a:cubicBezTo>
                  <a:pt x="746" y="836"/>
                  <a:pt x="741" y="829"/>
                  <a:pt x="739" y="821"/>
                </a:cubicBezTo>
                <a:cubicBezTo>
                  <a:pt x="738" y="813"/>
                  <a:pt x="741" y="793"/>
                  <a:pt x="747" y="786"/>
                </a:cubicBezTo>
                <a:cubicBezTo>
                  <a:pt x="754" y="778"/>
                  <a:pt x="759" y="764"/>
                  <a:pt x="755" y="752"/>
                </a:cubicBezTo>
                <a:cubicBezTo>
                  <a:pt x="755" y="752"/>
                  <a:pt x="771" y="730"/>
                  <a:pt x="762" y="708"/>
                </a:cubicBezTo>
                <a:cubicBezTo>
                  <a:pt x="753" y="687"/>
                  <a:pt x="749" y="664"/>
                  <a:pt x="772" y="661"/>
                </a:cubicBezTo>
                <a:cubicBezTo>
                  <a:pt x="794" y="658"/>
                  <a:pt x="850" y="650"/>
                  <a:pt x="820" y="600"/>
                </a:cubicBezTo>
                <a:close/>
              </a:path>
            </a:pathLst>
          </a:custGeom>
          <a:solidFill>
            <a:srgbClr val="FEFEFE"/>
          </a:solidFill>
          <a:ln w="0">
            <a:noFill/>
            <a:prstDash val="solid"/>
            <a:round/>
            <a:headEnd/>
            <a:tailEnd/>
          </a:ln>
        </p:spPr>
        <p:txBody>
          <a:bodyPr/>
          <a:lstStyle/>
          <a:p>
            <a:endParaRPr lang="en-US">
              <a:solidFill>
                <a:srgbClr val="1F497D"/>
              </a:solidFill>
            </a:endParaRPr>
          </a:p>
        </p:txBody>
      </p:sp>
      <p:sp>
        <p:nvSpPr>
          <p:cNvPr id="49" name="Freeform 33"/>
          <p:cNvSpPr>
            <a:spLocks/>
          </p:cNvSpPr>
          <p:nvPr/>
        </p:nvSpPr>
        <p:spPr bwMode="auto">
          <a:xfrm>
            <a:off x="933339" y="2034628"/>
            <a:ext cx="726935" cy="699479"/>
          </a:xfrm>
          <a:custGeom>
            <a:avLst/>
            <a:gdLst/>
            <a:ahLst/>
            <a:cxnLst>
              <a:cxn ang="0">
                <a:pos x="306" y="448"/>
              </a:cxn>
              <a:cxn ang="0">
                <a:pos x="306" y="448"/>
              </a:cxn>
              <a:cxn ang="0">
                <a:pos x="310" y="466"/>
              </a:cxn>
              <a:cxn ang="0">
                <a:pos x="276" y="490"/>
              </a:cxn>
              <a:cxn ang="0">
                <a:pos x="206" y="490"/>
              </a:cxn>
              <a:cxn ang="0">
                <a:pos x="171" y="467"/>
              </a:cxn>
              <a:cxn ang="0">
                <a:pos x="174" y="448"/>
              </a:cxn>
              <a:cxn ang="0">
                <a:pos x="225" y="285"/>
              </a:cxn>
              <a:cxn ang="0">
                <a:pos x="211" y="272"/>
              </a:cxn>
              <a:cxn ang="0">
                <a:pos x="97" y="389"/>
              </a:cxn>
              <a:cxn ang="0">
                <a:pos x="60" y="415"/>
              </a:cxn>
              <a:cxn ang="0">
                <a:pos x="39" y="396"/>
              </a:cxn>
              <a:cxn ang="0">
                <a:pos x="7" y="335"/>
              </a:cxn>
              <a:cxn ang="0">
                <a:pos x="0" y="310"/>
              </a:cxn>
              <a:cxn ang="0">
                <a:pos x="24" y="285"/>
              </a:cxn>
              <a:cxn ang="0">
                <a:pos x="199" y="246"/>
              </a:cxn>
              <a:cxn ang="0">
                <a:pos x="199" y="244"/>
              </a:cxn>
              <a:cxn ang="0">
                <a:pos x="24" y="205"/>
              </a:cxn>
              <a:cxn ang="0">
                <a:pos x="0" y="179"/>
              </a:cxn>
              <a:cxn ang="0">
                <a:pos x="5" y="160"/>
              </a:cxn>
              <a:cxn ang="0">
                <a:pos x="40" y="94"/>
              </a:cxn>
              <a:cxn ang="0">
                <a:pos x="59" y="74"/>
              </a:cxn>
              <a:cxn ang="0">
                <a:pos x="97" y="101"/>
              </a:cxn>
              <a:cxn ang="0">
                <a:pos x="211" y="218"/>
              </a:cxn>
              <a:cxn ang="0">
                <a:pos x="225" y="205"/>
              </a:cxn>
              <a:cxn ang="0">
                <a:pos x="174" y="42"/>
              </a:cxn>
              <a:cxn ang="0">
                <a:pos x="171" y="24"/>
              </a:cxn>
              <a:cxn ang="0">
                <a:pos x="206" y="0"/>
              </a:cxn>
              <a:cxn ang="0">
                <a:pos x="273" y="0"/>
              </a:cxn>
              <a:cxn ang="0">
                <a:pos x="310" y="23"/>
              </a:cxn>
              <a:cxn ang="0">
                <a:pos x="306" y="42"/>
              </a:cxn>
              <a:cxn ang="0">
                <a:pos x="256" y="204"/>
              </a:cxn>
              <a:cxn ang="0">
                <a:pos x="269" y="217"/>
              </a:cxn>
              <a:cxn ang="0">
                <a:pos x="383" y="100"/>
              </a:cxn>
              <a:cxn ang="0">
                <a:pos x="419" y="74"/>
              </a:cxn>
              <a:cxn ang="0">
                <a:pos x="441" y="97"/>
              </a:cxn>
              <a:cxn ang="0">
                <a:pos x="469" y="149"/>
              </a:cxn>
              <a:cxn ang="0">
                <a:pos x="480" y="181"/>
              </a:cxn>
              <a:cxn ang="0">
                <a:pos x="455" y="205"/>
              </a:cxn>
              <a:cxn ang="0">
                <a:pos x="281" y="244"/>
              </a:cxn>
              <a:cxn ang="0">
                <a:pos x="281" y="246"/>
              </a:cxn>
              <a:cxn ang="0">
                <a:pos x="455" y="284"/>
              </a:cxn>
              <a:cxn ang="0">
                <a:pos x="480" y="310"/>
              </a:cxn>
              <a:cxn ang="0">
                <a:pos x="472" y="337"/>
              </a:cxn>
              <a:cxn ang="0">
                <a:pos x="442" y="391"/>
              </a:cxn>
              <a:cxn ang="0">
                <a:pos x="418" y="416"/>
              </a:cxn>
              <a:cxn ang="0">
                <a:pos x="393" y="398"/>
              </a:cxn>
              <a:cxn ang="0">
                <a:pos x="269" y="272"/>
              </a:cxn>
              <a:cxn ang="0">
                <a:pos x="256" y="285"/>
              </a:cxn>
              <a:cxn ang="0">
                <a:pos x="306" y="448"/>
              </a:cxn>
            </a:cxnLst>
            <a:rect l="0" t="0" r="r" b="b"/>
            <a:pathLst>
              <a:path w="480" h="490">
                <a:moveTo>
                  <a:pt x="306" y="448"/>
                </a:moveTo>
                <a:lnTo>
                  <a:pt x="306" y="448"/>
                </a:lnTo>
                <a:cubicBezTo>
                  <a:pt x="308" y="454"/>
                  <a:pt x="310" y="460"/>
                  <a:pt x="310" y="466"/>
                </a:cubicBezTo>
                <a:cubicBezTo>
                  <a:pt x="310" y="482"/>
                  <a:pt x="299" y="490"/>
                  <a:pt x="276" y="490"/>
                </a:cubicBezTo>
                <a:lnTo>
                  <a:pt x="206" y="490"/>
                </a:lnTo>
                <a:cubicBezTo>
                  <a:pt x="182" y="490"/>
                  <a:pt x="171" y="482"/>
                  <a:pt x="171" y="467"/>
                </a:cubicBezTo>
                <a:cubicBezTo>
                  <a:pt x="171" y="461"/>
                  <a:pt x="172" y="455"/>
                  <a:pt x="174" y="448"/>
                </a:cubicBezTo>
                <a:lnTo>
                  <a:pt x="225" y="285"/>
                </a:lnTo>
                <a:lnTo>
                  <a:pt x="211" y="272"/>
                </a:lnTo>
                <a:lnTo>
                  <a:pt x="97" y="389"/>
                </a:lnTo>
                <a:cubicBezTo>
                  <a:pt x="80" y="406"/>
                  <a:pt x="68" y="415"/>
                  <a:pt x="60" y="415"/>
                </a:cubicBezTo>
                <a:cubicBezTo>
                  <a:pt x="53" y="415"/>
                  <a:pt x="46" y="408"/>
                  <a:pt x="39" y="396"/>
                </a:cubicBezTo>
                <a:lnTo>
                  <a:pt x="7" y="335"/>
                </a:lnTo>
                <a:cubicBezTo>
                  <a:pt x="3" y="326"/>
                  <a:pt x="0" y="318"/>
                  <a:pt x="0" y="310"/>
                </a:cubicBezTo>
                <a:cubicBezTo>
                  <a:pt x="0" y="297"/>
                  <a:pt x="8" y="288"/>
                  <a:pt x="24" y="285"/>
                </a:cubicBezTo>
                <a:lnTo>
                  <a:pt x="199" y="246"/>
                </a:lnTo>
                <a:lnTo>
                  <a:pt x="199" y="244"/>
                </a:lnTo>
                <a:lnTo>
                  <a:pt x="24" y="205"/>
                </a:lnTo>
                <a:cubicBezTo>
                  <a:pt x="8" y="201"/>
                  <a:pt x="0" y="192"/>
                  <a:pt x="0" y="179"/>
                </a:cubicBezTo>
                <a:cubicBezTo>
                  <a:pt x="0" y="172"/>
                  <a:pt x="2" y="166"/>
                  <a:pt x="5" y="160"/>
                </a:cubicBezTo>
                <a:lnTo>
                  <a:pt x="40" y="94"/>
                </a:lnTo>
                <a:cubicBezTo>
                  <a:pt x="47" y="81"/>
                  <a:pt x="54" y="74"/>
                  <a:pt x="59" y="74"/>
                </a:cubicBezTo>
                <a:cubicBezTo>
                  <a:pt x="67" y="74"/>
                  <a:pt x="79" y="83"/>
                  <a:pt x="97" y="101"/>
                </a:cubicBezTo>
                <a:lnTo>
                  <a:pt x="211" y="218"/>
                </a:lnTo>
                <a:lnTo>
                  <a:pt x="225" y="205"/>
                </a:lnTo>
                <a:lnTo>
                  <a:pt x="174" y="42"/>
                </a:lnTo>
                <a:cubicBezTo>
                  <a:pt x="172" y="35"/>
                  <a:pt x="171" y="29"/>
                  <a:pt x="171" y="24"/>
                </a:cubicBezTo>
                <a:cubicBezTo>
                  <a:pt x="171" y="8"/>
                  <a:pt x="182" y="0"/>
                  <a:pt x="206" y="0"/>
                </a:cubicBezTo>
                <a:lnTo>
                  <a:pt x="273" y="0"/>
                </a:lnTo>
                <a:cubicBezTo>
                  <a:pt x="297" y="0"/>
                  <a:pt x="310" y="8"/>
                  <a:pt x="310" y="23"/>
                </a:cubicBezTo>
                <a:cubicBezTo>
                  <a:pt x="310" y="28"/>
                  <a:pt x="308" y="35"/>
                  <a:pt x="306" y="42"/>
                </a:cubicBezTo>
                <a:lnTo>
                  <a:pt x="256" y="204"/>
                </a:lnTo>
                <a:lnTo>
                  <a:pt x="269" y="217"/>
                </a:lnTo>
                <a:lnTo>
                  <a:pt x="383" y="100"/>
                </a:lnTo>
                <a:cubicBezTo>
                  <a:pt x="401" y="83"/>
                  <a:pt x="412" y="74"/>
                  <a:pt x="419" y="74"/>
                </a:cubicBezTo>
                <a:cubicBezTo>
                  <a:pt x="425" y="74"/>
                  <a:pt x="432" y="81"/>
                  <a:pt x="441" y="97"/>
                </a:cubicBezTo>
                <a:lnTo>
                  <a:pt x="469" y="149"/>
                </a:lnTo>
                <a:cubicBezTo>
                  <a:pt x="476" y="162"/>
                  <a:pt x="480" y="173"/>
                  <a:pt x="480" y="181"/>
                </a:cubicBezTo>
                <a:cubicBezTo>
                  <a:pt x="480" y="193"/>
                  <a:pt x="472" y="201"/>
                  <a:pt x="455" y="205"/>
                </a:cubicBezTo>
                <a:lnTo>
                  <a:pt x="281" y="244"/>
                </a:lnTo>
                <a:lnTo>
                  <a:pt x="281" y="246"/>
                </a:lnTo>
                <a:lnTo>
                  <a:pt x="455" y="284"/>
                </a:lnTo>
                <a:cubicBezTo>
                  <a:pt x="472" y="288"/>
                  <a:pt x="480" y="296"/>
                  <a:pt x="480" y="310"/>
                </a:cubicBezTo>
                <a:cubicBezTo>
                  <a:pt x="480" y="318"/>
                  <a:pt x="477" y="327"/>
                  <a:pt x="472" y="337"/>
                </a:cubicBezTo>
                <a:lnTo>
                  <a:pt x="442" y="391"/>
                </a:lnTo>
                <a:cubicBezTo>
                  <a:pt x="433" y="408"/>
                  <a:pt x="425" y="416"/>
                  <a:pt x="418" y="416"/>
                </a:cubicBezTo>
                <a:cubicBezTo>
                  <a:pt x="412" y="416"/>
                  <a:pt x="404" y="410"/>
                  <a:pt x="393" y="398"/>
                </a:cubicBezTo>
                <a:lnTo>
                  <a:pt x="269" y="272"/>
                </a:lnTo>
                <a:lnTo>
                  <a:pt x="256" y="285"/>
                </a:lnTo>
                <a:lnTo>
                  <a:pt x="306" y="448"/>
                </a:lnTo>
                <a:close/>
              </a:path>
            </a:pathLst>
          </a:custGeom>
          <a:solidFill>
            <a:schemeClr val="accent1"/>
          </a:solidFill>
          <a:ln w="0">
            <a:noFill/>
            <a:prstDash val="solid"/>
            <a:round/>
            <a:headEnd/>
            <a:tailEnd/>
          </a:ln>
        </p:spPr>
        <p:txBody>
          <a:bodyPr/>
          <a:lstStyle/>
          <a:p>
            <a:endParaRPr lang="en-US">
              <a:solidFill>
                <a:srgbClr val="1F497D"/>
              </a:solidFill>
            </a:endParaRPr>
          </a:p>
        </p:txBody>
      </p:sp>
      <p:sp>
        <p:nvSpPr>
          <p:cNvPr id="30" name="Slide Number Placeholder 2"/>
          <p:cNvSpPr>
            <a:spLocks noGrp="1"/>
          </p:cNvSpPr>
          <p:nvPr>
            <p:ph type="sldNum" sz="quarter" idx="12"/>
          </p:nvPr>
        </p:nvSpPr>
        <p:spPr>
          <a:xfrm>
            <a:off x="9270741" y="7029308"/>
            <a:ext cx="1041890" cy="215444"/>
          </a:xfrm>
        </p:spPr>
        <p:txBody>
          <a:bodyPr/>
          <a:lstStyle/>
          <a:p>
            <a:fld id="{D34AE20F-330F-454C-9011-43B717E650F2}" type="slidenum">
              <a:rPr lang="en-GB" smtClean="0"/>
              <a:pPr/>
              <a:t>26</a:t>
            </a:fld>
            <a:endParaRPr lang="en-GB" dirty="0"/>
          </a:p>
        </p:txBody>
      </p:sp>
    </p:spTree>
    <p:extLst>
      <p:ext uri="{BB962C8B-B14F-4D97-AF65-F5344CB8AC3E}">
        <p14:creationId xmlns:p14="http://schemas.microsoft.com/office/powerpoint/2010/main" val="2887571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2" descr="http://www.cancer.ucla.edu/Modules/ShowImage.aspx?imageid=1901">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9579" y="1773790"/>
            <a:ext cx="878028" cy="881880"/>
          </a:xfrm>
          <a:prstGeom prst="ellipse">
            <a:avLst/>
          </a:prstGeom>
          <a:noFill/>
          <a:ln w="28575">
            <a:solidFill>
              <a:schemeClr val="accent5"/>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http://www.cancer.gov/images/cdr/live/CDR719086-750.jpg">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40" t="31190" r="33470" b="9"/>
          <a:stretch/>
        </p:blipFill>
        <p:spPr bwMode="auto">
          <a:xfrm>
            <a:off x="5745451" y="5027954"/>
            <a:ext cx="841950" cy="841950"/>
          </a:xfrm>
          <a:prstGeom prst="ellipse">
            <a:avLst/>
          </a:prstGeom>
          <a:noFill/>
          <a:ln w="28575">
            <a:solidFill>
              <a:schemeClr val="accent4">
                <a:lumMod val="7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4" name="Oval 53"/>
          <p:cNvSpPr/>
          <p:nvPr/>
        </p:nvSpPr>
        <p:spPr>
          <a:xfrm>
            <a:off x="563666" y="4567323"/>
            <a:ext cx="873262" cy="823307"/>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8575">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US" dirty="0"/>
          </a:p>
        </p:txBody>
      </p:sp>
      <p:cxnSp>
        <p:nvCxnSpPr>
          <p:cNvPr id="8" name="Straight Connector 7"/>
          <p:cNvCxnSpPr/>
          <p:nvPr/>
        </p:nvCxnSpPr>
        <p:spPr>
          <a:xfrm>
            <a:off x="1742547" y="123705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57226" y="164066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0" name="Text Placeholder 3"/>
          <p:cNvSpPr txBox="1">
            <a:spLocks/>
          </p:cNvSpPr>
          <p:nvPr/>
        </p:nvSpPr>
        <p:spPr>
          <a:xfrm>
            <a:off x="1944901" y="1117842"/>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Breast Cancer</a:t>
            </a:r>
            <a:endParaRPr lang="en-US" sz="1600" b="1" dirty="0">
              <a:solidFill>
                <a:schemeClr val="accent1"/>
              </a:solidFill>
            </a:endParaRPr>
          </a:p>
          <a:p>
            <a:pPr marL="231775" lvl="1" indent="-177800">
              <a:defRPr/>
            </a:pPr>
            <a:r>
              <a:rPr lang="en-US" sz="1400" dirty="0"/>
              <a:t>ER/PR Status</a:t>
            </a:r>
          </a:p>
          <a:p>
            <a:pPr marL="231775" lvl="1" indent="-177800">
              <a:defRPr/>
            </a:pPr>
            <a:r>
              <a:rPr lang="en-US" sz="1400" dirty="0"/>
              <a:t>Her2 </a:t>
            </a:r>
            <a:r>
              <a:rPr lang="en-US" sz="1400" dirty="0" err="1"/>
              <a:t>neu</a:t>
            </a:r>
            <a:r>
              <a:rPr lang="en-US" sz="1400" dirty="0"/>
              <a:t> status</a:t>
            </a:r>
          </a:p>
          <a:p>
            <a:pPr marL="231775" lvl="1" indent="-177800">
              <a:defRPr/>
            </a:pPr>
            <a:r>
              <a:rPr lang="en-US" sz="1400" dirty="0"/>
              <a:t>BRCA </a:t>
            </a:r>
          </a:p>
          <a:p>
            <a:pPr marL="231775" lvl="1" indent="-177800">
              <a:defRPr/>
            </a:pPr>
            <a:r>
              <a:rPr lang="en-US" sz="1400" dirty="0"/>
              <a:t>Ki-67 (Feb 2012)</a:t>
            </a:r>
          </a:p>
        </p:txBody>
      </p:sp>
      <p:cxnSp>
        <p:nvCxnSpPr>
          <p:cNvPr id="36" name="Straight Connector 35"/>
          <p:cNvCxnSpPr/>
          <p:nvPr/>
        </p:nvCxnSpPr>
        <p:spPr>
          <a:xfrm>
            <a:off x="1742547" y="2403420"/>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357226" y="2807023"/>
            <a:ext cx="385321"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742547" y="3518985"/>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357226" y="3922185"/>
            <a:ext cx="385321" cy="0"/>
          </a:xfrm>
          <a:prstGeom prst="line">
            <a:avLst/>
          </a:prstGeom>
          <a:ln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742547" y="4582757"/>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357226" y="4985957"/>
            <a:ext cx="385321"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14493" y="831061"/>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29172" y="1234261"/>
            <a:ext cx="385321" cy="0"/>
          </a:xfrm>
          <a:prstGeom prst="line">
            <a:avLst/>
          </a:prstGeom>
          <a:ln cap="rnd">
            <a:solidFill>
              <a:schemeClr val="accent4">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563666" y="1244977"/>
            <a:ext cx="873262" cy="83154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US" dirty="0"/>
          </a:p>
        </p:txBody>
      </p:sp>
      <p:sp>
        <p:nvSpPr>
          <p:cNvPr id="49" name="Text Placeholder 3"/>
          <p:cNvSpPr txBox="1">
            <a:spLocks/>
          </p:cNvSpPr>
          <p:nvPr/>
        </p:nvSpPr>
        <p:spPr>
          <a:xfrm>
            <a:off x="1960821" y="2293842"/>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Colorectal and NSCLC</a:t>
            </a:r>
            <a:endParaRPr lang="en-US" sz="1600" b="1" dirty="0">
              <a:solidFill>
                <a:schemeClr val="accent1"/>
              </a:solidFill>
            </a:endParaRPr>
          </a:p>
          <a:p>
            <a:pPr marL="231775" lvl="1" indent="-163513">
              <a:defRPr/>
            </a:pPr>
            <a:r>
              <a:rPr lang="en-US" sz="1400" dirty="0" smtClean="0"/>
              <a:t>EGFR (specific mutation type for NSCL)</a:t>
            </a:r>
            <a:endParaRPr lang="en-US" sz="1400" dirty="0"/>
          </a:p>
          <a:p>
            <a:pPr marL="231775" lvl="1" indent="-163513">
              <a:defRPr/>
            </a:pPr>
            <a:r>
              <a:rPr lang="en-US" sz="1400" dirty="0"/>
              <a:t>KRAS</a:t>
            </a:r>
          </a:p>
          <a:p>
            <a:pPr marL="231775" lvl="1" indent="-163513">
              <a:defRPr/>
            </a:pPr>
            <a:r>
              <a:rPr lang="en-US" sz="1400" dirty="0"/>
              <a:t>ALK (NSCL)</a:t>
            </a:r>
          </a:p>
          <a:p>
            <a:pPr marL="231775" lvl="1" indent="-163513">
              <a:defRPr/>
            </a:pPr>
            <a:r>
              <a:rPr lang="en-US" sz="1400" dirty="0"/>
              <a:t>NRAS (2014 CRC</a:t>
            </a:r>
            <a:r>
              <a:rPr lang="en-US" sz="1400" i="1" dirty="0"/>
              <a:t>)</a:t>
            </a:r>
          </a:p>
        </p:txBody>
      </p:sp>
      <p:sp>
        <p:nvSpPr>
          <p:cNvPr id="50" name="Oval 49"/>
          <p:cNvSpPr/>
          <p:nvPr/>
        </p:nvSpPr>
        <p:spPr>
          <a:xfrm>
            <a:off x="543289" y="2409037"/>
            <a:ext cx="873262" cy="823307"/>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algn="ctr"/>
            <a:endParaRPr lang="en-US" dirty="0"/>
          </a:p>
        </p:txBody>
      </p:sp>
      <p:sp>
        <p:nvSpPr>
          <p:cNvPr id="51" name="Text Placeholder 3"/>
          <p:cNvSpPr txBox="1">
            <a:spLocks/>
          </p:cNvSpPr>
          <p:nvPr/>
        </p:nvSpPr>
        <p:spPr>
          <a:xfrm>
            <a:off x="1963093" y="3469842"/>
            <a:ext cx="3212932" cy="883319"/>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Gynecological Cancer</a:t>
            </a:r>
            <a:endParaRPr lang="en-US" sz="1600" b="1" dirty="0">
              <a:solidFill>
                <a:schemeClr val="accent1"/>
              </a:solidFill>
            </a:endParaRPr>
          </a:p>
          <a:p>
            <a:pPr marL="231775" lvl="1" indent="-177800">
              <a:defRPr/>
            </a:pPr>
            <a:r>
              <a:rPr lang="en-US" sz="1400" dirty="0"/>
              <a:t>HPV </a:t>
            </a:r>
          </a:p>
          <a:p>
            <a:pPr marL="231775" lvl="1" indent="-177800">
              <a:defRPr/>
            </a:pPr>
            <a:r>
              <a:rPr lang="en-US" sz="1400" dirty="0"/>
              <a:t>CA-125</a:t>
            </a:r>
          </a:p>
          <a:p>
            <a:pPr marL="231775" lvl="1" indent="-177800">
              <a:defRPr/>
            </a:pPr>
            <a:r>
              <a:rPr lang="en-US" sz="1400" dirty="0"/>
              <a:t>Platinum Sensitive</a:t>
            </a:r>
          </a:p>
        </p:txBody>
      </p:sp>
      <p:pic>
        <p:nvPicPr>
          <p:cNvPr id="52" name="Picture 51"/>
          <p:cNvPicPr>
            <a:picLocks noChangeAspect="1"/>
          </p:cNvPicPr>
          <p:nvPr/>
        </p:nvPicPr>
        <p:blipFill rotWithShape="1">
          <a:blip r:embed="rId9" cstate="print">
            <a:extLst>
              <a:ext uri="{28A0092B-C50C-407E-A947-70E740481C1C}">
                <a14:useLocalDpi xmlns:a14="http://schemas.microsoft.com/office/drawing/2010/main" val="0"/>
              </a:ext>
            </a:extLst>
          </a:blip>
          <a:srcRect l="25684" t="20527" r="18315" b="9542"/>
          <a:stretch/>
        </p:blipFill>
        <p:spPr>
          <a:xfrm>
            <a:off x="551158" y="3508855"/>
            <a:ext cx="870981" cy="821157"/>
          </a:xfrm>
          <a:prstGeom prst="ellipse">
            <a:avLst/>
          </a:prstGeom>
          <a:ln w="28575">
            <a:solidFill>
              <a:schemeClr val="accent2"/>
            </a:solidFill>
          </a:ln>
          <a:effectLst>
            <a:outerShdw blurRad="50800" dist="38100" dir="2700000" algn="tl" rotWithShape="0">
              <a:prstClr val="black">
                <a:alpha val="40000"/>
              </a:prstClr>
            </a:outerShdw>
          </a:effectLst>
        </p:spPr>
      </p:pic>
      <p:sp>
        <p:nvSpPr>
          <p:cNvPr id="53" name="Text Placeholder 3"/>
          <p:cNvSpPr txBox="1">
            <a:spLocks/>
          </p:cNvSpPr>
          <p:nvPr/>
        </p:nvSpPr>
        <p:spPr>
          <a:xfrm>
            <a:off x="1965365" y="4454770"/>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err="1" smtClean="0">
                <a:solidFill>
                  <a:schemeClr val="accent1"/>
                </a:solidFill>
              </a:rPr>
              <a:t>Hepatobiliary</a:t>
            </a:r>
            <a:r>
              <a:rPr lang="en-US" sz="1600" b="1" dirty="0" smtClean="0">
                <a:solidFill>
                  <a:schemeClr val="accent1"/>
                </a:solidFill>
              </a:rPr>
              <a:t> </a:t>
            </a:r>
            <a:r>
              <a:rPr lang="en-US" sz="1600" b="1" dirty="0">
                <a:solidFill>
                  <a:schemeClr val="accent1"/>
                </a:solidFill>
              </a:rPr>
              <a:t>&amp; Liver </a:t>
            </a:r>
          </a:p>
          <a:p>
            <a:pPr marL="231775" lvl="1" indent="-177800">
              <a:defRPr/>
            </a:pPr>
            <a:r>
              <a:rPr lang="en-US" sz="1400" dirty="0" smtClean="0"/>
              <a:t>HCV</a:t>
            </a:r>
          </a:p>
          <a:p>
            <a:pPr marL="231775" lvl="1" indent="-177800">
              <a:defRPr/>
            </a:pPr>
            <a:r>
              <a:rPr lang="en-US" sz="1400" dirty="0" smtClean="0"/>
              <a:t>Resection Status</a:t>
            </a:r>
          </a:p>
          <a:p>
            <a:pPr marL="231775" lvl="1" indent="-177800">
              <a:defRPr/>
            </a:pPr>
            <a:r>
              <a:rPr lang="en-US" sz="1400" dirty="0" smtClean="0"/>
              <a:t>Child-Pugh</a:t>
            </a:r>
          </a:p>
          <a:p>
            <a:pPr marL="231775" lvl="1" indent="-177800">
              <a:defRPr/>
            </a:pPr>
            <a:r>
              <a:rPr lang="en-US" sz="1400" dirty="0" smtClean="0"/>
              <a:t>Prior </a:t>
            </a:r>
            <a:r>
              <a:rPr lang="en-US" sz="1400" dirty="0"/>
              <a:t>TACE/TAE </a:t>
            </a:r>
            <a:r>
              <a:rPr lang="en-US" sz="1400" dirty="0" smtClean="0"/>
              <a:t>Tx</a:t>
            </a:r>
            <a:endParaRPr lang="en-US" sz="1400" dirty="0"/>
          </a:p>
        </p:txBody>
      </p:sp>
      <p:sp>
        <p:nvSpPr>
          <p:cNvPr id="55" name="Text Placeholder 3"/>
          <p:cNvSpPr txBox="1">
            <a:spLocks/>
          </p:cNvSpPr>
          <p:nvPr/>
        </p:nvSpPr>
        <p:spPr>
          <a:xfrm>
            <a:off x="7139583" y="820901"/>
            <a:ext cx="3212932" cy="883319"/>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Kidney</a:t>
            </a:r>
            <a:endParaRPr lang="en-US" sz="1600" b="1" dirty="0">
              <a:solidFill>
                <a:schemeClr val="accent1"/>
              </a:solidFill>
            </a:endParaRPr>
          </a:p>
          <a:p>
            <a:pPr marL="231775" lvl="1" indent="-177800">
              <a:defRPr/>
            </a:pPr>
            <a:r>
              <a:rPr lang="en-US" sz="1400" dirty="0" smtClean="0"/>
              <a:t>LDH</a:t>
            </a:r>
          </a:p>
          <a:p>
            <a:pPr marL="231775" lvl="1" indent="-177800">
              <a:defRPr/>
            </a:pPr>
            <a:r>
              <a:rPr lang="en-US" sz="1400" dirty="0" err="1" smtClean="0"/>
              <a:t>Motzer</a:t>
            </a:r>
            <a:r>
              <a:rPr lang="en-US" sz="1400" dirty="0" smtClean="0"/>
              <a:t> Score</a:t>
            </a:r>
          </a:p>
          <a:p>
            <a:pPr marL="231775" lvl="1" indent="-177800">
              <a:defRPr/>
            </a:pPr>
            <a:r>
              <a:rPr lang="en-US" sz="1400" dirty="0" smtClean="0"/>
              <a:t>MSKCC Score</a:t>
            </a:r>
            <a:endParaRPr lang="en-US" sz="1400" dirty="0"/>
          </a:p>
        </p:txBody>
      </p:sp>
      <p:pic>
        <p:nvPicPr>
          <p:cNvPr id="56" name="Picture 55"/>
          <p:cNvPicPr>
            <a:picLocks noChangeAspect="1"/>
          </p:cNvPicPr>
          <p:nvPr/>
        </p:nvPicPr>
        <p:blipFill rotWithShape="1">
          <a:blip r:embed="rId10" cstate="print">
            <a:extLst>
              <a:ext uri="{28A0092B-C50C-407E-A947-70E740481C1C}">
                <a14:useLocalDpi xmlns:a14="http://schemas.microsoft.com/office/drawing/2010/main" val="0"/>
              </a:ext>
            </a:extLst>
          </a:blip>
          <a:srcRect t="14300" b="18350"/>
          <a:stretch/>
        </p:blipFill>
        <p:spPr>
          <a:xfrm>
            <a:off x="5709907" y="816771"/>
            <a:ext cx="897373" cy="837776"/>
          </a:xfrm>
          <a:prstGeom prst="ellipse">
            <a:avLst/>
          </a:prstGeom>
          <a:ln w="28575">
            <a:solidFill>
              <a:schemeClr val="accent4">
                <a:lumMod val="75000"/>
              </a:schemeClr>
            </a:solidFill>
          </a:ln>
          <a:effectLst>
            <a:outerShdw blurRad="139700" dist="38100" dir="2700000" algn="tl" rotWithShape="0">
              <a:prstClr val="black">
                <a:alpha val="40000"/>
              </a:prstClr>
            </a:outerShdw>
          </a:effectLst>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val="0"/>
              </a:ext>
            </a:extLst>
          </a:blip>
          <a:srcRect l="6413" r="9504" b="96"/>
          <a:stretch/>
        </p:blipFill>
        <p:spPr>
          <a:xfrm>
            <a:off x="566791" y="5884792"/>
            <a:ext cx="870981" cy="820369"/>
          </a:xfrm>
          <a:prstGeom prst="ellipse">
            <a:avLst/>
          </a:prstGeom>
          <a:ln w="28575">
            <a:solidFill>
              <a:schemeClr val="accent2"/>
            </a:solidFill>
          </a:ln>
          <a:effectLst>
            <a:outerShdw blurRad="50800" dist="38100" dir="2700000" algn="tl" rotWithShape="0">
              <a:prstClr val="black">
                <a:alpha val="40000"/>
              </a:prstClr>
            </a:outerShdw>
          </a:effectLst>
        </p:spPr>
      </p:pic>
      <p:cxnSp>
        <p:nvCxnSpPr>
          <p:cNvPr id="32" name="Straight Connector 31"/>
          <p:cNvCxnSpPr/>
          <p:nvPr/>
        </p:nvCxnSpPr>
        <p:spPr>
          <a:xfrm>
            <a:off x="6917411" y="282249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32090" y="3226102"/>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4" name="Text Placeholder 3"/>
          <p:cNvSpPr txBox="1">
            <a:spLocks/>
          </p:cNvSpPr>
          <p:nvPr/>
        </p:nvSpPr>
        <p:spPr>
          <a:xfrm>
            <a:off x="7119765" y="2553154"/>
            <a:ext cx="3212932" cy="1465016"/>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Prostate</a:t>
            </a:r>
            <a:endParaRPr lang="en-US" sz="1600" b="1" dirty="0">
              <a:solidFill>
                <a:schemeClr val="accent1"/>
              </a:solidFill>
            </a:endParaRPr>
          </a:p>
          <a:p>
            <a:pPr marL="231775" lvl="1" indent="-177800">
              <a:defRPr/>
            </a:pPr>
            <a:r>
              <a:rPr lang="en-US" sz="1400" dirty="0" smtClean="0"/>
              <a:t># </a:t>
            </a:r>
            <a:r>
              <a:rPr lang="en-US" sz="1400" dirty="0"/>
              <a:t>of consecutive PSA </a:t>
            </a:r>
            <a:r>
              <a:rPr lang="en-US" sz="1400" dirty="0" smtClean="0"/>
              <a:t>increases</a:t>
            </a:r>
          </a:p>
          <a:p>
            <a:pPr marL="231775" lvl="1" indent="-177800">
              <a:defRPr/>
            </a:pPr>
            <a:r>
              <a:rPr lang="en-US" sz="1400" dirty="0" smtClean="0"/>
              <a:t>PSA testing frequency</a:t>
            </a:r>
          </a:p>
          <a:p>
            <a:pPr marL="231775" lvl="1" indent="-177800">
              <a:defRPr/>
            </a:pPr>
            <a:r>
              <a:rPr lang="en-US" sz="1400" dirty="0" smtClean="0"/>
              <a:t>Co-Management </a:t>
            </a:r>
            <a:r>
              <a:rPr lang="en-US" sz="1400" dirty="0"/>
              <a:t>of </a:t>
            </a:r>
            <a:r>
              <a:rPr lang="en-US" sz="1400" dirty="0" smtClean="0"/>
              <a:t>Patient</a:t>
            </a:r>
          </a:p>
          <a:p>
            <a:pPr marL="231775" lvl="1" indent="-177800">
              <a:defRPr/>
            </a:pPr>
            <a:r>
              <a:rPr lang="en-US" sz="1400" dirty="0" smtClean="0"/>
              <a:t>Frequency </a:t>
            </a:r>
            <a:r>
              <a:rPr lang="en-US" sz="1400" dirty="0"/>
              <a:t>of bone </a:t>
            </a:r>
            <a:r>
              <a:rPr lang="en-US" sz="1400" dirty="0" smtClean="0"/>
              <a:t>scans</a:t>
            </a:r>
          </a:p>
          <a:p>
            <a:pPr marL="231775" lvl="1" indent="-177800">
              <a:defRPr/>
            </a:pPr>
            <a:r>
              <a:rPr lang="en-US" sz="1400" dirty="0" smtClean="0"/>
              <a:t>Bone </a:t>
            </a:r>
            <a:r>
              <a:rPr lang="en-US" sz="1400" dirty="0"/>
              <a:t>Scan </a:t>
            </a:r>
            <a:r>
              <a:rPr lang="en-US" sz="1400" dirty="0" smtClean="0"/>
              <a:t>Results</a:t>
            </a:r>
          </a:p>
          <a:p>
            <a:pPr marL="231775" lvl="1" indent="-177800">
              <a:defRPr/>
            </a:pPr>
            <a:r>
              <a:rPr lang="en-US" sz="1400" dirty="0" smtClean="0"/>
              <a:t>Gleason Score</a:t>
            </a:r>
            <a:endParaRPr lang="en-US" sz="1400" dirty="0"/>
          </a:p>
        </p:txBody>
      </p:sp>
      <p:cxnSp>
        <p:nvCxnSpPr>
          <p:cNvPr id="35" name="Straight Connector 34"/>
          <p:cNvCxnSpPr/>
          <p:nvPr/>
        </p:nvCxnSpPr>
        <p:spPr>
          <a:xfrm>
            <a:off x="6917411" y="4043452"/>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532090" y="4447055"/>
            <a:ext cx="385321"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744819" y="5873257"/>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359498" y="6276457"/>
            <a:ext cx="385321" cy="0"/>
          </a:xfrm>
          <a:prstGeom prst="line">
            <a:avLst/>
          </a:prstGeom>
          <a:ln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917411" y="6113605"/>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532090" y="6516805"/>
            <a:ext cx="385321"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917411" y="5042690"/>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532090" y="5445890"/>
            <a:ext cx="385321" cy="0"/>
          </a:xfrm>
          <a:prstGeom prst="line">
            <a:avLst/>
          </a:prstGeom>
          <a:ln cap="rnd">
            <a:solidFill>
              <a:schemeClr val="accent4">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64" name="Text Placeholder 3"/>
          <p:cNvSpPr txBox="1">
            <a:spLocks/>
          </p:cNvSpPr>
          <p:nvPr/>
        </p:nvSpPr>
        <p:spPr>
          <a:xfrm>
            <a:off x="7135685" y="4097650"/>
            <a:ext cx="3212932"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Brain Cancer</a:t>
            </a:r>
            <a:endParaRPr lang="en-US" sz="1600" b="1" dirty="0">
              <a:solidFill>
                <a:schemeClr val="accent1"/>
              </a:solidFill>
            </a:endParaRPr>
          </a:p>
          <a:p>
            <a:pPr marL="231775" lvl="1" indent="-163513">
              <a:defRPr/>
            </a:pPr>
            <a:r>
              <a:rPr lang="en-US" sz="1400" dirty="0" smtClean="0"/>
              <a:t>Grade of disease</a:t>
            </a:r>
            <a:endParaRPr lang="en-US" sz="1400" dirty="0"/>
          </a:p>
          <a:p>
            <a:pPr marL="231775" lvl="1" indent="-163513">
              <a:defRPr/>
            </a:pPr>
            <a:r>
              <a:rPr lang="en-US" sz="1400" dirty="0" smtClean="0"/>
              <a:t>Histology</a:t>
            </a:r>
            <a:endParaRPr lang="en-US" sz="1400" i="1" dirty="0"/>
          </a:p>
        </p:txBody>
      </p:sp>
      <p:sp>
        <p:nvSpPr>
          <p:cNvPr id="66" name="Text Placeholder 3"/>
          <p:cNvSpPr txBox="1">
            <a:spLocks/>
          </p:cNvSpPr>
          <p:nvPr/>
        </p:nvSpPr>
        <p:spPr>
          <a:xfrm>
            <a:off x="1965365" y="5619394"/>
            <a:ext cx="3212932" cy="1271117"/>
          </a:xfrm>
          <a:prstGeom prst="rect">
            <a:avLst/>
          </a:prstGeom>
          <a:solidFill>
            <a:schemeClr val="bg1"/>
          </a:solidFill>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Melanoma</a:t>
            </a:r>
            <a:endParaRPr lang="en-US" sz="1600" b="1" dirty="0">
              <a:solidFill>
                <a:schemeClr val="accent1"/>
              </a:solidFill>
            </a:endParaRPr>
          </a:p>
          <a:p>
            <a:pPr marL="231775" lvl="1" indent="-177800">
              <a:defRPr/>
            </a:pPr>
            <a:r>
              <a:rPr lang="en-US" sz="1400" dirty="0" smtClean="0"/>
              <a:t>NRAS </a:t>
            </a:r>
            <a:r>
              <a:rPr lang="en-US" sz="1400" dirty="0"/>
              <a:t>(</a:t>
            </a:r>
            <a:r>
              <a:rPr lang="en-US" sz="1400" dirty="0" smtClean="0"/>
              <a:t>2014)</a:t>
            </a:r>
          </a:p>
          <a:p>
            <a:pPr marL="231775" lvl="1" indent="-177800">
              <a:defRPr/>
            </a:pPr>
            <a:r>
              <a:rPr lang="en-US" sz="1400" dirty="0" smtClean="0"/>
              <a:t>BRAF Mutation</a:t>
            </a:r>
          </a:p>
          <a:p>
            <a:pPr marL="231775" lvl="1" indent="-177800">
              <a:defRPr/>
            </a:pPr>
            <a:r>
              <a:rPr lang="en-US" sz="1400" dirty="0" err="1" smtClean="0"/>
              <a:t>Breslow</a:t>
            </a:r>
            <a:endParaRPr lang="en-US" sz="1400" dirty="0" smtClean="0"/>
          </a:p>
          <a:p>
            <a:pPr marL="231775" lvl="1" indent="-177800">
              <a:defRPr/>
            </a:pPr>
            <a:r>
              <a:rPr lang="en-US" sz="1400" dirty="0" smtClean="0"/>
              <a:t>Resection </a:t>
            </a:r>
            <a:r>
              <a:rPr lang="en-US" sz="1400" dirty="0"/>
              <a:t>Status (Jan </a:t>
            </a:r>
            <a:r>
              <a:rPr lang="en-US" sz="1400" dirty="0" smtClean="0"/>
              <a:t>2012)</a:t>
            </a:r>
          </a:p>
          <a:p>
            <a:pPr marL="231775" lvl="1" indent="-177800">
              <a:defRPr/>
            </a:pPr>
            <a:r>
              <a:rPr lang="en-US" sz="1400" dirty="0" smtClean="0"/>
              <a:t>Presentation </a:t>
            </a:r>
            <a:r>
              <a:rPr lang="en-US" sz="1400" dirty="0"/>
              <a:t>(</a:t>
            </a:r>
            <a:r>
              <a:rPr lang="en-US" sz="1400" dirty="0" smtClean="0"/>
              <a:t>ulcerated)</a:t>
            </a:r>
            <a:endParaRPr lang="en-US" sz="1400" dirty="0"/>
          </a:p>
        </p:txBody>
      </p:sp>
      <p:sp>
        <p:nvSpPr>
          <p:cNvPr id="68" name="Text Placeholder 3"/>
          <p:cNvSpPr txBox="1">
            <a:spLocks/>
          </p:cNvSpPr>
          <p:nvPr/>
        </p:nvSpPr>
        <p:spPr>
          <a:xfrm>
            <a:off x="7140229" y="6053858"/>
            <a:ext cx="3212932" cy="883319"/>
          </a:xfrm>
          <a:prstGeom prst="rect">
            <a:avLst/>
          </a:prstGeom>
          <a:solidFill>
            <a:schemeClr val="bg1"/>
          </a:solidFill>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Head &amp; Neck</a:t>
            </a:r>
            <a:endParaRPr lang="en-US" sz="1600" b="1" dirty="0">
              <a:solidFill>
                <a:schemeClr val="accent1"/>
              </a:solidFill>
            </a:endParaRPr>
          </a:p>
          <a:p>
            <a:pPr marL="231775" lvl="1" indent="-177800">
              <a:defRPr/>
            </a:pPr>
            <a:r>
              <a:rPr lang="en-US" sz="1400" dirty="0" smtClean="0"/>
              <a:t>EGFR</a:t>
            </a:r>
          </a:p>
          <a:p>
            <a:pPr marL="231775" lvl="1" indent="-177800">
              <a:defRPr/>
            </a:pPr>
            <a:r>
              <a:rPr lang="en-US" sz="1400" dirty="0" smtClean="0"/>
              <a:t>KRAS</a:t>
            </a:r>
          </a:p>
          <a:p>
            <a:pPr marL="231775" lvl="1" indent="-177800">
              <a:defRPr/>
            </a:pPr>
            <a:r>
              <a:rPr lang="en-US" sz="1400" dirty="0" smtClean="0"/>
              <a:t>HPV </a:t>
            </a:r>
            <a:r>
              <a:rPr lang="en-US" sz="1400" dirty="0"/>
              <a:t>and/or </a:t>
            </a:r>
            <a:r>
              <a:rPr lang="en-US" sz="1400" dirty="0" smtClean="0"/>
              <a:t>smoking-related</a:t>
            </a:r>
            <a:endParaRPr lang="en-US" sz="1400" dirty="0"/>
          </a:p>
        </p:txBody>
      </p:sp>
      <p:sp>
        <p:nvSpPr>
          <p:cNvPr id="69" name="Text Placeholder 3"/>
          <p:cNvSpPr txBox="1">
            <a:spLocks/>
          </p:cNvSpPr>
          <p:nvPr/>
        </p:nvSpPr>
        <p:spPr>
          <a:xfrm>
            <a:off x="7142501" y="4882402"/>
            <a:ext cx="3212932" cy="1077218"/>
          </a:xfrm>
          <a:prstGeom prst="rect">
            <a:avLst/>
          </a:prstGeom>
          <a:solidFill>
            <a:schemeClr val="bg1"/>
          </a:solidFill>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Thyroid</a:t>
            </a:r>
            <a:endParaRPr lang="en-US" sz="1600" b="1" dirty="0">
              <a:solidFill>
                <a:schemeClr val="accent1"/>
              </a:solidFill>
            </a:endParaRPr>
          </a:p>
          <a:p>
            <a:pPr marL="231775" lvl="1" indent="-177800">
              <a:defRPr/>
            </a:pPr>
            <a:r>
              <a:rPr lang="en-US" sz="1400" dirty="0" smtClean="0"/>
              <a:t>Co-managed</a:t>
            </a:r>
          </a:p>
          <a:p>
            <a:pPr marL="231775" lvl="1" indent="-177800">
              <a:defRPr/>
            </a:pPr>
            <a:r>
              <a:rPr lang="en-US" sz="1400" dirty="0" smtClean="0"/>
              <a:t>Prior </a:t>
            </a:r>
            <a:r>
              <a:rPr lang="en-US" sz="1400" dirty="0"/>
              <a:t>Radioactive Iodine Therapy (RAI) or External Beam </a:t>
            </a:r>
            <a:r>
              <a:rPr lang="en-US" sz="1400" dirty="0" smtClean="0"/>
              <a:t>Radiation/ Refractory</a:t>
            </a:r>
          </a:p>
          <a:p>
            <a:pPr marL="231775" lvl="1" indent="-177800">
              <a:defRPr/>
            </a:pPr>
            <a:r>
              <a:rPr lang="en-US" sz="1400" dirty="0" smtClean="0"/>
              <a:t>Symptomatic/Asymptomatic</a:t>
            </a:r>
            <a:endParaRPr lang="en-US" sz="1400" dirty="0"/>
          </a:p>
        </p:txBody>
      </p:sp>
      <p:pic>
        <p:nvPicPr>
          <p:cNvPr id="71" name="Picture 70"/>
          <p:cNvPicPr>
            <a:picLocks noChangeAspect="1"/>
          </p:cNvPicPr>
          <p:nvPr/>
        </p:nvPicPr>
        <p:blipFill rotWithShape="1">
          <a:blip r:embed="rId12" cstate="print">
            <a:extLst>
              <a:ext uri="{28A0092B-C50C-407E-A947-70E740481C1C}">
                <a14:useLocalDpi xmlns:a14="http://schemas.microsoft.com/office/drawing/2010/main" val="0"/>
              </a:ext>
            </a:extLst>
          </a:blip>
          <a:srcRect r="37706" b="16085"/>
          <a:stretch/>
        </p:blipFill>
        <p:spPr>
          <a:xfrm>
            <a:off x="5724882" y="2823762"/>
            <a:ext cx="870981" cy="829629"/>
          </a:xfrm>
          <a:prstGeom prst="ellipse">
            <a:avLst/>
          </a:prstGeom>
          <a:ln w="28575">
            <a:solidFill>
              <a:schemeClr val="tx1"/>
            </a:solidFill>
          </a:ln>
          <a:effectLst>
            <a:outerShdw blurRad="50800" dist="38100" dir="2700000" algn="tl" rotWithShape="0">
              <a:prstClr val="black">
                <a:alpha val="40000"/>
              </a:prstClr>
            </a:outerShdw>
          </a:effectLst>
        </p:spPr>
      </p:pic>
      <p:pic>
        <p:nvPicPr>
          <p:cNvPr id="72" name="Picture 71"/>
          <p:cNvPicPr>
            <a:picLocks noChangeAspect="1"/>
          </p:cNvPicPr>
          <p:nvPr/>
        </p:nvPicPr>
        <p:blipFill rotWithShape="1">
          <a:blip r:embed="rId13" cstate="print">
            <a:extLst>
              <a:ext uri="{28A0092B-C50C-407E-A947-70E740481C1C}">
                <a14:useLocalDpi xmlns:a14="http://schemas.microsoft.com/office/drawing/2010/main" val="0"/>
              </a:ext>
            </a:extLst>
          </a:blip>
          <a:srcRect l="14483" t="13411" r="16929" b="21860"/>
          <a:stretch/>
        </p:blipFill>
        <p:spPr>
          <a:xfrm>
            <a:off x="5726022" y="4047852"/>
            <a:ext cx="870981" cy="821157"/>
          </a:xfrm>
          <a:prstGeom prst="ellipse">
            <a:avLst/>
          </a:prstGeom>
          <a:ln w="28575">
            <a:solidFill>
              <a:schemeClr val="accent1"/>
            </a:solidFill>
          </a:ln>
          <a:effectLst>
            <a:outerShdw blurRad="50800" dist="38100" dir="2700000" algn="tl" rotWithShape="0">
              <a:prstClr val="black">
                <a:alpha val="40000"/>
              </a:prstClr>
            </a:outerShdw>
          </a:effectLst>
        </p:spPr>
      </p:pic>
      <p:pic>
        <p:nvPicPr>
          <p:cNvPr id="74" name="Picture 73"/>
          <p:cNvPicPr>
            <a:picLocks noChangeAspect="1"/>
          </p:cNvPicPr>
          <p:nvPr/>
        </p:nvPicPr>
        <p:blipFill rotWithShape="1">
          <a:blip r:embed="rId14" cstate="print">
            <a:extLst>
              <a:ext uri="{28A0092B-C50C-407E-A947-70E740481C1C}">
                <a14:useLocalDpi xmlns:a14="http://schemas.microsoft.com/office/drawing/2010/main" val="0"/>
              </a:ext>
            </a:extLst>
          </a:blip>
          <a:srcRect l="27008" t="4049" r="14132" b="20896"/>
          <a:stretch/>
        </p:blipFill>
        <p:spPr>
          <a:xfrm>
            <a:off x="5726474" y="6098361"/>
            <a:ext cx="897373" cy="845228"/>
          </a:xfrm>
          <a:prstGeom prst="ellipse">
            <a:avLst/>
          </a:prstGeom>
          <a:ln w="28575">
            <a:solidFill>
              <a:schemeClr val="accent3"/>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1339619" y="333396"/>
            <a:ext cx="8985600" cy="647550"/>
          </a:xfrm>
        </p:spPr>
        <p:txBody>
          <a:bodyPr/>
          <a:lstStyle/>
          <a:p>
            <a:r>
              <a:rPr lang="en-US" dirty="0"/>
              <a:t>Global Oncology Monitor: </a:t>
            </a:r>
            <a:r>
              <a:rPr lang="en-US" dirty="0">
                <a:solidFill>
                  <a:srgbClr val="009D9C"/>
                </a:solidFill>
              </a:rPr>
              <a:t>Cancer Specific Variables</a:t>
            </a:r>
            <a:br>
              <a:rPr lang="en-US" dirty="0">
                <a:solidFill>
                  <a:srgbClr val="009D9C"/>
                </a:solidFill>
              </a:rPr>
            </a:br>
            <a:r>
              <a:rPr lang="en-US" sz="2400" dirty="0">
                <a:solidFill>
                  <a:schemeClr val="accent2"/>
                </a:solidFill>
              </a:rPr>
              <a:t>Solid Tumors</a:t>
            </a:r>
            <a:endParaRPr lang="en-US" dirty="0"/>
          </a:p>
        </p:txBody>
      </p:sp>
      <p:sp>
        <p:nvSpPr>
          <p:cNvPr id="75" name="Slide Number Placeholder 2"/>
          <p:cNvSpPr>
            <a:spLocks noGrp="1"/>
          </p:cNvSpPr>
          <p:nvPr>
            <p:ph type="sldNum" sz="quarter" idx="12"/>
          </p:nvPr>
        </p:nvSpPr>
        <p:spPr>
          <a:xfrm>
            <a:off x="9270741" y="7029308"/>
            <a:ext cx="1041890" cy="215444"/>
          </a:xfrm>
        </p:spPr>
        <p:txBody>
          <a:bodyPr/>
          <a:lstStyle/>
          <a:p>
            <a:fld id="{D34AE20F-330F-454C-9011-43B717E650F2}" type="slidenum">
              <a:rPr lang="en-GB" smtClean="0"/>
              <a:pPr/>
              <a:t>27</a:t>
            </a:fld>
            <a:endParaRPr lang="en-GB" dirty="0"/>
          </a:p>
        </p:txBody>
      </p:sp>
      <p:cxnSp>
        <p:nvCxnSpPr>
          <p:cNvPr id="47" name="Straight Connector 46"/>
          <p:cNvCxnSpPr/>
          <p:nvPr/>
        </p:nvCxnSpPr>
        <p:spPr>
          <a:xfrm>
            <a:off x="6912902" y="1823499"/>
            <a:ext cx="0" cy="744697"/>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527581" y="2195847"/>
            <a:ext cx="385321" cy="0"/>
          </a:xfrm>
          <a:prstGeom prst="line">
            <a:avLst/>
          </a:prstGeom>
          <a:ln cap="rnd">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 Placeholder 3"/>
          <p:cNvSpPr txBox="1">
            <a:spLocks/>
          </p:cNvSpPr>
          <p:nvPr/>
        </p:nvSpPr>
        <p:spPr>
          <a:xfrm>
            <a:off x="7137992" y="1782487"/>
            <a:ext cx="3212932"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Gastric &amp; GE Junction</a:t>
            </a:r>
            <a:endParaRPr lang="en-US" sz="1600" b="1" dirty="0">
              <a:solidFill>
                <a:schemeClr val="accent1"/>
              </a:solidFill>
            </a:endParaRPr>
          </a:p>
          <a:p>
            <a:pPr marL="231775" lvl="1" indent="-177800">
              <a:defRPr/>
            </a:pPr>
            <a:r>
              <a:rPr lang="en-US" sz="1400" dirty="0" smtClean="0"/>
              <a:t>Her2 </a:t>
            </a:r>
            <a:r>
              <a:rPr lang="en-US" sz="1400" dirty="0" err="1" smtClean="0"/>
              <a:t>neu</a:t>
            </a:r>
            <a:r>
              <a:rPr lang="en-US" sz="1400" dirty="0" smtClean="0"/>
              <a:t> status</a:t>
            </a:r>
          </a:p>
          <a:p>
            <a:pPr marL="231775" lvl="1" indent="-177800">
              <a:defRPr/>
            </a:pPr>
            <a:r>
              <a:rPr lang="en-US" sz="1400" dirty="0" smtClean="0"/>
              <a:t>Lauren classification</a:t>
            </a:r>
            <a:endParaRPr lang="en-US" sz="1400" dirty="0"/>
          </a:p>
        </p:txBody>
      </p:sp>
    </p:spTree>
    <p:extLst>
      <p:ext uri="{BB962C8B-B14F-4D97-AF65-F5344CB8AC3E}">
        <p14:creationId xmlns:p14="http://schemas.microsoft.com/office/powerpoint/2010/main" val="4167485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4545" t="2235" r="14545" b="2695"/>
          <a:stretch/>
        </p:blipFill>
        <p:spPr>
          <a:xfrm>
            <a:off x="5719086" y="2448127"/>
            <a:ext cx="885628" cy="820343"/>
          </a:xfrm>
          <a:prstGeom prst="ellipse">
            <a:avLst/>
          </a:prstGeom>
          <a:ln w="28575">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1339619" y="333396"/>
            <a:ext cx="8985600" cy="647550"/>
          </a:xfrm>
        </p:spPr>
        <p:txBody>
          <a:bodyPr/>
          <a:lstStyle/>
          <a:p>
            <a:r>
              <a:rPr lang="en-US" dirty="0"/>
              <a:t>Global Oncology Monitor: </a:t>
            </a:r>
            <a:r>
              <a:rPr lang="en-US" dirty="0">
                <a:solidFill>
                  <a:srgbClr val="009D9C"/>
                </a:solidFill>
              </a:rPr>
              <a:t>Cancer Specific Variables</a:t>
            </a:r>
            <a:br>
              <a:rPr lang="en-US" dirty="0">
                <a:solidFill>
                  <a:srgbClr val="009D9C"/>
                </a:solidFill>
              </a:rPr>
            </a:br>
            <a:r>
              <a:rPr lang="en-US" sz="2400" dirty="0">
                <a:solidFill>
                  <a:schemeClr val="accent2"/>
                </a:solidFill>
              </a:rPr>
              <a:t>Hematologic Malignancies</a:t>
            </a:r>
            <a:endParaRPr lang="en-US" dirty="0"/>
          </a:p>
        </p:txBody>
      </p:sp>
      <p:cxnSp>
        <p:nvCxnSpPr>
          <p:cNvPr id="17" name="Straight Connector 16"/>
          <p:cNvCxnSpPr/>
          <p:nvPr/>
        </p:nvCxnSpPr>
        <p:spPr>
          <a:xfrm>
            <a:off x="1742547" y="2233363"/>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57226" y="2636966"/>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9" name="Text Placeholder 3"/>
          <p:cNvSpPr txBox="1">
            <a:spLocks/>
          </p:cNvSpPr>
          <p:nvPr/>
        </p:nvSpPr>
        <p:spPr>
          <a:xfrm>
            <a:off x="1944901" y="1732002"/>
            <a:ext cx="3212932" cy="1852815"/>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Myeloma</a:t>
            </a:r>
            <a:endParaRPr lang="en-US" sz="1600" b="1" dirty="0">
              <a:solidFill>
                <a:schemeClr val="accent1"/>
              </a:solidFill>
            </a:endParaRPr>
          </a:p>
          <a:p>
            <a:pPr marL="231775" lvl="1" indent="-177800">
              <a:defRPr/>
            </a:pPr>
            <a:r>
              <a:rPr lang="en-US" sz="1400" dirty="0" smtClean="0"/>
              <a:t>Creatinine clearance rate</a:t>
            </a:r>
          </a:p>
          <a:p>
            <a:pPr marL="231775" lvl="1" indent="-177800">
              <a:defRPr/>
            </a:pPr>
            <a:r>
              <a:rPr lang="en-US" sz="1400" dirty="0" smtClean="0"/>
              <a:t>Serum creatinine level</a:t>
            </a:r>
          </a:p>
          <a:p>
            <a:pPr marL="231775" lvl="1" indent="-177800">
              <a:defRPr/>
            </a:pPr>
            <a:r>
              <a:rPr lang="en-US" sz="1400" dirty="0" smtClean="0"/>
              <a:t>Transplant eligible and success</a:t>
            </a:r>
          </a:p>
          <a:p>
            <a:pPr marL="231775" lvl="1" indent="-177800">
              <a:defRPr/>
            </a:pPr>
            <a:r>
              <a:rPr lang="en-US" sz="1400" dirty="0" smtClean="0"/>
              <a:t>Maintenance </a:t>
            </a:r>
            <a:r>
              <a:rPr lang="en-US" sz="1400" dirty="0"/>
              <a:t>after </a:t>
            </a:r>
            <a:r>
              <a:rPr lang="en-US" sz="1400" dirty="0" smtClean="0"/>
              <a:t>transplant</a:t>
            </a:r>
          </a:p>
          <a:p>
            <a:pPr marL="231775" lvl="1" indent="-177800">
              <a:defRPr/>
            </a:pPr>
            <a:r>
              <a:rPr lang="en-US" sz="1400" dirty="0" smtClean="0"/>
              <a:t>Maintenance </a:t>
            </a:r>
            <a:r>
              <a:rPr lang="en-US" sz="1400" dirty="0"/>
              <a:t>from proceeding </a:t>
            </a:r>
            <a:r>
              <a:rPr lang="en-US" sz="1400" dirty="0" smtClean="0"/>
              <a:t>therapy</a:t>
            </a:r>
          </a:p>
          <a:p>
            <a:pPr marL="231775" lvl="1" indent="-177800">
              <a:defRPr/>
            </a:pPr>
            <a:r>
              <a:rPr lang="en-US" sz="1400" dirty="0" smtClean="0"/>
              <a:t>Specific </a:t>
            </a:r>
            <a:r>
              <a:rPr lang="en-US" sz="1400" dirty="0" err="1" smtClean="0"/>
              <a:t>cytogenetics</a:t>
            </a:r>
            <a:endParaRPr lang="en-US" sz="1400" dirty="0" smtClean="0"/>
          </a:p>
          <a:p>
            <a:pPr marL="231775" lvl="1" indent="-177800">
              <a:defRPr/>
            </a:pPr>
            <a:r>
              <a:rPr lang="en-US" sz="1400" dirty="0" smtClean="0"/>
              <a:t>Risk assessment</a:t>
            </a:r>
          </a:p>
          <a:p>
            <a:pPr marL="231775" lvl="1" indent="-177800">
              <a:defRPr/>
            </a:pPr>
            <a:r>
              <a:rPr lang="en-US" sz="1400" dirty="0" smtClean="0"/>
              <a:t>Goal of treatment</a:t>
            </a:r>
            <a:endParaRPr lang="en-US" sz="1400" dirty="0"/>
          </a:p>
        </p:txBody>
      </p:sp>
      <p:cxnSp>
        <p:nvCxnSpPr>
          <p:cNvPr id="20" name="Straight Connector 19"/>
          <p:cNvCxnSpPr/>
          <p:nvPr/>
        </p:nvCxnSpPr>
        <p:spPr>
          <a:xfrm>
            <a:off x="1742547" y="3822812"/>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357226" y="4226415"/>
            <a:ext cx="385321"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42547" y="4992969"/>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357226" y="5396169"/>
            <a:ext cx="385321" cy="0"/>
          </a:xfrm>
          <a:prstGeom prst="line">
            <a:avLst/>
          </a:prstGeom>
          <a:ln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903158" y="1249075"/>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17837" y="1652275"/>
            <a:ext cx="385321"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29" name="Text Placeholder 3"/>
          <p:cNvSpPr txBox="1">
            <a:spLocks/>
          </p:cNvSpPr>
          <p:nvPr/>
        </p:nvSpPr>
        <p:spPr>
          <a:xfrm>
            <a:off x="1960821" y="3713234"/>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NHL </a:t>
            </a:r>
            <a:r>
              <a:rPr lang="en-US" dirty="0" smtClean="0">
                <a:solidFill>
                  <a:schemeClr val="accent1"/>
                </a:solidFill>
              </a:rPr>
              <a:t>(Non-Hodgkin’s lymphoma)</a:t>
            </a:r>
            <a:endParaRPr lang="en-US" dirty="0">
              <a:solidFill>
                <a:schemeClr val="accent1"/>
              </a:solidFill>
            </a:endParaRPr>
          </a:p>
          <a:p>
            <a:pPr marL="231775" lvl="1" indent="-163513">
              <a:defRPr/>
            </a:pPr>
            <a:r>
              <a:rPr lang="en-US" sz="1400" dirty="0" smtClean="0"/>
              <a:t>CD-20</a:t>
            </a:r>
          </a:p>
          <a:p>
            <a:pPr marL="231775" lvl="1" indent="-163513">
              <a:defRPr/>
            </a:pPr>
            <a:r>
              <a:rPr lang="en-US" sz="1400" dirty="0" smtClean="0"/>
              <a:t>Grade</a:t>
            </a:r>
          </a:p>
          <a:p>
            <a:pPr marL="231775" lvl="1" indent="-163513">
              <a:defRPr/>
            </a:pPr>
            <a:r>
              <a:rPr lang="en-US" sz="1400" dirty="0" smtClean="0"/>
              <a:t>Transplant eligible</a:t>
            </a:r>
          </a:p>
          <a:p>
            <a:pPr marL="231775" lvl="1" indent="-163513">
              <a:defRPr/>
            </a:pPr>
            <a:r>
              <a:rPr lang="en-US" sz="1400" dirty="0" smtClean="0"/>
              <a:t>Refractory / relapse</a:t>
            </a:r>
            <a:endParaRPr lang="en-US" sz="1400" dirty="0"/>
          </a:p>
        </p:txBody>
      </p:sp>
      <p:sp>
        <p:nvSpPr>
          <p:cNvPr id="31" name="Text Placeholder 3"/>
          <p:cNvSpPr txBox="1">
            <a:spLocks/>
          </p:cNvSpPr>
          <p:nvPr/>
        </p:nvSpPr>
        <p:spPr>
          <a:xfrm>
            <a:off x="1963093" y="4943826"/>
            <a:ext cx="3212932" cy="1271117"/>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Hodgkin’s Lymphoma</a:t>
            </a:r>
            <a:endParaRPr lang="en-US" sz="1600" b="1" dirty="0">
              <a:solidFill>
                <a:schemeClr val="accent1"/>
              </a:solidFill>
            </a:endParaRPr>
          </a:p>
          <a:p>
            <a:pPr marL="231775" lvl="1" indent="-177800">
              <a:defRPr/>
            </a:pPr>
            <a:r>
              <a:rPr lang="en-US" sz="1400" dirty="0" smtClean="0"/>
              <a:t>Prognostic score</a:t>
            </a:r>
          </a:p>
          <a:p>
            <a:pPr marL="231775" lvl="1" indent="-177800">
              <a:defRPr/>
            </a:pPr>
            <a:r>
              <a:rPr lang="en-US" sz="1400" dirty="0" smtClean="0"/>
              <a:t>Albumin level</a:t>
            </a:r>
          </a:p>
          <a:p>
            <a:pPr marL="231775" lvl="1" indent="-177800">
              <a:defRPr/>
            </a:pPr>
            <a:r>
              <a:rPr lang="en-US" sz="1400" dirty="0" smtClean="0"/>
              <a:t>Leukocytosis</a:t>
            </a:r>
          </a:p>
          <a:p>
            <a:pPr marL="231775" lvl="1" indent="-177800">
              <a:defRPr/>
            </a:pPr>
            <a:r>
              <a:rPr lang="en-US" sz="1400" dirty="0" err="1" smtClean="0"/>
              <a:t>Lymphopenia</a:t>
            </a:r>
            <a:endParaRPr lang="en-US" sz="1400" dirty="0" smtClean="0"/>
          </a:p>
          <a:p>
            <a:pPr marL="231775" lvl="1" indent="-177800">
              <a:defRPr/>
            </a:pPr>
            <a:r>
              <a:rPr lang="en-US" sz="1400" dirty="0"/>
              <a:t>Transplant </a:t>
            </a:r>
            <a:r>
              <a:rPr lang="en-US" sz="1400" dirty="0" smtClean="0"/>
              <a:t>eligible</a:t>
            </a:r>
            <a:endParaRPr lang="en-US" sz="1400" dirty="0"/>
          </a:p>
        </p:txBody>
      </p:sp>
      <p:sp>
        <p:nvSpPr>
          <p:cNvPr id="33" name="Text Placeholder 3"/>
          <p:cNvSpPr txBox="1">
            <a:spLocks/>
          </p:cNvSpPr>
          <p:nvPr/>
        </p:nvSpPr>
        <p:spPr>
          <a:xfrm>
            <a:off x="7125976" y="1121088"/>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MDS </a:t>
            </a:r>
            <a:r>
              <a:rPr lang="en-US" dirty="0">
                <a:solidFill>
                  <a:schemeClr val="accent1"/>
                </a:solidFill>
              </a:rPr>
              <a:t>(</a:t>
            </a:r>
            <a:r>
              <a:rPr lang="en-US" dirty="0" err="1">
                <a:solidFill>
                  <a:schemeClr val="accent1"/>
                </a:solidFill>
              </a:rPr>
              <a:t>Myelodysplastic</a:t>
            </a:r>
            <a:r>
              <a:rPr lang="en-US" dirty="0">
                <a:solidFill>
                  <a:schemeClr val="accent1"/>
                </a:solidFill>
              </a:rPr>
              <a:t> Syndrome)</a:t>
            </a:r>
          </a:p>
          <a:p>
            <a:pPr marL="231775" lvl="1" indent="-177800">
              <a:defRPr/>
            </a:pPr>
            <a:r>
              <a:rPr lang="en-US" sz="1400" dirty="0" smtClean="0"/>
              <a:t>FAB classification</a:t>
            </a:r>
          </a:p>
          <a:p>
            <a:pPr marL="231775" lvl="1" indent="-177800">
              <a:defRPr/>
            </a:pPr>
            <a:r>
              <a:rPr lang="en-US" sz="1400" dirty="0" smtClean="0"/>
              <a:t>IPSS score</a:t>
            </a:r>
          </a:p>
          <a:p>
            <a:pPr marL="231775" lvl="1" indent="-177800">
              <a:defRPr/>
            </a:pPr>
            <a:r>
              <a:rPr lang="en-US" sz="1400" dirty="0" err="1" smtClean="0"/>
              <a:t>Cytogenetics</a:t>
            </a:r>
            <a:endParaRPr lang="en-US" sz="1400" dirty="0" smtClean="0"/>
          </a:p>
          <a:p>
            <a:pPr marL="231775" lvl="1" indent="-177800">
              <a:defRPr/>
            </a:pPr>
            <a:r>
              <a:rPr lang="en-US" sz="1400" dirty="0" smtClean="0"/>
              <a:t>Transfusion dependence</a:t>
            </a:r>
            <a:endParaRPr lang="en-US" sz="1400"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88" t="10918" r="188" b="8924"/>
          <a:stretch/>
        </p:blipFill>
        <p:spPr>
          <a:xfrm>
            <a:off x="545280" y="3826733"/>
            <a:ext cx="876859" cy="826697"/>
          </a:xfrm>
          <a:prstGeom prst="ellipse">
            <a:avLst/>
          </a:prstGeom>
          <a:ln w="28575">
            <a:solidFill>
              <a:schemeClr val="accent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7116" t="4436" r="17116" b="8210"/>
          <a:stretch/>
        </p:blipFill>
        <p:spPr>
          <a:xfrm>
            <a:off x="541490" y="2232475"/>
            <a:ext cx="876859" cy="826698"/>
          </a:xfrm>
          <a:prstGeom prst="ellipse">
            <a:avLst/>
          </a:prstGeom>
          <a:ln w="28575">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14143" r="23474" b="41011"/>
          <a:stretch/>
        </p:blipFill>
        <p:spPr>
          <a:xfrm>
            <a:off x="537961" y="4992969"/>
            <a:ext cx="876859" cy="828324"/>
          </a:xfrm>
          <a:prstGeom prst="ellipse">
            <a:avLst/>
          </a:prstGeom>
          <a:ln w="28575">
            <a:solidFill>
              <a:schemeClr val="accent2"/>
            </a:solidFill>
          </a:ln>
          <a:effectLst>
            <a:outerShdw blurRad="50800" dist="38100" dir="2700000" algn="tl" rotWithShape="0">
              <a:prstClr val="black">
                <a:alpha val="40000"/>
              </a:prstClr>
            </a:outerShdw>
          </a:effectLst>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7514" t="7514" r="7514" b="7514"/>
          <a:stretch/>
        </p:blipFill>
        <p:spPr>
          <a:xfrm>
            <a:off x="5719086" y="1237382"/>
            <a:ext cx="876859" cy="826697"/>
          </a:xfrm>
          <a:prstGeom prst="ellipse">
            <a:avLst/>
          </a:prstGeom>
          <a:ln w="28575">
            <a:solidFill>
              <a:schemeClr val="accent3"/>
            </a:solidFill>
          </a:ln>
          <a:effectLst>
            <a:outerShdw blurRad="50800" dist="38100" dir="2700000" algn="tl" rotWithShape="0">
              <a:prstClr val="black">
                <a:alpha val="40000"/>
              </a:prstClr>
            </a:outerShdw>
          </a:effectLst>
        </p:spPr>
      </p:pic>
      <p:cxnSp>
        <p:nvCxnSpPr>
          <p:cNvPr id="38" name="Straight Connector 37"/>
          <p:cNvCxnSpPr/>
          <p:nvPr/>
        </p:nvCxnSpPr>
        <p:spPr>
          <a:xfrm>
            <a:off x="6917411" y="2454003"/>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532090" y="2857606"/>
            <a:ext cx="385321" cy="0"/>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0" name="Text Placeholder 3"/>
          <p:cNvSpPr txBox="1">
            <a:spLocks/>
          </p:cNvSpPr>
          <p:nvPr/>
        </p:nvSpPr>
        <p:spPr>
          <a:xfrm>
            <a:off x="7119765" y="2403026"/>
            <a:ext cx="3212932" cy="883319"/>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CML </a:t>
            </a:r>
            <a:r>
              <a:rPr lang="en-US" dirty="0" smtClean="0">
                <a:solidFill>
                  <a:schemeClr val="accent1"/>
                </a:solidFill>
              </a:rPr>
              <a:t>(Chronic Myeloid Leukemia)</a:t>
            </a:r>
            <a:endParaRPr lang="en-US" sz="1600" dirty="0">
              <a:solidFill>
                <a:schemeClr val="accent1"/>
              </a:solidFill>
            </a:endParaRPr>
          </a:p>
          <a:p>
            <a:pPr marL="231775" lvl="1" indent="-177800">
              <a:defRPr/>
            </a:pPr>
            <a:r>
              <a:rPr lang="en-US" sz="1400" dirty="0" smtClean="0"/>
              <a:t>T315l mutation</a:t>
            </a:r>
          </a:p>
          <a:p>
            <a:pPr marL="231775" lvl="1" indent="-177800">
              <a:defRPr/>
            </a:pPr>
            <a:r>
              <a:rPr lang="en-US" sz="1400" dirty="0" smtClean="0"/>
              <a:t>Philadelphia Chromosome</a:t>
            </a:r>
          </a:p>
          <a:p>
            <a:pPr marL="231775" lvl="1" indent="-177800">
              <a:defRPr/>
            </a:pPr>
            <a:r>
              <a:rPr lang="en-US" sz="1400" dirty="0" smtClean="0"/>
              <a:t>Phase</a:t>
            </a:r>
            <a:endParaRPr lang="en-US" sz="1400" dirty="0"/>
          </a:p>
        </p:txBody>
      </p:sp>
      <p:cxnSp>
        <p:nvCxnSpPr>
          <p:cNvPr id="41" name="Straight Connector 40"/>
          <p:cNvCxnSpPr/>
          <p:nvPr/>
        </p:nvCxnSpPr>
        <p:spPr>
          <a:xfrm>
            <a:off x="6917411" y="3415644"/>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532090" y="3819247"/>
            <a:ext cx="385321"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17411" y="4572153"/>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532090" y="4975353"/>
            <a:ext cx="385321" cy="0"/>
          </a:xfrm>
          <a:prstGeom prst="line">
            <a:avLst/>
          </a:prstGeom>
          <a:ln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17411" y="5826997"/>
            <a:ext cx="0" cy="80640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32090" y="6230197"/>
            <a:ext cx="385321"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51" name="Text Placeholder 3"/>
          <p:cNvSpPr txBox="1">
            <a:spLocks/>
          </p:cNvSpPr>
          <p:nvPr/>
        </p:nvSpPr>
        <p:spPr>
          <a:xfrm>
            <a:off x="7140229" y="5862786"/>
            <a:ext cx="3212932" cy="701731"/>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US" sz="1600" b="1" dirty="0" err="1" smtClean="0">
                <a:solidFill>
                  <a:schemeClr val="accent1"/>
                </a:solidFill>
              </a:rPr>
              <a:t>Myeloproliferative</a:t>
            </a:r>
            <a:r>
              <a:rPr lang="en-US" sz="1600" b="1" dirty="0" smtClean="0">
                <a:solidFill>
                  <a:schemeClr val="accent1"/>
                </a:solidFill>
              </a:rPr>
              <a:t> Disorders</a:t>
            </a:r>
            <a:endParaRPr lang="en-US" sz="1600" b="1" dirty="0">
              <a:solidFill>
                <a:schemeClr val="accent1"/>
              </a:solidFill>
            </a:endParaRPr>
          </a:p>
          <a:p>
            <a:pPr marL="231775" lvl="1" indent="-177800">
              <a:defRPr/>
            </a:pPr>
            <a:r>
              <a:rPr lang="en-US" sz="1400" dirty="0" smtClean="0"/>
              <a:t>MF</a:t>
            </a:r>
            <a:r>
              <a:rPr lang="en-US" sz="1400" dirty="0"/>
              <a:t>, ET, </a:t>
            </a:r>
            <a:r>
              <a:rPr lang="en-US" sz="1400" dirty="0" smtClean="0"/>
              <a:t>PV</a:t>
            </a:r>
          </a:p>
          <a:p>
            <a:pPr marL="231775" lvl="1" indent="-177800">
              <a:defRPr/>
            </a:pPr>
            <a:r>
              <a:rPr lang="en-US" sz="1400" dirty="0" smtClean="0"/>
              <a:t>Jak2 Testing</a:t>
            </a:r>
            <a:endParaRPr lang="en-US" sz="1400" dirty="0"/>
          </a:p>
        </p:txBody>
      </p:sp>
      <p:sp>
        <p:nvSpPr>
          <p:cNvPr id="56" name="Text Placeholder 3"/>
          <p:cNvSpPr txBox="1">
            <a:spLocks/>
          </p:cNvSpPr>
          <p:nvPr/>
        </p:nvSpPr>
        <p:spPr>
          <a:xfrm>
            <a:off x="7135685" y="3483490"/>
            <a:ext cx="3212932" cy="689420"/>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a:solidFill>
                  <a:schemeClr val="accent1"/>
                </a:solidFill>
              </a:rPr>
              <a:t>A</a:t>
            </a:r>
            <a:r>
              <a:rPr lang="en-US" sz="1600" b="1" dirty="0" smtClean="0">
                <a:solidFill>
                  <a:schemeClr val="accent1"/>
                </a:solidFill>
              </a:rPr>
              <a:t>ML </a:t>
            </a:r>
            <a:r>
              <a:rPr lang="en-US" dirty="0" smtClean="0">
                <a:solidFill>
                  <a:schemeClr val="accent1"/>
                </a:solidFill>
              </a:rPr>
              <a:t>(Acute Myeloid Leukemia)</a:t>
            </a:r>
            <a:endParaRPr lang="en-US" sz="1600" dirty="0">
              <a:solidFill>
                <a:schemeClr val="accent1"/>
              </a:solidFill>
            </a:endParaRPr>
          </a:p>
          <a:p>
            <a:pPr marL="231775" lvl="1" indent="-177800">
              <a:defRPr/>
            </a:pPr>
            <a:r>
              <a:rPr lang="en-US" sz="1400" dirty="0" smtClean="0"/>
              <a:t>FLT-3</a:t>
            </a:r>
          </a:p>
          <a:p>
            <a:pPr marL="231775" lvl="1" indent="-177800">
              <a:defRPr/>
            </a:pPr>
            <a:r>
              <a:rPr lang="en-US" sz="1400" dirty="0" smtClean="0"/>
              <a:t>Transformed from MDS</a:t>
            </a:r>
          </a:p>
        </p:txBody>
      </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7515" t="1343" r="18776" b="1343"/>
          <a:stretch/>
        </p:blipFill>
        <p:spPr>
          <a:xfrm>
            <a:off x="5732734" y="3422717"/>
            <a:ext cx="876859" cy="826698"/>
          </a:xfrm>
          <a:prstGeom prst="ellipse">
            <a:avLst/>
          </a:prstGeom>
          <a:ln w="28575">
            <a:solidFill>
              <a:schemeClr val="accent1"/>
            </a:solidFill>
          </a:ln>
          <a:effectLst>
            <a:outerShdw blurRad="50800" dist="38100" dir="2700000" algn="tl" rotWithShape="0">
              <a:prstClr val="black">
                <a:alpha val="40000"/>
              </a:prstClr>
            </a:outerShdw>
          </a:effectLst>
        </p:spPr>
      </p:pic>
      <p:sp>
        <p:nvSpPr>
          <p:cNvPr id="57" name="Text Placeholder 3"/>
          <p:cNvSpPr txBox="1">
            <a:spLocks/>
          </p:cNvSpPr>
          <p:nvPr/>
        </p:nvSpPr>
        <p:spPr>
          <a:xfrm>
            <a:off x="7135685" y="4507090"/>
            <a:ext cx="3212932" cy="1077218"/>
          </a:xfrm>
          <a:prstGeom prst="rect">
            <a:avLst/>
          </a:prstGeom>
          <a:ln>
            <a:solidFill>
              <a:schemeClr val="bg2"/>
            </a:solidFill>
          </a:ln>
        </p:spPr>
        <p:txBody>
          <a:bodyPr vert="horz" wrap="square" lIns="45720" tIns="45720" rIns="45720" bIns="4572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85000"/>
              </a:lnSpc>
              <a:spcBef>
                <a:spcPts val="228"/>
              </a:spcBef>
            </a:pPr>
            <a:r>
              <a:rPr lang="en-US" sz="1600" b="1" dirty="0" smtClean="0">
                <a:solidFill>
                  <a:schemeClr val="accent1"/>
                </a:solidFill>
              </a:rPr>
              <a:t>CLL </a:t>
            </a:r>
            <a:r>
              <a:rPr lang="en-US" dirty="0" smtClean="0">
                <a:solidFill>
                  <a:schemeClr val="accent1"/>
                </a:solidFill>
              </a:rPr>
              <a:t>(Chronic Lymphocytic Leukemia)</a:t>
            </a:r>
            <a:endParaRPr lang="en-US" sz="1600" dirty="0">
              <a:solidFill>
                <a:schemeClr val="accent1"/>
              </a:solidFill>
            </a:endParaRPr>
          </a:p>
          <a:p>
            <a:pPr marL="231775" lvl="1" indent="-177800">
              <a:defRPr/>
            </a:pPr>
            <a:r>
              <a:rPr lang="en-US" sz="1400" dirty="0" smtClean="0"/>
              <a:t>CD-20</a:t>
            </a:r>
          </a:p>
          <a:p>
            <a:pPr marL="231775" lvl="1" indent="-177800">
              <a:defRPr/>
            </a:pPr>
            <a:r>
              <a:rPr lang="en-US" sz="1400" dirty="0" smtClean="0"/>
              <a:t>Zap-70</a:t>
            </a:r>
          </a:p>
          <a:p>
            <a:pPr marL="231775" lvl="1" indent="-177800">
              <a:defRPr/>
            </a:pPr>
            <a:r>
              <a:rPr lang="en-US" sz="1400" dirty="0" smtClean="0"/>
              <a:t>CD-38</a:t>
            </a:r>
          </a:p>
          <a:p>
            <a:pPr marL="231775" lvl="1" indent="-177800">
              <a:defRPr/>
            </a:pPr>
            <a:r>
              <a:rPr lang="en-US" sz="1400" dirty="0" smtClean="0"/>
              <a:t>Specific abnormality </a:t>
            </a:r>
            <a:r>
              <a:rPr lang="en-US" sz="1400" dirty="0"/>
              <a:t>(17p </a:t>
            </a:r>
            <a:r>
              <a:rPr lang="en-US" sz="1400" dirty="0" smtClean="0"/>
              <a:t>deletion)</a:t>
            </a:r>
            <a:endParaRPr lang="en-US" sz="1400" dirty="0"/>
          </a:p>
        </p:txBody>
      </p:sp>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16667" t="3357" r="16667" b="2772"/>
          <a:stretch/>
        </p:blipFill>
        <p:spPr>
          <a:xfrm>
            <a:off x="5746988" y="4581195"/>
            <a:ext cx="876859" cy="809214"/>
          </a:xfrm>
          <a:prstGeom prst="ellipse">
            <a:avLst/>
          </a:prstGeom>
          <a:ln w="28575">
            <a:solidFill>
              <a:schemeClr val="accent2"/>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18674" t="2028" r="19654" b="4312"/>
          <a:stretch/>
        </p:blipFill>
        <p:spPr>
          <a:xfrm>
            <a:off x="5746988" y="5814844"/>
            <a:ext cx="876859" cy="824909"/>
          </a:xfrm>
          <a:prstGeom prst="ellipse">
            <a:avLst/>
          </a:prstGeom>
          <a:ln w="28575">
            <a:solidFill>
              <a:schemeClr val="accent3"/>
            </a:solidFill>
          </a:ln>
          <a:effectLst>
            <a:outerShdw blurRad="50800" dist="38100" dir="2700000" algn="tl" rotWithShape="0">
              <a:prstClr val="black">
                <a:alpha val="40000"/>
              </a:prstClr>
            </a:outerShdw>
          </a:effectLst>
        </p:spPr>
      </p:pic>
      <p:sp>
        <p:nvSpPr>
          <p:cNvPr id="58" name="Slide Number Placeholder 2"/>
          <p:cNvSpPr>
            <a:spLocks noGrp="1"/>
          </p:cNvSpPr>
          <p:nvPr>
            <p:ph type="sldNum" sz="quarter" idx="12"/>
          </p:nvPr>
        </p:nvSpPr>
        <p:spPr>
          <a:xfrm>
            <a:off x="9270741" y="7029308"/>
            <a:ext cx="1041890" cy="215444"/>
          </a:xfrm>
        </p:spPr>
        <p:txBody>
          <a:bodyPr/>
          <a:lstStyle/>
          <a:p>
            <a:fld id="{D34AE20F-330F-454C-9011-43B717E650F2}" type="slidenum">
              <a:rPr lang="en-GB" smtClean="0"/>
              <a:pPr/>
              <a:t>28</a:t>
            </a:fld>
            <a:endParaRPr lang="en-GB" dirty="0"/>
          </a:p>
        </p:txBody>
      </p:sp>
    </p:spTree>
    <p:extLst>
      <p:ext uri="{BB962C8B-B14F-4D97-AF65-F5344CB8AC3E}">
        <p14:creationId xmlns:p14="http://schemas.microsoft.com/office/powerpoint/2010/main" val="637670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647550"/>
          </a:xfrm>
        </p:spPr>
        <p:txBody>
          <a:bodyPr/>
          <a:lstStyle/>
          <a:p>
            <a:r>
              <a:rPr lang="en-US" dirty="0" smtClean="0"/>
              <a:t>Global Oncology Monitor: </a:t>
            </a:r>
            <a:r>
              <a:rPr lang="en-US" dirty="0" smtClean="0">
                <a:solidFill>
                  <a:srgbClr val="009D9C"/>
                </a:solidFill>
              </a:rPr>
              <a:t>Lines of Therapy</a:t>
            </a:r>
            <a:br>
              <a:rPr lang="en-US" dirty="0" smtClean="0">
                <a:solidFill>
                  <a:srgbClr val="009D9C"/>
                </a:solidFill>
              </a:rPr>
            </a:br>
            <a:r>
              <a:rPr lang="en-US" sz="2400" dirty="0" smtClean="0">
                <a:solidFill>
                  <a:schemeClr val="accent2"/>
                </a:solidFill>
              </a:rPr>
              <a:t>5 Options Available for Analysis</a:t>
            </a:r>
            <a:endParaRPr lang="en-US" sz="2400"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29</a:t>
            </a:fld>
            <a:endParaRPr lang="en-GB"/>
          </a:p>
        </p:txBody>
      </p:sp>
      <p:graphicFrame>
        <p:nvGraphicFramePr>
          <p:cNvPr id="5" name="Group 91"/>
          <p:cNvGraphicFramePr>
            <a:graphicFrameLocks noGrp="1"/>
          </p:cNvGraphicFramePr>
          <p:nvPr>
            <p:extLst>
              <p:ext uri="{D42A27DB-BD31-4B8C-83A1-F6EECF244321}">
                <p14:modId xmlns:p14="http://schemas.microsoft.com/office/powerpoint/2010/main" val="3544983483"/>
              </p:ext>
            </p:extLst>
          </p:nvPr>
        </p:nvGraphicFramePr>
        <p:xfrm>
          <a:off x="684520" y="1283603"/>
          <a:ext cx="9525369" cy="5343863"/>
        </p:xfrm>
        <a:graphic>
          <a:graphicData uri="http://schemas.openxmlformats.org/drawingml/2006/table">
            <a:tbl>
              <a:tblPr firstRow="1" bandRow="1">
                <a:effectLst>
                  <a:outerShdw blurRad="50800" dist="38100" dir="2700000" algn="tl" rotWithShape="0">
                    <a:prstClr val="black">
                      <a:alpha val="40000"/>
                    </a:prstClr>
                  </a:outerShdw>
                </a:effectLst>
              </a:tblPr>
              <a:tblGrid>
                <a:gridCol w="1417234"/>
                <a:gridCol w="1433015"/>
                <a:gridCol w="2011680"/>
                <a:gridCol w="4663440"/>
              </a:tblGrid>
              <a:tr h="199327">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600" b="1" i="0" u="none" strike="noStrike" cap="none" normalizeH="0" baseline="0" dirty="0" smtClean="0">
                          <a:ln>
                            <a:noFill/>
                          </a:ln>
                          <a:solidFill>
                            <a:schemeClr val="bg1"/>
                          </a:solidFill>
                          <a:effectLst/>
                          <a:latin typeface="+mn-lt"/>
                          <a:ea typeface="SimSun" pitchFamily="2" charset="-122"/>
                          <a:cs typeface="Arial" charset="0"/>
                        </a:rPr>
                        <a:t>Options</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95000"/>
                        </a:lnSpc>
                        <a:spcBef>
                          <a:spcPct val="0"/>
                        </a:spcBef>
                        <a:spcAft>
                          <a:spcPct val="0"/>
                        </a:spcAft>
                        <a:buClrTx/>
                        <a:buSzPct val="80000"/>
                        <a:buFont typeface="Wingdings" pitchFamily="2" charset="2"/>
                        <a:buNone/>
                        <a:tabLst/>
                        <a:defRPr/>
                      </a:pPr>
                      <a:r>
                        <a:rPr kumimoji="0" lang="en-US" altLang="zh-CN" sz="1600" b="1" i="0" u="none" strike="noStrike" cap="none" normalizeH="0" baseline="0" dirty="0" smtClean="0">
                          <a:ln>
                            <a:noFill/>
                          </a:ln>
                          <a:solidFill>
                            <a:schemeClr val="bg1"/>
                          </a:solidFill>
                          <a:effectLst/>
                          <a:latin typeface="+mn-lt"/>
                          <a:ea typeface="SimSun" pitchFamily="2" charset="-122"/>
                          <a:cs typeface="Arial" charset="0"/>
                        </a:rPr>
                        <a:t>Stage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600" b="1" i="0" u="none" strike="noStrike" cap="none" normalizeH="0" baseline="0" dirty="0" smtClean="0">
                          <a:ln>
                            <a:noFill/>
                          </a:ln>
                          <a:solidFill>
                            <a:schemeClr val="bg1"/>
                          </a:solidFill>
                          <a:effectLst/>
                          <a:latin typeface="+mn-lt"/>
                          <a:ea typeface="SimSun" pitchFamily="2" charset="-122"/>
                          <a:cs typeface="Arial" charset="0"/>
                        </a:rPr>
                        <a:t>Tumors</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600" b="1" i="0" u="none" strike="noStrike" cap="none" normalizeH="0" baseline="0" dirty="0" smtClean="0">
                          <a:ln>
                            <a:noFill/>
                          </a:ln>
                          <a:solidFill>
                            <a:schemeClr val="bg1"/>
                          </a:solidFill>
                          <a:effectLst/>
                          <a:latin typeface="+mn-lt"/>
                          <a:ea typeface="SimSun" pitchFamily="2" charset="-122"/>
                          <a:cs typeface="Arial" charset="0"/>
                        </a:rPr>
                        <a:t>Description</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tr>
              <a:tr h="156965">
                <a:tc>
                  <a:txBody>
                    <a:bodyPr/>
                    <a:lstStyle/>
                    <a:p>
                      <a:pPr marL="0" marR="0" lvl="0" indent="0" algn="l"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400" b="1" i="0" u="none" strike="noStrike" cap="none" normalizeH="0" baseline="0" dirty="0" smtClean="0">
                          <a:ln>
                            <a:noFill/>
                          </a:ln>
                          <a:solidFill>
                            <a:schemeClr val="tx2">
                              <a:lumMod val="75000"/>
                            </a:schemeClr>
                          </a:solidFill>
                          <a:effectLst/>
                          <a:latin typeface="+mn-lt"/>
                          <a:ea typeface="SimSun" pitchFamily="2" charset="-122"/>
                          <a:cs typeface="Arial" charset="0"/>
                        </a:rPr>
                        <a:t>Perceptual Line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7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Any Stage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7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Solid &amp; Hematologic </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70000"/>
                      </a:schemeClr>
                    </a:solidFill>
                  </a:tcPr>
                </a:tc>
                <a:tc>
                  <a:txBody>
                    <a:bodyPr/>
                    <a:lstStyle/>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rPr>
                        <a:t>Physician perceived line of therapy</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70000"/>
                      </a:schemeClr>
                    </a:solidFill>
                  </a:tcPr>
                </a:tc>
              </a:tr>
              <a:tr h="731520">
                <a:tc>
                  <a:txBody>
                    <a:bodyPr/>
                    <a:lstStyle/>
                    <a:p>
                      <a:pPr marL="0" marR="0" lvl="0" indent="0" algn="l"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400" b="1" i="0" u="none" strike="noStrike" cap="none" normalizeH="0" baseline="0" dirty="0" smtClean="0">
                          <a:ln>
                            <a:noFill/>
                          </a:ln>
                          <a:solidFill>
                            <a:schemeClr val="tx2">
                              <a:lumMod val="75000"/>
                            </a:schemeClr>
                          </a:solidFill>
                          <a:effectLst/>
                          <a:latin typeface="+mn-lt"/>
                          <a:ea typeface="SimSun" pitchFamily="2" charset="-122"/>
                          <a:cs typeface="Arial" charset="0"/>
                        </a:rPr>
                        <a:t>Metastatic Line </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Metastatic Patients Only</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Solid &amp; Hematologic </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defRPr/>
                      </a:pPr>
                      <a:r>
                        <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rPr>
                        <a:t>Only advances the line of therapy when the reason for switching therapy is progressive and/or refractory disease – excludes sequential/planned change, side effects, cost/reimbursement issues etc.</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r>
              <a:tr h="274320">
                <a:tc rowSpan="4">
                  <a:txBody>
                    <a:bodyPr/>
                    <a:lstStyle/>
                    <a:p>
                      <a:pPr marL="0" marR="0" lvl="0" indent="0" algn="l"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400" b="1" i="0" u="none" strike="noStrike" cap="none" normalizeH="0" baseline="0" dirty="0" smtClean="0">
                          <a:ln>
                            <a:noFill/>
                          </a:ln>
                          <a:solidFill>
                            <a:schemeClr val="tx2">
                              <a:lumMod val="75000"/>
                            </a:schemeClr>
                          </a:solidFill>
                          <a:effectLst/>
                          <a:latin typeface="+mn-lt"/>
                          <a:ea typeface="SimSun" pitchFamily="2" charset="-122"/>
                          <a:cs typeface="Arial" charset="0"/>
                        </a:rPr>
                        <a:t>Calculated Line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Stage III-IV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HNC, Ovarian, SCL</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rowSpan="4">
                  <a:txBody>
                    <a:bodyPr/>
                    <a:lstStyle/>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rPr>
                        <a:t>Solid Tumors - each regimen received is counted as a line of therapy starting with each current stage of disease where regimen is used in the metastatic setting.  </a:t>
                      </a:r>
                    </a:p>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endPar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endParaRPr>
                    </a:p>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rPr>
                        <a:t>Hematologic cancers – each regimen received is counted as a line of therapy starting with the first therapy recorded.</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Stage </a:t>
                      </a:r>
                      <a:r>
                        <a:rPr kumimoji="0" lang="en-US" altLang="zh-CN" sz="1400" b="0" i="0" u="none" strike="noStrike" cap="none" normalizeH="0" baseline="0" dirty="0" err="1" smtClean="0">
                          <a:ln>
                            <a:noFill/>
                          </a:ln>
                          <a:solidFill>
                            <a:schemeClr val="tx2">
                              <a:lumMod val="75000"/>
                            </a:schemeClr>
                          </a:solidFill>
                          <a:effectLst/>
                          <a:latin typeface="+mn-lt"/>
                          <a:ea typeface="SimSun" pitchFamily="2" charset="-122"/>
                          <a:cs typeface="Arial" charset="0"/>
                        </a:rPr>
                        <a:t>IIIb</a:t>
                      </a: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NSCLC,  Mesothelioma</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vMerge="1">
                  <a:txBody>
                    <a:bodyPr/>
                    <a:lstStyle/>
                    <a:p>
                      <a:endParaRPr lang="en-US"/>
                    </a:p>
                  </a:txBody>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kern="1200" cap="none" normalizeH="0" baseline="0" dirty="0" smtClean="0">
                          <a:ln>
                            <a:noFill/>
                          </a:ln>
                          <a:solidFill>
                            <a:schemeClr val="tx2">
                              <a:lumMod val="75000"/>
                            </a:schemeClr>
                          </a:solidFill>
                          <a:effectLst/>
                          <a:latin typeface="+mn-lt"/>
                          <a:ea typeface="SimSun" pitchFamily="2" charset="-122"/>
                          <a:cs typeface="Arial" charset="0"/>
                        </a:rPr>
                        <a:t>Stage 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Other Solid Tumors</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vMerge="1">
                  <a:txBody>
                    <a:bodyPr/>
                    <a:lstStyle/>
                    <a:p>
                      <a:endParaRPr lang="en-US"/>
                    </a:p>
                  </a:txBody>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Any Stage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Hematologic </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vMerge="1">
                  <a:txBody>
                    <a:bodyPr/>
                    <a:lstStyle/>
                    <a:p>
                      <a:endParaRPr lang="en-US"/>
                    </a:p>
                  </a:txBody>
                  <a:tcPr/>
                </a:tc>
              </a:tr>
              <a:tr h="274320">
                <a:tc rowSpan="4">
                  <a:txBody>
                    <a:bodyPr/>
                    <a:lstStyle/>
                    <a:p>
                      <a:pPr marL="0" marR="0" lvl="0" indent="0" algn="l"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400" b="1" i="0" u="none" strike="noStrike" cap="none" normalizeH="0" baseline="0" dirty="0" smtClean="0">
                          <a:ln>
                            <a:noFill/>
                          </a:ln>
                          <a:solidFill>
                            <a:schemeClr val="tx2">
                              <a:lumMod val="75000"/>
                            </a:schemeClr>
                          </a:solidFill>
                          <a:effectLst/>
                          <a:latin typeface="+mn-lt"/>
                          <a:ea typeface="SimSun" pitchFamily="2" charset="-122"/>
                          <a:cs typeface="Arial" charset="0"/>
                        </a:rPr>
                        <a:t>Maintenance Line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Stage III-IV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HNC, Ovarian, SCL</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rowSpan="4">
                  <a:txBody>
                    <a:bodyPr/>
                    <a:lstStyle/>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rPr>
                        <a:t>Similar to calculated line above with maintenance lines of therapy distinguished from non-maintenance lines of therapy. </a:t>
                      </a:r>
                    </a:p>
                    <a:p>
                      <a:pPr marL="0" marR="0" lvl="0" indent="0" algn="l" defTabSz="914400" rtl="0" eaLnBrk="1" fontAlgn="b" latinLnBrk="0" hangingPunct="1">
                        <a:lnSpc>
                          <a:spcPct val="95000"/>
                        </a:lnSpc>
                        <a:spcBef>
                          <a:spcPct val="0"/>
                        </a:spcBef>
                        <a:spcAft>
                          <a:spcPct val="0"/>
                        </a:spcAft>
                        <a:buClrTx/>
                        <a:buSzPct val="80000"/>
                        <a:buFont typeface="Wingdings" pitchFamily="2" charset="2"/>
                        <a:buNone/>
                        <a:tabLst/>
                      </a:pPr>
                      <a:endParaRPr kumimoji="0" lang="en-US" altLang="zh-CN" sz="1300" b="0" i="0" u="none" strike="noStrike" cap="none" normalizeH="0" baseline="0" dirty="0" smtClean="0">
                        <a:ln>
                          <a:noFill/>
                        </a:ln>
                        <a:solidFill>
                          <a:schemeClr val="tx2">
                            <a:lumMod val="75000"/>
                          </a:schemeClr>
                        </a:solidFill>
                        <a:effectLst/>
                        <a:latin typeface="+mn-lt"/>
                        <a:ea typeface="SimSun" pitchFamily="2" charset="-122"/>
                        <a:cs typeface="Arial" charset="0"/>
                      </a:endParaRP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Stage </a:t>
                      </a:r>
                      <a:r>
                        <a:rPr kumimoji="0" lang="en-US" altLang="zh-CN" sz="1400" b="0" i="0" u="none" strike="noStrike" cap="none" normalizeH="0" baseline="0" dirty="0" err="1" smtClean="0">
                          <a:ln>
                            <a:noFill/>
                          </a:ln>
                          <a:solidFill>
                            <a:schemeClr val="tx2">
                              <a:lumMod val="75000"/>
                            </a:schemeClr>
                          </a:solidFill>
                          <a:effectLst/>
                          <a:latin typeface="+mn-lt"/>
                          <a:ea typeface="SimSun" pitchFamily="2" charset="-122"/>
                          <a:cs typeface="Arial" charset="0"/>
                        </a:rPr>
                        <a:t>IIIb</a:t>
                      </a: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NSCLC,  Mesothelioma</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vMerge="1">
                  <a:txBody>
                    <a:bodyPr/>
                    <a:lstStyle/>
                    <a:p>
                      <a:endParaRPr lang="en-US"/>
                    </a:p>
                  </a:txBody>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Stage IV</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Other Solid Tumors</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vMerge="1">
                  <a:txBody>
                    <a:bodyPr/>
                    <a:lstStyle/>
                    <a:p>
                      <a:endParaRPr lang="en-US"/>
                    </a:p>
                  </a:txBody>
                  <a:tcPr/>
                </a:tc>
              </a:tr>
              <a:tr h="274320">
                <a:tc vMerge="1">
                  <a:txBody>
                    <a:bodyPr/>
                    <a:lstStyle/>
                    <a:p>
                      <a:endParaRPr lang="en-US"/>
                    </a:p>
                  </a:txBody>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Any Stage</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All Hematologic </a:t>
                      </a:r>
                    </a:p>
                  </a:txBody>
                  <a:tcPr marL="84407" marR="84407" marT="45723" marB="45723"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2">
                        <a:lumMod val="60000"/>
                        <a:lumOff val="40000"/>
                      </a:schemeClr>
                    </a:solidFill>
                  </a:tcPr>
                </a:tc>
                <a:tc vMerge="1">
                  <a:txBody>
                    <a:bodyPr/>
                    <a:lstStyle/>
                    <a:p>
                      <a:endParaRPr lang="en-US"/>
                    </a:p>
                  </a:txBody>
                  <a:tcPr/>
                </a:tc>
              </a:tr>
              <a:tr h="1485047">
                <a:tc>
                  <a:txBody>
                    <a:bodyPr/>
                    <a:lstStyle/>
                    <a:p>
                      <a:pPr marL="0" marR="0" lvl="0" indent="0" algn="l" defTabSz="914400" rtl="0" eaLnBrk="1" fontAlgn="ctr" latinLnBrk="0" hangingPunct="1">
                        <a:lnSpc>
                          <a:spcPct val="95000"/>
                        </a:lnSpc>
                        <a:spcBef>
                          <a:spcPct val="0"/>
                        </a:spcBef>
                        <a:spcAft>
                          <a:spcPct val="0"/>
                        </a:spcAft>
                        <a:buClrTx/>
                        <a:buSzPct val="80000"/>
                        <a:buFont typeface="Wingdings" pitchFamily="2" charset="2"/>
                        <a:buNone/>
                        <a:tabLst/>
                      </a:pPr>
                      <a:r>
                        <a:rPr kumimoji="0" lang="en-US" altLang="zh-CN" sz="1400" b="1" i="0" u="none" strike="noStrike" cap="none" normalizeH="0" baseline="0" dirty="0" smtClean="0">
                          <a:ln>
                            <a:noFill/>
                          </a:ln>
                          <a:solidFill>
                            <a:schemeClr val="tx2">
                              <a:lumMod val="75000"/>
                            </a:schemeClr>
                          </a:solidFill>
                          <a:effectLst/>
                          <a:latin typeface="+mn-lt"/>
                          <a:ea typeface="SimSun" pitchFamily="2" charset="-122"/>
                          <a:cs typeface="Arial" charset="0"/>
                        </a:rPr>
                        <a:t>Prostate Groups</a:t>
                      </a:r>
                    </a:p>
                  </a:txBody>
                  <a:tcPr marT="91440" marB="0"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Any Stage</a:t>
                      </a:r>
                    </a:p>
                  </a:txBody>
                  <a:tcPr marT="91440" marB="0"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95000"/>
                        </a:lnSpc>
                        <a:spcBef>
                          <a:spcPct val="0"/>
                        </a:spcBef>
                        <a:spcAft>
                          <a:spcPct val="0"/>
                        </a:spcAft>
                        <a:buClrTx/>
                        <a:buSzPct val="80000"/>
                        <a:buFont typeface="Wingdings" pitchFamily="2" charset="2"/>
                        <a:buNone/>
                        <a:tabLst/>
                      </a:pPr>
                      <a:r>
                        <a:rPr kumimoji="0" lang="en-US" altLang="zh-CN" sz="1400" b="0" i="0" u="none" strike="noStrike" cap="none" normalizeH="0" baseline="0" dirty="0" smtClean="0">
                          <a:ln>
                            <a:noFill/>
                          </a:ln>
                          <a:solidFill>
                            <a:schemeClr val="tx2">
                              <a:lumMod val="75000"/>
                            </a:schemeClr>
                          </a:solidFill>
                          <a:effectLst/>
                          <a:latin typeface="+mn-lt"/>
                          <a:ea typeface="SimSun" pitchFamily="2" charset="-122"/>
                          <a:cs typeface="Arial" charset="0"/>
                        </a:rPr>
                        <a:t>Prostate</a:t>
                      </a:r>
                    </a:p>
                  </a:txBody>
                  <a:tcPr marT="91440" marB="0"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kumimoji="0" lang="en-GB" altLang="zh-CN" sz="1200" b="1" i="0" u="none" strike="noStrike" kern="1200" cap="none" normalizeH="0" baseline="0" dirty="0" smtClean="0">
                          <a:ln>
                            <a:noFill/>
                          </a:ln>
                          <a:solidFill>
                            <a:schemeClr val="tx2">
                              <a:lumMod val="75000"/>
                            </a:schemeClr>
                          </a:solidFill>
                          <a:effectLst/>
                          <a:latin typeface="+mn-lt"/>
                          <a:ea typeface="SimSun" pitchFamily="2" charset="-122"/>
                          <a:cs typeface="Arial" charset="0"/>
                        </a:rPr>
                        <a:t>Chemo Naïve:</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 patients who have never received a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 in their current or previous treatments </a:t>
                      </a:r>
                      <a:endParaRPr kumimoji="0" lang="en-US"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endParaRPr>
                    </a:p>
                    <a:p>
                      <a:r>
                        <a:rPr kumimoji="0" lang="en-GB" altLang="zh-CN" sz="1200" b="1" i="0" u="none" strike="noStrike" kern="1200" cap="none" normalizeH="0" baseline="0" dirty="0" smtClean="0">
                          <a:ln>
                            <a:noFill/>
                          </a:ln>
                          <a:solidFill>
                            <a:schemeClr val="tx2">
                              <a:lumMod val="75000"/>
                            </a:schemeClr>
                          </a:solidFill>
                          <a:effectLst/>
                          <a:latin typeface="+mn-lt"/>
                          <a:ea typeface="SimSun" pitchFamily="2" charset="-122"/>
                          <a:cs typeface="Arial" charset="0"/>
                        </a:rPr>
                        <a:t>1st line chemo: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 patients with no prior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/biologics</a:t>
                      </a:r>
                      <a:endParaRPr kumimoji="0" lang="en-US"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endParaRPr>
                    </a:p>
                    <a:p>
                      <a:r>
                        <a:rPr kumimoji="0" lang="en-GB" altLang="zh-CN" sz="1200" b="1" i="0" u="none" strike="noStrike" kern="1200" cap="none" normalizeH="0" baseline="0" dirty="0" smtClean="0">
                          <a:ln>
                            <a:noFill/>
                          </a:ln>
                          <a:solidFill>
                            <a:schemeClr val="tx2">
                              <a:lumMod val="75000"/>
                            </a:schemeClr>
                          </a:solidFill>
                          <a:effectLst/>
                          <a:latin typeface="+mn-lt"/>
                          <a:ea typeface="SimSun" pitchFamily="2" charset="-122"/>
                          <a:cs typeface="Arial" charset="0"/>
                        </a:rPr>
                        <a:t>Chemo Refractory 2nd Line:</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 patients that are currently receiving a hormone or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 and have had only one prior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a:t>
                      </a:r>
                      <a:endParaRPr kumimoji="0" lang="en-US"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endParaRPr>
                    </a:p>
                    <a:p>
                      <a:r>
                        <a:rPr kumimoji="0" lang="en-GB" altLang="zh-CN" sz="1200" b="1" i="0" u="none" strike="noStrike" kern="1200" cap="none" normalizeH="0" baseline="0" dirty="0" smtClean="0">
                          <a:ln>
                            <a:noFill/>
                          </a:ln>
                          <a:solidFill>
                            <a:schemeClr val="tx2">
                              <a:lumMod val="75000"/>
                            </a:schemeClr>
                          </a:solidFill>
                          <a:effectLst/>
                          <a:latin typeface="+mn-lt"/>
                          <a:ea typeface="SimSun" pitchFamily="2" charset="-122"/>
                          <a:cs typeface="Arial" charset="0"/>
                        </a:rPr>
                        <a:t>Chemo Refractory 3rd+ Line: </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patients that are currently receiving a hormone or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 and have had two or more prior </a:t>
                      </a:r>
                      <a:r>
                        <a:rPr kumimoji="0" lang="en-GB" altLang="zh-CN" sz="1200" b="0" i="0" u="none" strike="noStrike" kern="1200" cap="none" normalizeH="0" baseline="0" dirty="0" err="1" smtClean="0">
                          <a:ln>
                            <a:noFill/>
                          </a:ln>
                          <a:solidFill>
                            <a:schemeClr val="tx2">
                              <a:lumMod val="75000"/>
                            </a:schemeClr>
                          </a:solidFill>
                          <a:effectLst/>
                          <a:latin typeface="+mn-lt"/>
                          <a:ea typeface="SimSun" pitchFamily="2" charset="-122"/>
                          <a:cs typeface="Arial" charset="0"/>
                        </a:rPr>
                        <a:t>cyto</a:t>
                      </a:r>
                      <a:r>
                        <a:rPr kumimoji="0" lang="en-GB" altLang="zh-CN" sz="1200" b="0" i="0" u="none" strike="noStrike" kern="1200" cap="none" normalizeH="0" baseline="0" dirty="0" smtClean="0">
                          <a:ln>
                            <a:noFill/>
                          </a:ln>
                          <a:solidFill>
                            <a:schemeClr val="tx2">
                              <a:lumMod val="75000"/>
                            </a:schemeClr>
                          </a:solidFill>
                          <a:effectLst/>
                          <a:latin typeface="+mn-lt"/>
                          <a:ea typeface="SimSun" pitchFamily="2" charset="-122"/>
                          <a:cs typeface="Arial" charset="0"/>
                        </a:rPr>
                        <a:t>/biologic</a:t>
                      </a:r>
                      <a:endParaRPr kumimoji="0" lang="en-US" altLang="zh-CN" sz="1200" b="0" i="0" u="none" strike="noStrike" cap="none" normalizeH="0" baseline="0" dirty="0" smtClean="0">
                        <a:ln>
                          <a:noFill/>
                        </a:ln>
                        <a:solidFill>
                          <a:schemeClr val="tx2">
                            <a:lumMod val="75000"/>
                          </a:schemeClr>
                        </a:solidFill>
                        <a:effectLst/>
                        <a:latin typeface="+mn-lt"/>
                        <a:ea typeface="SimSun" pitchFamily="2" charset="-122"/>
                        <a:cs typeface="Arial" charset="0"/>
                      </a:endParaRPr>
                    </a:p>
                  </a:txBody>
                  <a:tcPr marT="91440" marB="0"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992714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029" y="3109531"/>
            <a:ext cx="4649591" cy="698012"/>
          </a:xfrm>
        </p:spPr>
        <p:txBody>
          <a:bodyPr/>
          <a:lstStyle/>
          <a:p>
            <a:r>
              <a:rPr lang="en-GB" dirty="0" smtClean="0"/>
              <a:t>Our Global Oncology </a:t>
            </a:r>
            <a:br>
              <a:rPr lang="en-GB" dirty="0" smtClean="0"/>
            </a:br>
            <a:r>
              <a:rPr lang="en-GB" dirty="0" err="1" smtClean="0"/>
              <a:t>Center</a:t>
            </a:r>
            <a:r>
              <a:rPr lang="en-GB" dirty="0" smtClean="0"/>
              <a:t> of Excellence</a:t>
            </a:r>
            <a:endParaRPr lang="en-GB" dirty="0"/>
          </a:p>
        </p:txBody>
      </p:sp>
      <p:sp>
        <p:nvSpPr>
          <p:cNvPr id="3" name="Slide Number Placeholder 2"/>
          <p:cNvSpPr>
            <a:spLocks noGrp="1"/>
          </p:cNvSpPr>
          <p:nvPr>
            <p:ph type="sldNum" sz="quarter" idx="10"/>
          </p:nvPr>
        </p:nvSpPr>
        <p:spPr/>
        <p:txBody>
          <a:bodyPr/>
          <a:lstStyle/>
          <a:p>
            <a:fld id="{D34AE20F-330F-454C-9011-43B717E650F2}" type="slidenum">
              <a:rPr lang="en-GB" smtClean="0"/>
              <a:pPr/>
              <a:t>3</a:t>
            </a:fld>
            <a:endParaRPr lang="en-GB"/>
          </a:p>
        </p:txBody>
      </p:sp>
      <p:sp>
        <p:nvSpPr>
          <p:cNvPr id="4" name="Freeform 110"/>
          <p:cNvSpPr>
            <a:spLocks noChangeAspect="1" noEditPoints="1"/>
          </p:cNvSpPr>
          <p:nvPr/>
        </p:nvSpPr>
        <p:spPr bwMode="auto">
          <a:xfrm>
            <a:off x="6958567" y="3098817"/>
            <a:ext cx="1730049" cy="1581228"/>
          </a:xfrm>
          <a:custGeom>
            <a:avLst/>
            <a:gdLst/>
            <a:ahLst/>
            <a:cxnLst>
              <a:cxn ang="0">
                <a:pos x="178" y="0"/>
              </a:cxn>
              <a:cxn ang="0">
                <a:pos x="288" y="0"/>
              </a:cxn>
              <a:cxn ang="0">
                <a:pos x="276" y="31"/>
              </a:cxn>
              <a:cxn ang="0">
                <a:pos x="357" y="31"/>
              </a:cxn>
              <a:cxn ang="0">
                <a:pos x="346" y="108"/>
              </a:cxn>
              <a:cxn ang="0">
                <a:pos x="282" y="176"/>
              </a:cxn>
              <a:cxn ang="0">
                <a:pos x="302" y="190"/>
              </a:cxn>
              <a:cxn ang="0">
                <a:pos x="263" y="202"/>
              </a:cxn>
              <a:cxn ang="0">
                <a:pos x="263" y="179"/>
              </a:cxn>
              <a:cxn ang="0">
                <a:pos x="229" y="232"/>
              </a:cxn>
              <a:cxn ang="0">
                <a:pos x="230" y="287"/>
              </a:cxn>
              <a:cxn ang="0">
                <a:pos x="275" y="327"/>
              </a:cxn>
              <a:cxn ang="0">
                <a:pos x="105" y="287"/>
              </a:cxn>
              <a:cxn ang="0">
                <a:pos x="135" y="287"/>
              </a:cxn>
              <a:cxn ang="0">
                <a:pos x="176" y="279"/>
              </a:cxn>
              <a:cxn ang="0">
                <a:pos x="155" y="232"/>
              </a:cxn>
              <a:cxn ang="0">
                <a:pos x="140" y="204"/>
              </a:cxn>
              <a:cxn ang="0">
                <a:pos x="94" y="189"/>
              </a:cxn>
              <a:cxn ang="0">
                <a:pos x="82" y="198"/>
              </a:cxn>
              <a:cxn ang="0">
                <a:pos x="61" y="171"/>
              </a:cxn>
              <a:cxn ang="0">
                <a:pos x="75" y="167"/>
              </a:cxn>
              <a:cxn ang="0">
                <a:pos x="0" y="40"/>
              </a:cxn>
              <a:cxn ang="0">
                <a:pos x="10" y="31"/>
              </a:cxn>
              <a:cxn ang="0">
                <a:pos x="84" y="31"/>
              </a:cxn>
              <a:cxn ang="0">
                <a:pos x="119" y="19"/>
              </a:cxn>
              <a:cxn ang="0">
                <a:pos x="145" y="174"/>
              </a:cxn>
              <a:cxn ang="0">
                <a:pos x="151" y="19"/>
              </a:cxn>
              <a:cxn ang="0">
                <a:pos x="268" y="75"/>
              </a:cxn>
              <a:cxn ang="0">
                <a:pos x="328" y="101"/>
              </a:cxn>
              <a:cxn ang="0">
                <a:pos x="286" y="50"/>
              </a:cxn>
              <a:cxn ang="0">
                <a:pos x="268" y="75"/>
              </a:cxn>
              <a:cxn ang="0">
                <a:pos x="91" y="75"/>
              </a:cxn>
              <a:cxn ang="0">
                <a:pos x="71" y="50"/>
              </a:cxn>
              <a:cxn ang="0">
                <a:pos x="29" y="101"/>
              </a:cxn>
            </a:cxnLst>
            <a:rect l="0" t="0" r="r" b="b"/>
            <a:pathLst>
              <a:path w="357" h="327">
                <a:moveTo>
                  <a:pt x="71" y="0"/>
                </a:moveTo>
                <a:cubicBezTo>
                  <a:pt x="178" y="0"/>
                  <a:pt x="178" y="0"/>
                  <a:pt x="178" y="0"/>
                </a:cubicBezTo>
                <a:cubicBezTo>
                  <a:pt x="181" y="0"/>
                  <a:pt x="181" y="0"/>
                  <a:pt x="181" y="0"/>
                </a:cubicBezTo>
                <a:cubicBezTo>
                  <a:pt x="288" y="0"/>
                  <a:pt x="288" y="0"/>
                  <a:pt x="288" y="0"/>
                </a:cubicBezTo>
                <a:cubicBezTo>
                  <a:pt x="282" y="10"/>
                  <a:pt x="278" y="21"/>
                  <a:pt x="275" y="31"/>
                </a:cubicBezTo>
                <a:cubicBezTo>
                  <a:pt x="276" y="31"/>
                  <a:pt x="276" y="31"/>
                  <a:pt x="276" y="31"/>
                </a:cubicBezTo>
                <a:cubicBezTo>
                  <a:pt x="347" y="31"/>
                  <a:pt x="347" y="31"/>
                  <a:pt x="347" y="31"/>
                </a:cubicBezTo>
                <a:cubicBezTo>
                  <a:pt x="357" y="31"/>
                  <a:pt x="357" y="31"/>
                  <a:pt x="357" y="31"/>
                </a:cubicBezTo>
                <a:cubicBezTo>
                  <a:pt x="357" y="40"/>
                  <a:pt x="357" y="40"/>
                  <a:pt x="357" y="40"/>
                </a:cubicBezTo>
                <a:cubicBezTo>
                  <a:pt x="357" y="59"/>
                  <a:pt x="357" y="84"/>
                  <a:pt x="346" y="108"/>
                </a:cubicBezTo>
                <a:cubicBezTo>
                  <a:pt x="336" y="132"/>
                  <a:pt x="317" y="153"/>
                  <a:pt x="282" y="167"/>
                </a:cubicBezTo>
                <a:cubicBezTo>
                  <a:pt x="282" y="176"/>
                  <a:pt x="282" y="176"/>
                  <a:pt x="282" y="176"/>
                </a:cubicBezTo>
                <a:cubicBezTo>
                  <a:pt x="296" y="171"/>
                  <a:pt x="296" y="171"/>
                  <a:pt x="296" y="171"/>
                </a:cubicBezTo>
                <a:cubicBezTo>
                  <a:pt x="302" y="190"/>
                  <a:pt x="302" y="190"/>
                  <a:pt x="302" y="190"/>
                </a:cubicBezTo>
                <a:cubicBezTo>
                  <a:pt x="275" y="198"/>
                  <a:pt x="275" y="198"/>
                  <a:pt x="275" y="198"/>
                </a:cubicBezTo>
                <a:cubicBezTo>
                  <a:pt x="263" y="202"/>
                  <a:pt x="263" y="202"/>
                  <a:pt x="263" y="202"/>
                </a:cubicBezTo>
                <a:cubicBezTo>
                  <a:pt x="263" y="189"/>
                  <a:pt x="263" y="189"/>
                  <a:pt x="263" y="189"/>
                </a:cubicBezTo>
                <a:cubicBezTo>
                  <a:pt x="263" y="179"/>
                  <a:pt x="263" y="179"/>
                  <a:pt x="263" y="179"/>
                </a:cubicBezTo>
                <a:cubicBezTo>
                  <a:pt x="256" y="187"/>
                  <a:pt x="245" y="194"/>
                  <a:pt x="229" y="200"/>
                </a:cubicBezTo>
                <a:cubicBezTo>
                  <a:pt x="229" y="232"/>
                  <a:pt x="229" y="232"/>
                  <a:pt x="229" y="232"/>
                </a:cubicBezTo>
                <a:cubicBezTo>
                  <a:pt x="210" y="232"/>
                  <a:pt x="210" y="232"/>
                  <a:pt x="210" y="232"/>
                </a:cubicBezTo>
                <a:cubicBezTo>
                  <a:pt x="208" y="252"/>
                  <a:pt x="217" y="275"/>
                  <a:pt x="230" y="287"/>
                </a:cubicBezTo>
                <a:cubicBezTo>
                  <a:pt x="259" y="287"/>
                  <a:pt x="259" y="287"/>
                  <a:pt x="259" y="287"/>
                </a:cubicBezTo>
                <a:cubicBezTo>
                  <a:pt x="275" y="327"/>
                  <a:pt x="275" y="327"/>
                  <a:pt x="275" y="327"/>
                </a:cubicBezTo>
                <a:cubicBezTo>
                  <a:pt x="92" y="327"/>
                  <a:pt x="92" y="327"/>
                  <a:pt x="92" y="327"/>
                </a:cubicBezTo>
                <a:cubicBezTo>
                  <a:pt x="105" y="287"/>
                  <a:pt x="105" y="287"/>
                  <a:pt x="105" y="287"/>
                </a:cubicBezTo>
                <a:cubicBezTo>
                  <a:pt x="126" y="287"/>
                  <a:pt x="126" y="287"/>
                  <a:pt x="126" y="287"/>
                </a:cubicBezTo>
                <a:cubicBezTo>
                  <a:pt x="135" y="287"/>
                  <a:pt x="135" y="287"/>
                  <a:pt x="135" y="287"/>
                </a:cubicBezTo>
                <a:cubicBezTo>
                  <a:pt x="176" y="287"/>
                  <a:pt x="176" y="287"/>
                  <a:pt x="176" y="287"/>
                </a:cubicBezTo>
                <a:cubicBezTo>
                  <a:pt x="176" y="279"/>
                  <a:pt x="176" y="279"/>
                  <a:pt x="176" y="279"/>
                </a:cubicBezTo>
                <a:cubicBezTo>
                  <a:pt x="143" y="279"/>
                  <a:pt x="143" y="279"/>
                  <a:pt x="143" y="279"/>
                </a:cubicBezTo>
                <a:cubicBezTo>
                  <a:pt x="153" y="267"/>
                  <a:pt x="157" y="248"/>
                  <a:pt x="155" y="232"/>
                </a:cubicBezTo>
                <a:cubicBezTo>
                  <a:pt x="140" y="232"/>
                  <a:pt x="140" y="232"/>
                  <a:pt x="140" y="232"/>
                </a:cubicBezTo>
                <a:cubicBezTo>
                  <a:pt x="140" y="204"/>
                  <a:pt x="140" y="204"/>
                  <a:pt x="140" y="204"/>
                </a:cubicBezTo>
                <a:cubicBezTo>
                  <a:pt x="116" y="196"/>
                  <a:pt x="102" y="187"/>
                  <a:pt x="94" y="177"/>
                </a:cubicBezTo>
                <a:cubicBezTo>
                  <a:pt x="94" y="189"/>
                  <a:pt x="94" y="189"/>
                  <a:pt x="94" y="189"/>
                </a:cubicBezTo>
                <a:cubicBezTo>
                  <a:pt x="94" y="202"/>
                  <a:pt x="94" y="202"/>
                  <a:pt x="94" y="202"/>
                </a:cubicBezTo>
                <a:cubicBezTo>
                  <a:pt x="82" y="198"/>
                  <a:pt x="82" y="198"/>
                  <a:pt x="82" y="198"/>
                </a:cubicBezTo>
                <a:cubicBezTo>
                  <a:pt x="55" y="190"/>
                  <a:pt x="55" y="190"/>
                  <a:pt x="55" y="190"/>
                </a:cubicBezTo>
                <a:cubicBezTo>
                  <a:pt x="61" y="171"/>
                  <a:pt x="61" y="171"/>
                  <a:pt x="61" y="171"/>
                </a:cubicBezTo>
                <a:cubicBezTo>
                  <a:pt x="75" y="176"/>
                  <a:pt x="75" y="176"/>
                  <a:pt x="75" y="176"/>
                </a:cubicBezTo>
                <a:cubicBezTo>
                  <a:pt x="75" y="167"/>
                  <a:pt x="75" y="167"/>
                  <a:pt x="75" y="167"/>
                </a:cubicBezTo>
                <a:cubicBezTo>
                  <a:pt x="40" y="153"/>
                  <a:pt x="21" y="132"/>
                  <a:pt x="11" y="108"/>
                </a:cubicBezTo>
                <a:cubicBezTo>
                  <a:pt x="0" y="84"/>
                  <a:pt x="0" y="59"/>
                  <a:pt x="0" y="40"/>
                </a:cubicBezTo>
                <a:cubicBezTo>
                  <a:pt x="0" y="31"/>
                  <a:pt x="0" y="31"/>
                  <a:pt x="0" y="31"/>
                </a:cubicBezTo>
                <a:cubicBezTo>
                  <a:pt x="10" y="31"/>
                  <a:pt x="10" y="31"/>
                  <a:pt x="10" y="31"/>
                </a:cubicBezTo>
                <a:cubicBezTo>
                  <a:pt x="81" y="31"/>
                  <a:pt x="81" y="31"/>
                  <a:pt x="81" y="31"/>
                </a:cubicBezTo>
                <a:cubicBezTo>
                  <a:pt x="84" y="31"/>
                  <a:pt x="84" y="31"/>
                  <a:pt x="84" y="31"/>
                </a:cubicBezTo>
                <a:cubicBezTo>
                  <a:pt x="81" y="21"/>
                  <a:pt x="77" y="10"/>
                  <a:pt x="71" y="0"/>
                </a:cubicBezTo>
                <a:close/>
                <a:moveTo>
                  <a:pt x="119" y="19"/>
                </a:moveTo>
                <a:cubicBezTo>
                  <a:pt x="121" y="65"/>
                  <a:pt x="118" y="107"/>
                  <a:pt x="112" y="147"/>
                </a:cubicBezTo>
                <a:cubicBezTo>
                  <a:pt x="116" y="166"/>
                  <a:pt x="131" y="169"/>
                  <a:pt x="145" y="174"/>
                </a:cubicBezTo>
                <a:cubicBezTo>
                  <a:pt x="138" y="167"/>
                  <a:pt x="129" y="161"/>
                  <a:pt x="129" y="145"/>
                </a:cubicBezTo>
                <a:cubicBezTo>
                  <a:pt x="140" y="108"/>
                  <a:pt x="147" y="65"/>
                  <a:pt x="151" y="19"/>
                </a:cubicBezTo>
                <a:cubicBezTo>
                  <a:pt x="141" y="19"/>
                  <a:pt x="130" y="19"/>
                  <a:pt x="119" y="19"/>
                </a:cubicBezTo>
                <a:close/>
                <a:moveTo>
                  <a:pt x="268" y="75"/>
                </a:moveTo>
                <a:cubicBezTo>
                  <a:pt x="268" y="104"/>
                  <a:pt x="275" y="128"/>
                  <a:pt x="274" y="149"/>
                </a:cubicBezTo>
                <a:cubicBezTo>
                  <a:pt x="304" y="138"/>
                  <a:pt x="320" y="120"/>
                  <a:pt x="328" y="101"/>
                </a:cubicBezTo>
                <a:cubicBezTo>
                  <a:pt x="336" y="84"/>
                  <a:pt x="337" y="65"/>
                  <a:pt x="338" y="50"/>
                </a:cubicBezTo>
                <a:cubicBezTo>
                  <a:pt x="286" y="50"/>
                  <a:pt x="286" y="50"/>
                  <a:pt x="286" y="50"/>
                </a:cubicBezTo>
                <a:cubicBezTo>
                  <a:pt x="286" y="75"/>
                  <a:pt x="286" y="75"/>
                  <a:pt x="286" y="75"/>
                </a:cubicBezTo>
                <a:cubicBezTo>
                  <a:pt x="268" y="75"/>
                  <a:pt x="268" y="75"/>
                  <a:pt x="268" y="75"/>
                </a:cubicBezTo>
                <a:close/>
                <a:moveTo>
                  <a:pt x="84" y="149"/>
                </a:moveTo>
                <a:cubicBezTo>
                  <a:pt x="83" y="129"/>
                  <a:pt x="91" y="104"/>
                  <a:pt x="91" y="75"/>
                </a:cubicBezTo>
                <a:cubicBezTo>
                  <a:pt x="71" y="75"/>
                  <a:pt x="71" y="75"/>
                  <a:pt x="71" y="75"/>
                </a:cubicBezTo>
                <a:cubicBezTo>
                  <a:pt x="71" y="50"/>
                  <a:pt x="71" y="50"/>
                  <a:pt x="71" y="50"/>
                </a:cubicBezTo>
                <a:cubicBezTo>
                  <a:pt x="19" y="50"/>
                  <a:pt x="19" y="50"/>
                  <a:pt x="19" y="50"/>
                </a:cubicBezTo>
                <a:cubicBezTo>
                  <a:pt x="20" y="65"/>
                  <a:pt x="21" y="84"/>
                  <a:pt x="29" y="101"/>
                </a:cubicBezTo>
                <a:cubicBezTo>
                  <a:pt x="37" y="120"/>
                  <a:pt x="53" y="138"/>
                  <a:pt x="84" y="149"/>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68828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34AE20F-330F-454C-9011-43B717E650F2}" type="slidenum">
              <a:rPr lang="en-GB" smtClean="0"/>
              <a:pPr/>
              <a:t>30</a:t>
            </a:fld>
            <a:endParaRPr lang="en-GB"/>
          </a:p>
        </p:txBody>
      </p:sp>
      <p:grpSp>
        <p:nvGrpSpPr>
          <p:cNvPr id="8" name="Group 7"/>
          <p:cNvGrpSpPr>
            <a:grpSpLocks noChangeAspect="1"/>
          </p:cNvGrpSpPr>
          <p:nvPr/>
        </p:nvGrpSpPr>
        <p:grpSpPr>
          <a:xfrm>
            <a:off x="6766250" y="2905482"/>
            <a:ext cx="1963534" cy="1784378"/>
            <a:chOff x="6557963" y="3495675"/>
            <a:chExt cx="869950" cy="790575"/>
          </a:xfrm>
          <a:solidFill>
            <a:schemeClr val="bg1"/>
          </a:solidFill>
        </p:grpSpPr>
        <p:sp>
          <p:nvSpPr>
            <p:cNvPr id="9" name="Freeform 11"/>
            <p:cNvSpPr>
              <a:spLocks/>
            </p:cNvSpPr>
            <p:nvPr/>
          </p:nvSpPr>
          <p:spPr bwMode="auto">
            <a:xfrm>
              <a:off x="6757988" y="3987800"/>
              <a:ext cx="88900" cy="298450"/>
            </a:xfrm>
            <a:custGeom>
              <a:avLst/>
              <a:gdLst/>
              <a:ahLst/>
              <a:cxnLst>
                <a:cxn ang="0">
                  <a:pos x="0" y="34"/>
                </a:cxn>
                <a:cxn ang="0">
                  <a:pos x="0" y="188"/>
                </a:cxn>
                <a:cxn ang="0">
                  <a:pos x="56" y="188"/>
                </a:cxn>
                <a:cxn ang="0">
                  <a:pos x="56" y="22"/>
                </a:cxn>
                <a:cxn ang="0">
                  <a:pos x="34" y="0"/>
                </a:cxn>
                <a:cxn ang="0">
                  <a:pos x="0" y="34"/>
                </a:cxn>
              </a:cxnLst>
              <a:rect l="0" t="0" r="r" b="b"/>
              <a:pathLst>
                <a:path w="56" h="188">
                  <a:moveTo>
                    <a:pt x="0" y="34"/>
                  </a:moveTo>
                  <a:lnTo>
                    <a:pt x="0" y="188"/>
                  </a:lnTo>
                  <a:lnTo>
                    <a:pt x="56" y="188"/>
                  </a:lnTo>
                  <a:lnTo>
                    <a:pt x="56" y="22"/>
                  </a:lnTo>
                  <a:lnTo>
                    <a:pt x="34" y="0"/>
                  </a:lnTo>
                  <a:lnTo>
                    <a:pt x="0" y="34"/>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2"/>
            <p:cNvSpPr>
              <a:spLocks/>
            </p:cNvSpPr>
            <p:nvPr/>
          </p:nvSpPr>
          <p:spPr bwMode="auto">
            <a:xfrm>
              <a:off x="6659563" y="4083050"/>
              <a:ext cx="57150" cy="203200"/>
            </a:xfrm>
            <a:custGeom>
              <a:avLst/>
              <a:gdLst/>
              <a:ahLst/>
              <a:cxnLst>
                <a:cxn ang="0">
                  <a:pos x="0" y="128"/>
                </a:cxn>
                <a:cxn ang="0">
                  <a:pos x="36" y="128"/>
                </a:cxn>
                <a:cxn ang="0">
                  <a:pos x="36" y="0"/>
                </a:cxn>
                <a:cxn ang="0">
                  <a:pos x="0" y="34"/>
                </a:cxn>
                <a:cxn ang="0">
                  <a:pos x="0" y="128"/>
                </a:cxn>
              </a:cxnLst>
              <a:rect l="0" t="0" r="r" b="b"/>
              <a:pathLst>
                <a:path w="36" h="128">
                  <a:moveTo>
                    <a:pt x="0" y="128"/>
                  </a:moveTo>
                  <a:lnTo>
                    <a:pt x="36" y="128"/>
                  </a:lnTo>
                  <a:lnTo>
                    <a:pt x="36" y="0"/>
                  </a:lnTo>
                  <a:lnTo>
                    <a:pt x="0" y="34"/>
                  </a:lnTo>
                  <a:lnTo>
                    <a:pt x="0" y="128"/>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3"/>
            <p:cNvSpPr>
              <a:spLocks/>
            </p:cNvSpPr>
            <p:nvPr/>
          </p:nvSpPr>
          <p:spPr bwMode="auto">
            <a:xfrm>
              <a:off x="7138988" y="3686175"/>
              <a:ext cx="187325" cy="600075"/>
            </a:xfrm>
            <a:custGeom>
              <a:avLst/>
              <a:gdLst/>
              <a:ahLst/>
              <a:cxnLst>
                <a:cxn ang="0">
                  <a:pos x="0" y="378"/>
                </a:cxn>
                <a:cxn ang="0">
                  <a:pos x="118" y="378"/>
                </a:cxn>
                <a:cxn ang="0">
                  <a:pos x="118" y="0"/>
                </a:cxn>
                <a:cxn ang="0">
                  <a:pos x="0" y="118"/>
                </a:cxn>
                <a:cxn ang="0">
                  <a:pos x="0" y="378"/>
                </a:cxn>
              </a:cxnLst>
              <a:rect l="0" t="0" r="r" b="b"/>
              <a:pathLst>
                <a:path w="118" h="378">
                  <a:moveTo>
                    <a:pt x="0" y="378"/>
                  </a:moveTo>
                  <a:lnTo>
                    <a:pt x="118" y="378"/>
                  </a:lnTo>
                  <a:lnTo>
                    <a:pt x="118" y="0"/>
                  </a:lnTo>
                  <a:lnTo>
                    <a:pt x="0" y="118"/>
                  </a:lnTo>
                  <a:lnTo>
                    <a:pt x="0" y="378"/>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Freeform 14"/>
            <p:cNvSpPr>
              <a:spLocks/>
            </p:cNvSpPr>
            <p:nvPr/>
          </p:nvSpPr>
          <p:spPr bwMode="auto">
            <a:xfrm>
              <a:off x="6986588" y="3924300"/>
              <a:ext cx="111125" cy="361950"/>
            </a:xfrm>
            <a:custGeom>
              <a:avLst/>
              <a:gdLst/>
              <a:ahLst/>
              <a:cxnLst>
                <a:cxn ang="0">
                  <a:pos x="0" y="64"/>
                </a:cxn>
                <a:cxn ang="0">
                  <a:pos x="0" y="228"/>
                </a:cxn>
                <a:cxn ang="0">
                  <a:pos x="70" y="228"/>
                </a:cxn>
                <a:cxn ang="0">
                  <a:pos x="70" y="0"/>
                </a:cxn>
                <a:cxn ang="0">
                  <a:pos x="64" y="0"/>
                </a:cxn>
                <a:cxn ang="0">
                  <a:pos x="0" y="64"/>
                </a:cxn>
              </a:cxnLst>
              <a:rect l="0" t="0" r="r" b="b"/>
              <a:pathLst>
                <a:path w="70" h="228">
                  <a:moveTo>
                    <a:pt x="0" y="64"/>
                  </a:moveTo>
                  <a:lnTo>
                    <a:pt x="0" y="228"/>
                  </a:lnTo>
                  <a:lnTo>
                    <a:pt x="70" y="228"/>
                  </a:lnTo>
                  <a:lnTo>
                    <a:pt x="70" y="0"/>
                  </a:lnTo>
                  <a:lnTo>
                    <a:pt x="64" y="0"/>
                  </a:lnTo>
                  <a:lnTo>
                    <a:pt x="0" y="64"/>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Freeform 15"/>
            <p:cNvSpPr>
              <a:spLocks/>
            </p:cNvSpPr>
            <p:nvPr/>
          </p:nvSpPr>
          <p:spPr bwMode="auto">
            <a:xfrm>
              <a:off x="6888163" y="4064000"/>
              <a:ext cx="57150" cy="222250"/>
            </a:xfrm>
            <a:custGeom>
              <a:avLst/>
              <a:gdLst/>
              <a:ahLst/>
              <a:cxnLst>
                <a:cxn ang="0">
                  <a:pos x="18" y="20"/>
                </a:cxn>
                <a:cxn ang="0">
                  <a:pos x="6" y="8"/>
                </a:cxn>
                <a:cxn ang="0">
                  <a:pos x="0" y="0"/>
                </a:cxn>
                <a:cxn ang="0">
                  <a:pos x="0" y="140"/>
                </a:cxn>
                <a:cxn ang="0">
                  <a:pos x="36" y="140"/>
                </a:cxn>
                <a:cxn ang="0">
                  <a:pos x="36" y="2"/>
                </a:cxn>
                <a:cxn ang="0">
                  <a:pos x="30" y="8"/>
                </a:cxn>
                <a:cxn ang="0">
                  <a:pos x="18" y="20"/>
                </a:cxn>
              </a:cxnLst>
              <a:rect l="0" t="0" r="r" b="b"/>
              <a:pathLst>
                <a:path w="36" h="140">
                  <a:moveTo>
                    <a:pt x="18" y="20"/>
                  </a:moveTo>
                  <a:lnTo>
                    <a:pt x="6" y="8"/>
                  </a:lnTo>
                  <a:lnTo>
                    <a:pt x="0" y="0"/>
                  </a:lnTo>
                  <a:lnTo>
                    <a:pt x="0" y="140"/>
                  </a:lnTo>
                  <a:lnTo>
                    <a:pt x="36" y="140"/>
                  </a:lnTo>
                  <a:lnTo>
                    <a:pt x="36" y="2"/>
                  </a:lnTo>
                  <a:lnTo>
                    <a:pt x="30" y="8"/>
                  </a:lnTo>
                  <a:lnTo>
                    <a:pt x="18" y="2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6"/>
            <p:cNvSpPr>
              <a:spLocks/>
            </p:cNvSpPr>
            <p:nvPr/>
          </p:nvSpPr>
          <p:spPr bwMode="auto">
            <a:xfrm>
              <a:off x="6557963" y="3495675"/>
              <a:ext cx="869950" cy="654050"/>
            </a:xfrm>
            <a:custGeom>
              <a:avLst/>
              <a:gdLst/>
              <a:ahLst/>
              <a:cxnLst>
                <a:cxn ang="0">
                  <a:pos x="526" y="20"/>
                </a:cxn>
                <a:cxn ang="0">
                  <a:pos x="404" y="0"/>
                </a:cxn>
                <a:cxn ang="0">
                  <a:pos x="460" y="56"/>
                </a:cxn>
                <a:cxn ang="0">
                  <a:pos x="226" y="290"/>
                </a:cxn>
                <a:cxn ang="0">
                  <a:pos x="160" y="224"/>
                </a:cxn>
                <a:cxn ang="0">
                  <a:pos x="0" y="382"/>
                </a:cxn>
                <a:cxn ang="0">
                  <a:pos x="32" y="412"/>
                </a:cxn>
                <a:cxn ang="0">
                  <a:pos x="160" y="286"/>
                </a:cxn>
                <a:cxn ang="0">
                  <a:pos x="196" y="322"/>
                </a:cxn>
                <a:cxn ang="0">
                  <a:pos x="196" y="322"/>
                </a:cxn>
                <a:cxn ang="0">
                  <a:pos x="226" y="352"/>
                </a:cxn>
                <a:cxn ang="0">
                  <a:pos x="226" y="352"/>
                </a:cxn>
                <a:cxn ang="0">
                  <a:pos x="258" y="322"/>
                </a:cxn>
                <a:cxn ang="0">
                  <a:pos x="492" y="88"/>
                </a:cxn>
                <a:cxn ang="0">
                  <a:pos x="548" y="144"/>
                </a:cxn>
                <a:cxn ang="0">
                  <a:pos x="526" y="20"/>
                </a:cxn>
              </a:cxnLst>
              <a:rect l="0" t="0" r="r" b="b"/>
              <a:pathLst>
                <a:path w="548" h="412">
                  <a:moveTo>
                    <a:pt x="526" y="20"/>
                  </a:moveTo>
                  <a:lnTo>
                    <a:pt x="404" y="0"/>
                  </a:lnTo>
                  <a:lnTo>
                    <a:pt x="460" y="56"/>
                  </a:lnTo>
                  <a:lnTo>
                    <a:pt x="226" y="290"/>
                  </a:lnTo>
                  <a:lnTo>
                    <a:pt x="160" y="224"/>
                  </a:lnTo>
                  <a:lnTo>
                    <a:pt x="0" y="382"/>
                  </a:lnTo>
                  <a:lnTo>
                    <a:pt x="32" y="412"/>
                  </a:lnTo>
                  <a:lnTo>
                    <a:pt x="160" y="286"/>
                  </a:lnTo>
                  <a:lnTo>
                    <a:pt x="196" y="322"/>
                  </a:lnTo>
                  <a:lnTo>
                    <a:pt x="196" y="322"/>
                  </a:lnTo>
                  <a:lnTo>
                    <a:pt x="226" y="352"/>
                  </a:lnTo>
                  <a:lnTo>
                    <a:pt x="226" y="352"/>
                  </a:lnTo>
                  <a:lnTo>
                    <a:pt x="258" y="322"/>
                  </a:lnTo>
                  <a:lnTo>
                    <a:pt x="492" y="88"/>
                  </a:lnTo>
                  <a:lnTo>
                    <a:pt x="548" y="144"/>
                  </a:lnTo>
                  <a:lnTo>
                    <a:pt x="526" y="2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14" name="Title 5"/>
          <p:cNvSpPr txBox="1">
            <a:spLocks/>
          </p:cNvSpPr>
          <p:nvPr/>
        </p:nvSpPr>
        <p:spPr>
          <a:xfrm>
            <a:off x="366028" y="2791981"/>
            <a:ext cx="5202259" cy="1042721"/>
          </a:xfrm>
          <a:prstGeom prst="rect">
            <a:avLst/>
          </a:prstGeom>
        </p:spPr>
        <p:txBody>
          <a:bodyPr vert="horz" wrap="square" lIns="0" tIns="0" rIns="0" bIns="0" rtlCol="0" anchor="b">
            <a:spAutoFit/>
          </a:bodyPr>
          <a:lstStyle>
            <a:lvl1pPr algn="l" defTabSz="1043056" rtl="0" eaLnBrk="1" latinLnBrk="0" hangingPunct="1">
              <a:lnSpc>
                <a:spcPct val="80000"/>
              </a:lnSpc>
              <a:spcBef>
                <a:spcPct val="0"/>
              </a:spcBef>
              <a:buNone/>
              <a:defRPr sz="2800" b="1" kern="1200">
                <a:solidFill>
                  <a:schemeClr val="bg1"/>
                </a:solidFill>
                <a:latin typeface="+mj-lt"/>
                <a:ea typeface="+mj-ea"/>
                <a:cs typeface="+mj-cs"/>
              </a:defRPr>
            </a:lvl1pPr>
          </a:lstStyle>
          <a:p>
            <a:r>
              <a:rPr lang="en-GB" dirty="0" smtClean="0"/>
              <a:t>Global Oncology Monitor</a:t>
            </a:r>
            <a:br>
              <a:rPr lang="en-GB" dirty="0" smtClean="0"/>
            </a:br>
            <a:r>
              <a:rPr lang="en-US" i="1" dirty="0" smtClean="0"/>
              <a:t>How do we move from raw data to available market opportunities?</a:t>
            </a:r>
            <a:endParaRPr lang="en-US" i="1" dirty="0"/>
          </a:p>
        </p:txBody>
      </p:sp>
      <p:sp>
        <p:nvSpPr>
          <p:cNvPr id="2" name="Title 1"/>
          <p:cNvSpPr>
            <a:spLocks noGrp="1"/>
          </p:cNvSpPr>
          <p:nvPr>
            <p:ph type="title"/>
          </p:nvPr>
        </p:nvSpPr>
        <p:spPr>
          <a:xfrm>
            <a:off x="366029" y="3930828"/>
            <a:ext cx="4649591" cy="353302"/>
          </a:xfrm>
        </p:spPr>
        <p:txBody>
          <a:bodyPr/>
          <a:lstStyle/>
          <a:p>
            <a:r>
              <a:rPr lang="en-US" dirty="0" smtClean="0"/>
              <a:t>Projection Factors</a:t>
            </a:r>
            <a:endParaRPr lang="en-US" dirty="0"/>
          </a:p>
        </p:txBody>
      </p:sp>
    </p:spTree>
    <p:extLst>
      <p:ext uri="{BB962C8B-B14F-4D97-AF65-F5344CB8AC3E}">
        <p14:creationId xmlns:p14="http://schemas.microsoft.com/office/powerpoint/2010/main" val="1788989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Key Points to Note for Ipsos Data and Projections</a:t>
            </a:r>
          </a:p>
        </p:txBody>
      </p:sp>
      <p:sp>
        <p:nvSpPr>
          <p:cNvPr id="3" name="Slide Number Placeholder 2"/>
          <p:cNvSpPr>
            <a:spLocks noGrp="1"/>
          </p:cNvSpPr>
          <p:nvPr>
            <p:ph type="sldNum" sz="quarter" idx="12"/>
          </p:nvPr>
        </p:nvSpPr>
        <p:spPr/>
        <p:txBody>
          <a:bodyPr/>
          <a:lstStyle/>
          <a:p>
            <a:fld id="{D34AE20F-330F-454C-9011-43B717E650F2}" type="slidenum">
              <a:rPr lang="en-GB" smtClean="0"/>
              <a:pPr/>
              <a:t>31</a:t>
            </a:fld>
            <a:endParaRPr lang="en-GB"/>
          </a:p>
        </p:txBody>
      </p:sp>
      <p:sp>
        <p:nvSpPr>
          <p:cNvPr id="7" name="Rectangle 6"/>
          <p:cNvSpPr/>
          <p:nvPr/>
        </p:nvSpPr>
        <p:spPr>
          <a:xfrm>
            <a:off x="1009934" y="1075278"/>
            <a:ext cx="8703979" cy="636072"/>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000" b="1" dirty="0">
                <a:solidFill>
                  <a:schemeClr val="bg1"/>
                </a:solidFill>
              </a:rPr>
              <a:t>Ipsos </a:t>
            </a:r>
            <a:r>
              <a:rPr lang="en-US" sz="2000" b="1" dirty="0" smtClean="0">
                <a:solidFill>
                  <a:schemeClr val="bg1"/>
                </a:solidFill>
              </a:rPr>
              <a:t>tends </a:t>
            </a:r>
            <a:r>
              <a:rPr lang="en-US" sz="2000" b="1" dirty="0">
                <a:solidFill>
                  <a:schemeClr val="bg1"/>
                </a:solidFill>
              </a:rPr>
              <a:t>to report based on annual </a:t>
            </a:r>
            <a:r>
              <a:rPr lang="en-US" sz="2000" b="1" u="sng" dirty="0">
                <a:solidFill>
                  <a:schemeClr val="bg1"/>
                </a:solidFill>
              </a:rPr>
              <a:t>treatment</a:t>
            </a:r>
            <a:r>
              <a:rPr lang="en-US" sz="2000" b="1" dirty="0">
                <a:solidFill>
                  <a:schemeClr val="bg1"/>
                </a:solidFill>
              </a:rPr>
              <a:t> opportunities, </a:t>
            </a:r>
          </a:p>
          <a:p>
            <a:pPr algn="ctr">
              <a:lnSpc>
                <a:spcPct val="90000"/>
              </a:lnSpc>
            </a:pPr>
            <a:r>
              <a:rPr lang="en-US" sz="2000" b="1" dirty="0">
                <a:solidFill>
                  <a:schemeClr val="bg1"/>
                </a:solidFill>
              </a:rPr>
              <a:t>rather than annual unique </a:t>
            </a:r>
            <a:r>
              <a:rPr lang="en-US" sz="2000" b="1" u="sng" dirty="0">
                <a:solidFill>
                  <a:schemeClr val="bg1"/>
                </a:solidFill>
              </a:rPr>
              <a:t>patients</a:t>
            </a:r>
            <a:r>
              <a:rPr lang="en-US" sz="2000" b="1" dirty="0">
                <a:solidFill>
                  <a:schemeClr val="bg1"/>
                </a:solidFill>
              </a:rPr>
              <a:t>. </a:t>
            </a:r>
          </a:p>
        </p:txBody>
      </p:sp>
      <p:sp>
        <p:nvSpPr>
          <p:cNvPr id="8" name="Content Placeholder 2"/>
          <p:cNvSpPr txBox="1">
            <a:spLocks/>
          </p:cNvSpPr>
          <p:nvPr/>
        </p:nvSpPr>
        <p:spPr>
          <a:xfrm>
            <a:off x="982637" y="1528544"/>
            <a:ext cx="9028678" cy="5336277"/>
          </a:xfrm>
          <a:prstGeom prst="rect">
            <a:avLst/>
          </a:prstGeom>
        </p:spPr>
        <p:txBody>
          <a:bodyPr>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gn="ctr">
              <a:spcBef>
                <a:spcPts val="600"/>
              </a:spcBef>
            </a:pPr>
            <a:endParaRPr lang="en-US" sz="1800" dirty="0" smtClean="0">
              <a:latin typeface="+mj-lt"/>
              <a:ea typeface="+mj-ea"/>
              <a:cs typeface="+mj-cs"/>
            </a:endParaRPr>
          </a:p>
          <a:p>
            <a:pPr>
              <a:spcBef>
                <a:spcPts val="600"/>
              </a:spcBef>
            </a:pPr>
            <a:r>
              <a:rPr lang="en-US" sz="1800" dirty="0" smtClean="0">
                <a:latin typeface="+mj-lt"/>
                <a:ea typeface="+mj-ea"/>
                <a:cs typeface="+mj-cs"/>
              </a:rPr>
              <a:t>We feel this better represents the business opportunity available to our clients.</a:t>
            </a:r>
          </a:p>
          <a:p>
            <a:pPr marL="395288" lvl="1" indent="-217488">
              <a:spcBef>
                <a:spcPts val="600"/>
              </a:spcBef>
            </a:pPr>
            <a:r>
              <a:rPr lang="en-US" sz="1800" dirty="0" smtClean="0">
                <a:latin typeface="+mj-lt"/>
                <a:ea typeface="+mj-ea"/>
                <a:cs typeface="+mj-cs"/>
              </a:rPr>
              <a:t>If a patient received 2 consecutive lines of treatment in a year (e.g. mNSCLC), that patient would be classified as 2 treatment opportunities.</a:t>
            </a:r>
          </a:p>
          <a:p>
            <a:pPr marL="395288" lvl="1" indent="-217488">
              <a:spcBef>
                <a:spcPts val="600"/>
              </a:spcBef>
            </a:pPr>
            <a:r>
              <a:rPr lang="en-US" sz="1800" i="1" dirty="0" smtClean="0">
                <a:solidFill>
                  <a:schemeClr val="tx1">
                    <a:lumMod val="60000"/>
                    <a:lumOff val="40000"/>
                  </a:schemeClr>
                </a:solidFill>
                <a:latin typeface="+mj-lt"/>
                <a:ea typeface="+mj-ea"/>
                <a:cs typeface="+mj-cs"/>
              </a:rPr>
              <a:t>Annual patient counts are available at the tumor level</a:t>
            </a:r>
          </a:p>
          <a:p>
            <a:pPr>
              <a:spcBef>
                <a:spcPts val="600"/>
              </a:spcBef>
            </a:pPr>
            <a:endParaRPr lang="en-US" sz="1800" dirty="0" smtClean="0">
              <a:latin typeface="+mj-lt"/>
              <a:ea typeface="+mj-ea"/>
              <a:cs typeface="+mj-cs"/>
            </a:endParaRPr>
          </a:p>
          <a:p>
            <a:pPr lvl="1">
              <a:spcBef>
                <a:spcPts val="600"/>
              </a:spcBef>
            </a:pPr>
            <a:endParaRPr lang="en-US" sz="1800" dirty="0" smtClean="0">
              <a:latin typeface="+mj-lt"/>
              <a:ea typeface="+mj-ea"/>
              <a:cs typeface="+mj-cs"/>
            </a:endParaRPr>
          </a:p>
          <a:p>
            <a:pPr lvl="1">
              <a:spcBef>
                <a:spcPts val="600"/>
              </a:spcBef>
            </a:pPr>
            <a:endParaRPr lang="en-US" sz="1800" dirty="0" smtClean="0">
              <a:latin typeface="+mj-lt"/>
              <a:ea typeface="+mj-ea"/>
              <a:cs typeface="+mj-cs"/>
            </a:endParaRPr>
          </a:p>
          <a:p>
            <a:pPr marL="0" lvl="1" indent="0">
              <a:spcBef>
                <a:spcPts val="600"/>
              </a:spcBef>
              <a:buFont typeface="Arial" pitchFamily="34" charset="0"/>
              <a:buNone/>
            </a:pPr>
            <a:r>
              <a:rPr lang="en-US" sz="1800" dirty="0" smtClean="0">
                <a:latin typeface="+mj-lt"/>
                <a:ea typeface="+mj-ea"/>
                <a:cs typeface="+mj-cs"/>
              </a:rPr>
              <a:t>We do not tag patients with a unique identifier, and do not track them longitudinally forwards. </a:t>
            </a:r>
          </a:p>
          <a:p>
            <a:pPr lvl="1">
              <a:spcBef>
                <a:spcPts val="600"/>
              </a:spcBef>
            </a:pPr>
            <a:endParaRPr lang="en-US" sz="1800" dirty="0" smtClean="0">
              <a:latin typeface="+mj-lt"/>
              <a:ea typeface="+mj-ea"/>
              <a:cs typeface="+mj-cs"/>
            </a:endParaRPr>
          </a:p>
          <a:p>
            <a:pPr lvl="1">
              <a:spcBef>
                <a:spcPts val="600"/>
              </a:spcBef>
            </a:pPr>
            <a:endParaRPr lang="en-US" sz="1800" dirty="0" smtClean="0">
              <a:latin typeface="+mj-lt"/>
              <a:ea typeface="+mj-ea"/>
              <a:cs typeface="+mj-cs"/>
            </a:endParaRPr>
          </a:p>
          <a:p>
            <a:pPr lvl="1">
              <a:spcBef>
                <a:spcPts val="600"/>
              </a:spcBef>
            </a:pPr>
            <a:endParaRPr lang="en-US" sz="1800" dirty="0" smtClean="0">
              <a:latin typeface="+mj-lt"/>
              <a:ea typeface="+mj-ea"/>
              <a:cs typeface="+mj-cs"/>
            </a:endParaRPr>
          </a:p>
          <a:p>
            <a:pPr lvl="1">
              <a:spcBef>
                <a:spcPts val="400"/>
              </a:spcBef>
            </a:pPr>
            <a:r>
              <a:rPr lang="en-US" sz="1800" dirty="0" smtClean="0">
                <a:latin typeface="+mj-lt"/>
                <a:ea typeface="+mj-ea"/>
                <a:cs typeface="+mj-cs"/>
              </a:rPr>
              <a:t>Market sizing studies guide our panel mix and overall patient projections.  </a:t>
            </a:r>
            <a:r>
              <a:rPr lang="en-US" sz="1800" dirty="0" err="1" smtClean="0">
                <a:latin typeface="+mj-lt"/>
                <a:ea typeface="+mj-ea"/>
                <a:cs typeface="+mj-cs"/>
              </a:rPr>
              <a:t>Onco</a:t>
            </a:r>
            <a:r>
              <a:rPr lang="en-US" sz="1800" dirty="0" smtClean="0">
                <a:latin typeface="+mj-lt"/>
                <a:ea typeface="+mj-ea"/>
                <a:cs typeface="+mj-cs"/>
              </a:rPr>
              <a:t> Survey guides drug treated vs. non-drug treated, newly diagnosed, and splits by line/segment.</a:t>
            </a:r>
          </a:p>
          <a:p>
            <a:pPr lvl="1">
              <a:spcBef>
                <a:spcPts val="600"/>
              </a:spcBef>
            </a:pPr>
            <a:r>
              <a:rPr lang="en-US" sz="1800" dirty="0" smtClean="0">
                <a:latin typeface="+mj-lt"/>
                <a:ea typeface="+mj-ea"/>
                <a:cs typeface="+mj-cs"/>
              </a:rPr>
              <a:t>We regularly review our projections in light of any new information from clients or competitors.  In many cases we can identify differences due to methodology, in other cases we may adjust our projections.</a:t>
            </a:r>
            <a:endParaRPr lang="en-US" sz="1800" dirty="0">
              <a:latin typeface="+mj-lt"/>
              <a:ea typeface="+mj-ea"/>
              <a:cs typeface="+mj-cs"/>
            </a:endParaRPr>
          </a:p>
        </p:txBody>
      </p:sp>
      <p:sp>
        <p:nvSpPr>
          <p:cNvPr id="9" name="Rectangle 8"/>
          <p:cNvSpPr/>
          <p:nvPr/>
        </p:nvSpPr>
        <p:spPr>
          <a:xfrm>
            <a:off x="1012206" y="3247582"/>
            <a:ext cx="8701707" cy="636072"/>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000" b="1" dirty="0">
                <a:solidFill>
                  <a:schemeClr val="tx2">
                    <a:lumMod val="75000"/>
                  </a:schemeClr>
                </a:solidFill>
              </a:rPr>
              <a:t>We collect the full treatment history for patients captured in our database, including prior surgery, transplants and radiation</a:t>
            </a:r>
          </a:p>
        </p:txBody>
      </p:sp>
      <p:sp>
        <p:nvSpPr>
          <p:cNvPr id="10" name="Rectangle 9"/>
          <p:cNvSpPr/>
          <p:nvPr/>
        </p:nvSpPr>
        <p:spPr>
          <a:xfrm>
            <a:off x="1012205" y="4519570"/>
            <a:ext cx="8701708" cy="636072"/>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000" b="1" dirty="0">
                <a:solidFill>
                  <a:schemeClr val="tx2">
                    <a:lumMod val="75000"/>
                  </a:schemeClr>
                </a:solidFill>
              </a:rPr>
              <a:t>We benchmark our data against any sources that are available, including EUCAN, SEER, and our proprietary market sizing and </a:t>
            </a:r>
            <a:r>
              <a:rPr lang="en-US" sz="2000" b="1" dirty="0" err="1" smtClean="0">
                <a:solidFill>
                  <a:schemeClr val="tx2">
                    <a:lumMod val="75000"/>
                  </a:schemeClr>
                </a:solidFill>
              </a:rPr>
              <a:t>Onco</a:t>
            </a:r>
            <a:r>
              <a:rPr lang="en-US" sz="2000" b="1" dirty="0" smtClean="0">
                <a:solidFill>
                  <a:schemeClr val="tx2">
                    <a:lumMod val="75000"/>
                  </a:schemeClr>
                </a:solidFill>
              </a:rPr>
              <a:t> Survey </a:t>
            </a:r>
            <a:r>
              <a:rPr lang="en-US" sz="2000" b="1" dirty="0">
                <a:solidFill>
                  <a:schemeClr val="tx2">
                    <a:lumMod val="75000"/>
                  </a:schemeClr>
                </a:solidFill>
              </a:rPr>
              <a:t>studies</a:t>
            </a:r>
          </a:p>
        </p:txBody>
      </p:sp>
      <p:sp>
        <p:nvSpPr>
          <p:cNvPr id="11" name="Rectangle 10"/>
          <p:cNvSpPr/>
          <p:nvPr/>
        </p:nvSpPr>
        <p:spPr>
          <a:xfrm>
            <a:off x="9543846" y="146444"/>
            <a:ext cx="1007340" cy="307614"/>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2">
                    <a:lumMod val="75000"/>
                  </a:schemeClr>
                </a:solidFill>
              </a:rPr>
              <a:t>PAGE 1 OF 2</a:t>
            </a:r>
          </a:p>
        </p:txBody>
      </p:sp>
    </p:spTree>
    <p:extLst>
      <p:ext uri="{BB962C8B-B14F-4D97-AF65-F5344CB8AC3E}">
        <p14:creationId xmlns:p14="http://schemas.microsoft.com/office/powerpoint/2010/main" val="2032197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Key Points to Note for Ipsos Data and Projections</a:t>
            </a:r>
          </a:p>
        </p:txBody>
      </p:sp>
      <p:sp>
        <p:nvSpPr>
          <p:cNvPr id="3" name="Slide Number Placeholder 2"/>
          <p:cNvSpPr>
            <a:spLocks noGrp="1"/>
          </p:cNvSpPr>
          <p:nvPr>
            <p:ph type="sldNum" sz="quarter" idx="12"/>
          </p:nvPr>
        </p:nvSpPr>
        <p:spPr/>
        <p:txBody>
          <a:bodyPr/>
          <a:lstStyle/>
          <a:p>
            <a:fld id="{D34AE20F-330F-454C-9011-43B717E650F2}" type="slidenum">
              <a:rPr lang="en-GB" smtClean="0"/>
              <a:pPr/>
              <a:t>32</a:t>
            </a:fld>
            <a:endParaRPr lang="en-GB"/>
          </a:p>
        </p:txBody>
      </p:sp>
      <p:sp>
        <p:nvSpPr>
          <p:cNvPr id="7" name="Rectangle 6"/>
          <p:cNvSpPr/>
          <p:nvPr/>
        </p:nvSpPr>
        <p:spPr>
          <a:xfrm>
            <a:off x="1009934" y="1075278"/>
            <a:ext cx="8703979" cy="636072"/>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000" b="1" dirty="0"/>
              <a:t>Different </a:t>
            </a:r>
            <a:r>
              <a:rPr lang="en-US" sz="2000" b="1" dirty="0" smtClean="0"/>
              <a:t>tumor </a:t>
            </a:r>
            <a:r>
              <a:rPr lang="en-US" sz="2000" b="1" dirty="0"/>
              <a:t>types and stages should be </a:t>
            </a:r>
            <a:endParaRPr lang="en-US" sz="2000" b="1" dirty="0" smtClean="0"/>
          </a:p>
          <a:p>
            <a:pPr algn="ctr">
              <a:lnSpc>
                <a:spcPct val="90000"/>
              </a:lnSpc>
            </a:pPr>
            <a:r>
              <a:rPr lang="en-US" sz="2000" b="1" dirty="0" smtClean="0"/>
              <a:t>benchmarked </a:t>
            </a:r>
            <a:r>
              <a:rPr lang="en-US" sz="2000" b="1" dirty="0"/>
              <a:t>against different metrics</a:t>
            </a:r>
          </a:p>
        </p:txBody>
      </p:sp>
      <p:sp>
        <p:nvSpPr>
          <p:cNvPr id="8" name="Content Placeholder 2"/>
          <p:cNvSpPr txBox="1">
            <a:spLocks/>
          </p:cNvSpPr>
          <p:nvPr/>
        </p:nvSpPr>
        <p:spPr>
          <a:xfrm>
            <a:off x="982637" y="1460304"/>
            <a:ext cx="9028678" cy="5336277"/>
          </a:xfrm>
          <a:prstGeom prst="rect">
            <a:avLst/>
          </a:prstGeom>
        </p:spPr>
        <p:txBody>
          <a:bodyPr>
            <a:no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gn="ctr">
              <a:spcBef>
                <a:spcPts val="1000"/>
              </a:spcBef>
              <a:spcAft>
                <a:spcPts val="600"/>
              </a:spcAft>
            </a:pPr>
            <a:endParaRPr lang="en-US" sz="1800" dirty="0" smtClean="0">
              <a:latin typeface="+mj-lt"/>
              <a:ea typeface="+mj-ea"/>
              <a:cs typeface="+mj-cs"/>
            </a:endParaRPr>
          </a:p>
          <a:p>
            <a:pPr lvl="1">
              <a:spcBef>
                <a:spcPts val="1000"/>
              </a:spcBef>
              <a:spcAft>
                <a:spcPts val="600"/>
              </a:spcAft>
            </a:pPr>
            <a:r>
              <a:rPr lang="en-US" sz="1800" dirty="0"/>
              <a:t>Where there is a high treatment </a:t>
            </a:r>
            <a:r>
              <a:rPr lang="en-US" sz="1800" dirty="0" smtClean="0"/>
              <a:t>rate </a:t>
            </a:r>
            <a:r>
              <a:rPr lang="en-US" sz="1800" dirty="0"/>
              <a:t>leading to either complete </a:t>
            </a:r>
            <a:r>
              <a:rPr lang="en-US" sz="1800" dirty="0" smtClean="0"/>
              <a:t>remission </a:t>
            </a:r>
            <a:r>
              <a:rPr lang="en-US" sz="1800" dirty="0"/>
              <a:t>or a very quick progression, we can benchmark versus incidence (Pancreas, </a:t>
            </a:r>
            <a:r>
              <a:rPr lang="en-US" sz="1800" dirty="0" err="1"/>
              <a:t>Hodgkins</a:t>
            </a:r>
            <a:r>
              <a:rPr lang="en-US" sz="1800" dirty="0"/>
              <a:t>, Testicular</a:t>
            </a:r>
            <a:r>
              <a:rPr lang="en-US" sz="1800" dirty="0" smtClean="0"/>
              <a:t>).</a:t>
            </a:r>
            <a:endParaRPr lang="en-US" sz="1800" dirty="0"/>
          </a:p>
          <a:p>
            <a:pPr lvl="1">
              <a:spcBef>
                <a:spcPts val="1000"/>
              </a:spcBef>
              <a:spcAft>
                <a:spcPts val="600"/>
              </a:spcAft>
            </a:pPr>
            <a:r>
              <a:rPr lang="en-US" sz="1800" dirty="0" err="1" smtClean="0"/>
              <a:t>Hematologics</a:t>
            </a:r>
            <a:r>
              <a:rPr lang="en-US" sz="1800" dirty="0" smtClean="0"/>
              <a:t> </a:t>
            </a:r>
            <a:r>
              <a:rPr lang="en-US" sz="1800" dirty="0"/>
              <a:t>with long survival times tend to compare well to 5 year prevalence (CML, NHL, myeloma). </a:t>
            </a:r>
            <a:r>
              <a:rPr lang="en-US" sz="1800" dirty="0" smtClean="0"/>
              <a:t> If </a:t>
            </a:r>
            <a:r>
              <a:rPr lang="en-US" sz="1800" dirty="0"/>
              <a:t>survival time is shorter </a:t>
            </a:r>
            <a:r>
              <a:rPr lang="en-US" sz="1800" dirty="0" smtClean="0"/>
              <a:t>(e.g. </a:t>
            </a:r>
            <a:r>
              <a:rPr lang="en-US" sz="1800" dirty="0"/>
              <a:t>CLL, AML), 1 </a:t>
            </a:r>
            <a:r>
              <a:rPr lang="en-US" sz="1800" dirty="0" smtClean="0"/>
              <a:t>year </a:t>
            </a:r>
            <a:r>
              <a:rPr lang="en-US" sz="1800" dirty="0"/>
              <a:t>prevalence can be used (adjusted for treatment spanning over 2/3 years</a:t>
            </a:r>
            <a:r>
              <a:rPr lang="en-US" sz="1800" dirty="0" smtClean="0"/>
              <a:t>).</a:t>
            </a:r>
            <a:endParaRPr lang="en-US" sz="1800" dirty="0"/>
          </a:p>
          <a:p>
            <a:pPr lvl="1">
              <a:spcBef>
                <a:spcPts val="1000"/>
              </a:spcBef>
              <a:spcAft>
                <a:spcPts val="600"/>
              </a:spcAft>
            </a:pPr>
            <a:r>
              <a:rPr lang="en-US" sz="1800" dirty="0"/>
              <a:t>Metastatic </a:t>
            </a:r>
            <a:r>
              <a:rPr lang="en-US" sz="1800" dirty="0" smtClean="0"/>
              <a:t>tumors </a:t>
            </a:r>
            <a:r>
              <a:rPr lang="en-US" sz="1800" dirty="0"/>
              <a:t>can be challenging. </a:t>
            </a:r>
            <a:r>
              <a:rPr lang="en-US" sz="1800" dirty="0" smtClean="0"/>
              <a:t> If </a:t>
            </a:r>
            <a:r>
              <a:rPr lang="en-US" sz="1800" dirty="0"/>
              <a:t>multiple treatments are available, we would expect to see multiple treatments in a year, and annual treatments may be higher than </a:t>
            </a:r>
            <a:r>
              <a:rPr lang="en-US" sz="1800" dirty="0" smtClean="0"/>
              <a:t>prevalence.</a:t>
            </a:r>
            <a:endParaRPr lang="en-US" sz="1800" dirty="0"/>
          </a:p>
          <a:p>
            <a:pPr lvl="1">
              <a:spcBef>
                <a:spcPts val="1000"/>
              </a:spcBef>
              <a:spcAft>
                <a:spcPts val="600"/>
              </a:spcAft>
            </a:pPr>
            <a:r>
              <a:rPr lang="en-US" sz="1800" dirty="0"/>
              <a:t>Breast, Prostate, </a:t>
            </a:r>
            <a:r>
              <a:rPr lang="en-US" sz="1800" dirty="0" smtClean="0"/>
              <a:t>CRC, etc. </a:t>
            </a:r>
            <a:r>
              <a:rPr lang="en-US" sz="1800" dirty="0"/>
              <a:t>are more difficult cancers to compare to either incidence or </a:t>
            </a:r>
            <a:r>
              <a:rPr lang="en-US" sz="1800" dirty="0" smtClean="0"/>
              <a:t>prevalence </a:t>
            </a:r>
            <a:r>
              <a:rPr lang="en-US" sz="1800" dirty="0"/>
              <a:t>given the high level of early stage diagnosis, and cure with surgery/radiation only. Our estimates for these cancers will be lower than </a:t>
            </a:r>
            <a:r>
              <a:rPr lang="en-US" sz="1800" dirty="0" smtClean="0"/>
              <a:t>incidence/prevalence. </a:t>
            </a:r>
            <a:endParaRPr lang="en-US" sz="1800" dirty="0"/>
          </a:p>
          <a:p>
            <a:pPr>
              <a:spcBef>
                <a:spcPts val="1000"/>
              </a:spcBef>
              <a:spcAft>
                <a:spcPts val="600"/>
              </a:spcAft>
            </a:pPr>
            <a:endParaRPr lang="en-US" sz="1800" dirty="0"/>
          </a:p>
        </p:txBody>
      </p:sp>
      <p:sp>
        <p:nvSpPr>
          <p:cNvPr id="11" name="Rectangle 10"/>
          <p:cNvSpPr/>
          <p:nvPr/>
        </p:nvSpPr>
        <p:spPr>
          <a:xfrm>
            <a:off x="9543846" y="146444"/>
            <a:ext cx="1007340" cy="307614"/>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2">
                    <a:lumMod val="75000"/>
                  </a:schemeClr>
                </a:solidFill>
              </a:rPr>
              <a:t>PAGE 2 OF 2</a:t>
            </a:r>
          </a:p>
        </p:txBody>
      </p:sp>
    </p:spTree>
    <p:extLst>
      <p:ext uri="{BB962C8B-B14F-4D97-AF65-F5344CB8AC3E}">
        <p14:creationId xmlns:p14="http://schemas.microsoft.com/office/powerpoint/2010/main" val="966435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Global Oncology Monitor: </a:t>
            </a:r>
            <a:r>
              <a:rPr lang="en-US" dirty="0">
                <a:solidFill>
                  <a:schemeClr val="accent1"/>
                </a:solidFill>
              </a:rPr>
              <a:t>Available Projection Factors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33</a:t>
            </a:fld>
            <a:endParaRPr lang="en-GB"/>
          </a:p>
        </p:txBody>
      </p:sp>
      <p:sp>
        <p:nvSpPr>
          <p:cNvPr id="7" name="Rectangle 6"/>
          <p:cNvSpPr/>
          <p:nvPr/>
        </p:nvSpPr>
        <p:spPr>
          <a:xfrm>
            <a:off x="1991622" y="3824954"/>
            <a:ext cx="6115202" cy="735038"/>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sp>
        <p:nvSpPr>
          <p:cNvPr id="8" name="Rectangle 7"/>
          <p:cNvSpPr/>
          <p:nvPr/>
        </p:nvSpPr>
        <p:spPr>
          <a:xfrm>
            <a:off x="2867035" y="2303516"/>
            <a:ext cx="5719901" cy="73503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chemeClr val="tx2">
                  <a:lumMod val="75000"/>
                </a:schemeClr>
              </a:solidFill>
            </a:endParaRPr>
          </a:p>
        </p:txBody>
      </p:sp>
      <p:sp>
        <p:nvSpPr>
          <p:cNvPr id="9" name="Rectangle 14"/>
          <p:cNvSpPr>
            <a:spLocks noChangeArrowheads="1"/>
          </p:cNvSpPr>
          <p:nvPr/>
        </p:nvSpPr>
        <p:spPr bwMode="auto">
          <a:xfrm>
            <a:off x="5574715" y="2500607"/>
            <a:ext cx="3505199" cy="425414"/>
          </a:xfrm>
          <a:prstGeom prst="rect">
            <a:avLst/>
          </a:prstGeom>
          <a:noFill/>
          <a:ln w="25400" algn="ctr">
            <a:noFill/>
            <a:miter lim="800000"/>
            <a:headEnd/>
            <a:tailEnd/>
          </a:ln>
        </p:spPr>
        <p:txBody>
          <a:bodyPr wrap="square" lIns="0" tIns="90000" rIns="90000" bIns="90000">
            <a:spAutoFit/>
          </a:bodyPr>
          <a:lstStyle/>
          <a:p>
            <a:pPr marL="177800" lvl="1" indent="-177800" defTabSz="731838" fontAlgn="auto">
              <a:lnSpc>
                <a:spcPts val="1800"/>
              </a:lnSpc>
              <a:spcBef>
                <a:spcPct val="50000"/>
              </a:spcBef>
              <a:spcAft>
                <a:spcPct val="20000"/>
              </a:spcAft>
              <a:buClr>
                <a:schemeClr val="tx2">
                  <a:lumMod val="75000"/>
                </a:schemeClr>
              </a:buClr>
              <a:buFont typeface="Arial" pitchFamily="34" charset="0"/>
              <a:buChar char="•"/>
              <a:defRPr/>
            </a:pPr>
            <a:r>
              <a:rPr lang="en-US" sz="1600" kern="0" dirty="0">
                <a:solidFill>
                  <a:schemeClr val="tx2">
                    <a:lumMod val="75000"/>
                  </a:schemeClr>
                </a:solidFill>
                <a:ea typeface="Arial Unicode MS"/>
              </a:rPr>
              <a:t>Sizing Tumor Populations</a:t>
            </a:r>
          </a:p>
        </p:txBody>
      </p:sp>
      <p:sp>
        <p:nvSpPr>
          <p:cNvPr id="10" name="Rectangle 15"/>
          <p:cNvSpPr>
            <a:spLocks noChangeArrowheads="1"/>
          </p:cNvSpPr>
          <p:nvPr/>
        </p:nvSpPr>
        <p:spPr bwMode="auto">
          <a:xfrm>
            <a:off x="4427465" y="3860465"/>
            <a:ext cx="3810000" cy="694719"/>
          </a:xfrm>
          <a:prstGeom prst="rect">
            <a:avLst/>
          </a:prstGeom>
          <a:noFill/>
          <a:ln w="25400" algn="ctr">
            <a:noFill/>
            <a:miter lim="800000"/>
            <a:headEnd/>
            <a:tailEnd/>
          </a:ln>
        </p:spPr>
        <p:txBody>
          <a:bodyPr wrap="square" lIns="0" tIns="90000" rIns="90000" bIns="90000">
            <a:spAutoFit/>
          </a:bodyPr>
          <a:lstStyle/>
          <a:p>
            <a:pPr marL="176400" lvl="1" indent="-140400" defTabSz="731838" fontAlgn="auto">
              <a:lnSpc>
                <a:spcPts val="1800"/>
              </a:lnSpc>
              <a:spcBef>
                <a:spcPts val="200"/>
              </a:spcBef>
              <a:spcAft>
                <a:spcPts val="0"/>
              </a:spcAft>
              <a:buClr>
                <a:schemeClr val="bg1"/>
              </a:buClr>
              <a:buFont typeface="Arial"/>
              <a:buChar char="•"/>
              <a:defRPr/>
            </a:pPr>
            <a:r>
              <a:rPr lang="en-US" sz="1600" kern="0" dirty="0">
                <a:solidFill>
                  <a:srgbClr val="FFFFFF"/>
                </a:solidFill>
                <a:ea typeface="Arial Unicode MS"/>
              </a:rPr>
              <a:t>True Market Opportunities </a:t>
            </a:r>
          </a:p>
          <a:p>
            <a:pPr marL="176400" lvl="1" indent="-140400" defTabSz="731838" fontAlgn="auto">
              <a:lnSpc>
                <a:spcPts val="1800"/>
              </a:lnSpc>
              <a:spcBef>
                <a:spcPts val="200"/>
              </a:spcBef>
              <a:spcAft>
                <a:spcPts val="0"/>
              </a:spcAft>
              <a:buClr>
                <a:schemeClr val="bg1"/>
              </a:buClr>
              <a:buFont typeface="Arial"/>
              <a:buChar char="•"/>
              <a:defRPr/>
            </a:pPr>
            <a:r>
              <a:rPr lang="en-US" sz="1600" kern="0" dirty="0">
                <a:solidFill>
                  <a:srgbClr val="FFFFFF"/>
                </a:solidFill>
                <a:ea typeface="Arial Unicode MS"/>
              </a:rPr>
              <a:t>Drug Courses </a:t>
            </a:r>
            <a:r>
              <a:rPr lang="en-US" sz="1600" kern="0" dirty="0" smtClean="0">
                <a:solidFill>
                  <a:srgbClr val="FFFFFF"/>
                </a:solidFill>
                <a:ea typeface="Arial Unicode MS"/>
              </a:rPr>
              <a:t>Per Year</a:t>
            </a:r>
            <a:endParaRPr lang="en-US" sz="1600" kern="0" dirty="0">
              <a:solidFill>
                <a:srgbClr val="FFFFFF"/>
              </a:solidFill>
              <a:ea typeface="Arial Unicode MS"/>
            </a:endParaRPr>
          </a:p>
        </p:txBody>
      </p:sp>
      <p:sp>
        <p:nvSpPr>
          <p:cNvPr id="11" name="Rectangle 10"/>
          <p:cNvSpPr/>
          <p:nvPr/>
        </p:nvSpPr>
        <p:spPr>
          <a:xfrm>
            <a:off x="2234941" y="3996249"/>
            <a:ext cx="2223686" cy="400110"/>
          </a:xfrm>
          <a:prstGeom prst="rect">
            <a:avLst/>
          </a:prstGeom>
        </p:spPr>
        <p:txBody>
          <a:bodyPr wrap="none">
            <a:spAutoFit/>
          </a:bodyPr>
          <a:lstStyle/>
          <a:p>
            <a:pPr fontAlgn="auto">
              <a:spcBef>
                <a:spcPct val="50000"/>
              </a:spcBef>
              <a:spcAft>
                <a:spcPts val="0"/>
              </a:spcAft>
              <a:defRPr/>
            </a:pPr>
            <a:r>
              <a:rPr lang="en-US" sz="2000" b="1" dirty="0" smtClean="0">
                <a:solidFill>
                  <a:srgbClr val="FFFFFF"/>
                </a:solidFill>
                <a:latin typeface="Calibri"/>
                <a:ea typeface="SimSun" pitchFamily="2" charset="-122"/>
              </a:rPr>
              <a:t>Annual Treatments</a:t>
            </a:r>
            <a:endParaRPr lang="en-US" sz="2000" b="1" dirty="0">
              <a:solidFill>
                <a:srgbClr val="FFFFFF"/>
              </a:solidFill>
              <a:latin typeface="Calibri"/>
              <a:ea typeface="SimSun" pitchFamily="2" charset="-122"/>
            </a:endParaRPr>
          </a:p>
        </p:txBody>
      </p:sp>
      <p:grpSp>
        <p:nvGrpSpPr>
          <p:cNvPr id="6" name="Group 5"/>
          <p:cNvGrpSpPr/>
          <p:nvPr/>
        </p:nvGrpSpPr>
        <p:grpSpPr>
          <a:xfrm>
            <a:off x="7190242" y="3293835"/>
            <a:ext cx="1907994" cy="1907996"/>
            <a:chOff x="7190242" y="3293835"/>
            <a:chExt cx="1907994" cy="1907996"/>
          </a:xfrm>
        </p:grpSpPr>
        <p:sp>
          <p:nvSpPr>
            <p:cNvPr id="12" name="Oval 11"/>
            <p:cNvSpPr/>
            <p:nvPr/>
          </p:nvSpPr>
          <p:spPr>
            <a:xfrm>
              <a:off x="7190242" y="3293835"/>
              <a:ext cx="1907994" cy="1907996"/>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grpSp>
          <p:nvGrpSpPr>
            <p:cNvPr id="13" name="Group 12"/>
            <p:cNvGrpSpPr>
              <a:grpSpLocks noChangeAspect="1"/>
            </p:cNvGrpSpPr>
            <p:nvPr/>
          </p:nvGrpSpPr>
          <p:grpSpPr>
            <a:xfrm>
              <a:off x="7842040" y="3570977"/>
              <a:ext cx="660231" cy="1192541"/>
              <a:chOff x="3422651" y="1857376"/>
              <a:chExt cx="254000" cy="458788"/>
            </a:xfrm>
          </p:grpSpPr>
          <p:sp>
            <p:nvSpPr>
              <p:cNvPr id="14"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15"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16" name="Rectangle 72"/>
              <p:cNvSpPr>
                <a:spLocks noChangeArrowheads="1"/>
              </p:cNvSpPr>
              <p:nvPr/>
            </p:nvSpPr>
            <p:spPr bwMode="auto">
              <a:xfrm>
                <a:off x="3422651" y="2136776"/>
                <a:ext cx="161925" cy="103188"/>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grpSp>
      </p:grpSp>
      <p:sp>
        <p:nvSpPr>
          <p:cNvPr id="17" name="Rectangle 16"/>
          <p:cNvSpPr/>
          <p:nvPr/>
        </p:nvSpPr>
        <p:spPr>
          <a:xfrm>
            <a:off x="3558044" y="2486959"/>
            <a:ext cx="1877437" cy="400110"/>
          </a:xfrm>
          <a:prstGeom prst="rect">
            <a:avLst/>
          </a:prstGeom>
        </p:spPr>
        <p:txBody>
          <a:bodyPr wrap="none">
            <a:spAutoFit/>
          </a:bodyPr>
          <a:lstStyle/>
          <a:p>
            <a:pPr fontAlgn="auto">
              <a:spcBef>
                <a:spcPct val="50000"/>
              </a:spcBef>
              <a:spcAft>
                <a:spcPts val="0"/>
              </a:spcAft>
              <a:defRPr/>
            </a:pPr>
            <a:r>
              <a:rPr lang="en-US" sz="2000" b="1" dirty="0" smtClean="0">
                <a:solidFill>
                  <a:schemeClr val="tx2">
                    <a:lumMod val="75000"/>
                  </a:schemeClr>
                </a:solidFill>
                <a:latin typeface="Calibri"/>
                <a:ea typeface="SimSun" pitchFamily="2" charset="-122"/>
              </a:rPr>
              <a:t>Annual Patients</a:t>
            </a:r>
            <a:endParaRPr lang="en-US" sz="2000" b="1" dirty="0">
              <a:solidFill>
                <a:schemeClr val="tx2">
                  <a:lumMod val="75000"/>
                </a:schemeClr>
              </a:solidFill>
              <a:latin typeface="Calibri"/>
              <a:ea typeface="SimSun" pitchFamily="2" charset="-122"/>
            </a:endParaRPr>
          </a:p>
        </p:txBody>
      </p:sp>
      <p:grpSp>
        <p:nvGrpSpPr>
          <p:cNvPr id="5" name="Group 4"/>
          <p:cNvGrpSpPr/>
          <p:nvPr/>
        </p:nvGrpSpPr>
        <p:grpSpPr>
          <a:xfrm>
            <a:off x="1398577" y="1715954"/>
            <a:ext cx="1856676" cy="1897365"/>
            <a:chOff x="1398577" y="1715954"/>
            <a:chExt cx="1856676" cy="1897365"/>
          </a:xfrm>
        </p:grpSpPr>
        <p:sp>
          <p:nvSpPr>
            <p:cNvPr id="19" name="Oval 18"/>
            <p:cNvSpPr/>
            <p:nvPr/>
          </p:nvSpPr>
          <p:spPr>
            <a:xfrm>
              <a:off x="1398577" y="1715954"/>
              <a:ext cx="1856676" cy="189736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grpSp>
          <p:nvGrpSpPr>
            <p:cNvPr id="20" name="Group 19"/>
            <p:cNvGrpSpPr>
              <a:grpSpLocks noChangeAspect="1"/>
            </p:cNvGrpSpPr>
            <p:nvPr/>
          </p:nvGrpSpPr>
          <p:grpSpPr>
            <a:xfrm>
              <a:off x="1934981" y="1833041"/>
              <a:ext cx="916748" cy="1588754"/>
              <a:chOff x="5249863" y="3733801"/>
              <a:chExt cx="350838" cy="608013"/>
            </a:xfrm>
            <a:solidFill>
              <a:schemeClr val="bg1"/>
            </a:solidFill>
          </p:grpSpPr>
          <p:sp>
            <p:nvSpPr>
              <p:cNvPr id="21" name="Freeform 89"/>
              <p:cNvSpPr>
                <a:spLocks/>
              </p:cNvSpPr>
              <p:nvPr/>
            </p:nvSpPr>
            <p:spPr bwMode="auto">
              <a:xfrm>
                <a:off x="5249863" y="3789363"/>
                <a:ext cx="161925" cy="23813"/>
              </a:xfrm>
              <a:custGeom>
                <a:avLst/>
                <a:gdLst/>
                <a:ahLst/>
                <a:cxnLst>
                  <a:cxn ang="0">
                    <a:pos x="0" y="10"/>
                  </a:cxn>
                  <a:cxn ang="0">
                    <a:pos x="10" y="20"/>
                  </a:cxn>
                  <a:cxn ang="0">
                    <a:pos x="138" y="20"/>
                  </a:cxn>
                  <a:cxn ang="0">
                    <a:pos x="138" y="19"/>
                  </a:cxn>
                  <a:cxn ang="0">
                    <a:pos x="133" y="11"/>
                  </a:cxn>
                  <a:cxn ang="0">
                    <a:pos x="133" y="10"/>
                  </a:cxn>
                  <a:cxn ang="0">
                    <a:pos x="132" y="6"/>
                  </a:cxn>
                  <a:cxn ang="0">
                    <a:pos x="128" y="0"/>
                  </a:cxn>
                  <a:cxn ang="0">
                    <a:pos x="10" y="0"/>
                  </a:cxn>
                  <a:cxn ang="0">
                    <a:pos x="0" y="10"/>
                  </a:cxn>
                </a:cxnLst>
                <a:rect l="0" t="0" r="r" b="b"/>
                <a:pathLst>
                  <a:path w="138" h="20">
                    <a:moveTo>
                      <a:pt x="0" y="10"/>
                    </a:moveTo>
                    <a:cubicBezTo>
                      <a:pt x="0" y="16"/>
                      <a:pt x="4" y="20"/>
                      <a:pt x="10" y="20"/>
                    </a:cubicBezTo>
                    <a:cubicBezTo>
                      <a:pt x="138" y="20"/>
                      <a:pt x="138" y="20"/>
                      <a:pt x="138" y="20"/>
                    </a:cubicBezTo>
                    <a:cubicBezTo>
                      <a:pt x="138" y="20"/>
                      <a:pt x="138" y="19"/>
                      <a:pt x="138" y="19"/>
                    </a:cubicBezTo>
                    <a:cubicBezTo>
                      <a:pt x="135" y="16"/>
                      <a:pt x="133" y="14"/>
                      <a:pt x="133" y="11"/>
                    </a:cubicBezTo>
                    <a:cubicBezTo>
                      <a:pt x="133" y="10"/>
                      <a:pt x="133" y="10"/>
                      <a:pt x="133" y="10"/>
                    </a:cubicBezTo>
                    <a:cubicBezTo>
                      <a:pt x="133" y="7"/>
                      <a:pt x="132" y="6"/>
                      <a:pt x="132" y="6"/>
                    </a:cubicBezTo>
                    <a:cubicBezTo>
                      <a:pt x="132" y="6"/>
                      <a:pt x="129" y="5"/>
                      <a:pt x="128" y="0"/>
                    </a:cubicBezTo>
                    <a:cubicBezTo>
                      <a:pt x="10" y="0"/>
                      <a:pt x="10" y="0"/>
                      <a:pt x="10" y="0"/>
                    </a:cubicBezTo>
                    <a:cubicBezTo>
                      <a:pt x="4" y="0"/>
                      <a:pt x="0" y="5"/>
                      <a:pt x="0" y="1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2" name="Freeform 90"/>
              <p:cNvSpPr>
                <a:spLocks/>
              </p:cNvSpPr>
              <p:nvPr/>
            </p:nvSpPr>
            <p:spPr bwMode="auto">
              <a:xfrm>
                <a:off x="5249863" y="3876676"/>
                <a:ext cx="93663" cy="22225"/>
              </a:xfrm>
              <a:custGeom>
                <a:avLst/>
                <a:gdLst/>
                <a:ahLst/>
                <a:cxnLst>
                  <a:cxn ang="0">
                    <a:pos x="10" y="20"/>
                  </a:cxn>
                  <a:cxn ang="0">
                    <a:pos x="75" y="20"/>
                  </a:cxn>
                  <a:cxn ang="0">
                    <a:pos x="79" y="14"/>
                  </a:cxn>
                  <a:cxn ang="0">
                    <a:pos x="79" y="10"/>
                  </a:cxn>
                  <a:cxn ang="0">
                    <a:pos x="79" y="0"/>
                  </a:cxn>
                  <a:cxn ang="0">
                    <a:pos x="10" y="0"/>
                  </a:cxn>
                  <a:cxn ang="0">
                    <a:pos x="0" y="10"/>
                  </a:cxn>
                  <a:cxn ang="0">
                    <a:pos x="10" y="20"/>
                  </a:cxn>
                </a:cxnLst>
                <a:rect l="0" t="0" r="r" b="b"/>
                <a:pathLst>
                  <a:path w="79" h="20">
                    <a:moveTo>
                      <a:pt x="10" y="20"/>
                    </a:moveTo>
                    <a:cubicBezTo>
                      <a:pt x="75" y="20"/>
                      <a:pt x="75" y="20"/>
                      <a:pt x="75" y="20"/>
                    </a:cubicBezTo>
                    <a:cubicBezTo>
                      <a:pt x="77" y="17"/>
                      <a:pt x="79" y="15"/>
                      <a:pt x="79" y="14"/>
                    </a:cubicBezTo>
                    <a:cubicBezTo>
                      <a:pt x="79" y="12"/>
                      <a:pt x="79" y="11"/>
                      <a:pt x="79" y="10"/>
                    </a:cubicBezTo>
                    <a:cubicBezTo>
                      <a:pt x="79" y="6"/>
                      <a:pt x="79" y="3"/>
                      <a:pt x="79" y="0"/>
                    </a:cubicBezTo>
                    <a:cubicBezTo>
                      <a:pt x="10" y="0"/>
                      <a:pt x="10" y="0"/>
                      <a:pt x="10" y="0"/>
                    </a:cubicBezTo>
                    <a:cubicBezTo>
                      <a:pt x="4" y="0"/>
                      <a:pt x="0" y="4"/>
                      <a:pt x="0" y="10"/>
                    </a:cubicBezTo>
                    <a:cubicBezTo>
                      <a:pt x="0" y="16"/>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3" name="Freeform 91"/>
              <p:cNvSpPr>
                <a:spLocks/>
              </p:cNvSpPr>
              <p:nvPr/>
            </p:nvSpPr>
            <p:spPr bwMode="auto">
              <a:xfrm>
                <a:off x="5249863" y="3962401"/>
                <a:ext cx="50800" cy="23813"/>
              </a:xfrm>
              <a:custGeom>
                <a:avLst/>
                <a:gdLst/>
                <a:ahLst/>
                <a:cxnLst>
                  <a:cxn ang="0">
                    <a:pos x="10" y="20"/>
                  </a:cxn>
                  <a:cxn ang="0">
                    <a:pos x="36" y="20"/>
                  </a:cxn>
                  <a:cxn ang="0">
                    <a:pos x="40" y="10"/>
                  </a:cxn>
                  <a:cxn ang="0">
                    <a:pos x="42" y="1"/>
                  </a:cxn>
                  <a:cxn ang="0">
                    <a:pos x="43" y="0"/>
                  </a:cxn>
                  <a:cxn ang="0">
                    <a:pos x="10" y="0"/>
                  </a:cxn>
                  <a:cxn ang="0">
                    <a:pos x="0" y="10"/>
                  </a:cxn>
                  <a:cxn ang="0">
                    <a:pos x="10" y="20"/>
                  </a:cxn>
                </a:cxnLst>
                <a:rect l="0" t="0" r="r" b="b"/>
                <a:pathLst>
                  <a:path w="43" h="20">
                    <a:moveTo>
                      <a:pt x="10" y="20"/>
                    </a:moveTo>
                    <a:cubicBezTo>
                      <a:pt x="36" y="20"/>
                      <a:pt x="36" y="20"/>
                      <a:pt x="36" y="20"/>
                    </a:cubicBezTo>
                    <a:cubicBezTo>
                      <a:pt x="37" y="17"/>
                      <a:pt x="39" y="14"/>
                      <a:pt x="40" y="10"/>
                    </a:cubicBezTo>
                    <a:cubicBezTo>
                      <a:pt x="41" y="7"/>
                      <a:pt x="42" y="4"/>
                      <a:pt x="42" y="1"/>
                    </a:cubicBezTo>
                    <a:cubicBezTo>
                      <a:pt x="43" y="1"/>
                      <a:pt x="43" y="0"/>
                      <a:pt x="43" y="0"/>
                    </a:cubicBezTo>
                    <a:cubicBezTo>
                      <a:pt x="10" y="0"/>
                      <a:pt x="10" y="0"/>
                      <a:pt x="10" y="0"/>
                    </a:cubicBezTo>
                    <a:cubicBezTo>
                      <a:pt x="4" y="0"/>
                      <a:pt x="0" y="4"/>
                      <a:pt x="0" y="10"/>
                    </a:cubicBezTo>
                    <a:cubicBezTo>
                      <a:pt x="0" y="15"/>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4" name="Freeform 92"/>
              <p:cNvSpPr>
                <a:spLocks/>
              </p:cNvSpPr>
              <p:nvPr/>
            </p:nvSpPr>
            <p:spPr bwMode="auto">
              <a:xfrm>
                <a:off x="5341938" y="3962401"/>
                <a:ext cx="44450" cy="23813"/>
              </a:xfrm>
              <a:custGeom>
                <a:avLst/>
                <a:gdLst/>
                <a:ahLst/>
                <a:cxnLst>
                  <a:cxn ang="0">
                    <a:pos x="36" y="10"/>
                  </a:cxn>
                  <a:cxn ang="0">
                    <a:pos x="38" y="0"/>
                  </a:cxn>
                  <a:cxn ang="0">
                    <a:pos x="18" y="0"/>
                  </a:cxn>
                  <a:cxn ang="0">
                    <a:pos x="10" y="10"/>
                  </a:cxn>
                  <a:cxn ang="0">
                    <a:pos x="0" y="20"/>
                  </a:cxn>
                  <a:cxn ang="0">
                    <a:pos x="33" y="20"/>
                  </a:cxn>
                  <a:cxn ang="0">
                    <a:pos x="36" y="10"/>
                  </a:cxn>
                </a:cxnLst>
                <a:rect l="0" t="0" r="r" b="b"/>
                <a:pathLst>
                  <a:path w="38" h="20">
                    <a:moveTo>
                      <a:pt x="36" y="10"/>
                    </a:moveTo>
                    <a:cubicBezTo>
                      <a:pt x="37" y="6"/>
                      <a:pt x="38" y="3"/>
                      <a:pt x="38" y="0"/>
                    </a:cubicBezTo>
                    <a:cubicBezTo>
                      <a:pt x="18" y="0"/>
                      <a:pt x="18" y="0"/>
                      <a:pt x="18" y="0"/>
                    </a:cubicBezTo>
                    <a:cubicBezTo>
                      <a:pt x="16" y="3"/>
                      <a:pt x="13" y="6"/>
                      <a:pt x="10" y="10"/>
                    </a:cubicBezTo>
                    <a:cubicBezTo>
                      <a:pt x="7" y="13"/>
                      <a:pt x="4" y="16"/>
                      <a:pt x="0" y="20"/>
                    </a:cubicBezTo>
                    <a:cubicBezTo>
                      <a:pt x="33" y="20"/>
                      <a:pt x="33" y="20"/>
                      <a:pt x="33" y="20"/>
                    </a:cubicBezTo>
                    <a:cubicBezTo>
                      <a:pt x="33" y="17"/>
                      <a:pt x="35" y="13"/>
                      <a:pt x="36" y="1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5" name="Freeform 93"/>
              <p:cNvSpPr>
                <a:spLocks/>
              </p:cNvSpPr>
              <p:nvPr/>
            </p:nvSpPr>
            <p:spPr bwMode="auto">
              <a:xfrm>
                <a:off x="5311776" y="4048126"/>
                <a:ext cx="58738" cy="23813"/>
              </a:xfrm>
              <a:custGeom>
                <a:avLst/>
                <a:gdLst/>
                <a:ahLst/>
                <a:cxnLst>
                  <a:cxn ang="0">
                    <a:pos x="0" y="20"/>
                  </a:cxn>
                  <a:cxn ang="0">
                    <a:pos x="0" y="20"/>
                  </a:cxn>
                  <a:cxn ang="0">
                    <a:pos x="0" y="20"/>
                  </a:cxn>
                  <a:cxn ang="0">
                    <a:pos x="48" y="20"/>
                  </a:cxn>
                  <a:cxn ang="0">
                    <a:pos x="49" y="10"/>
                  </a:cxn>
                  <a:cxn ang="0">
                    <a:pos x="50" y="0"/>
                  </a:cxn>
                  <a:cxn ang="0">
                    <a:pos x="19" y="0"/>
                  </a:cxn>
                  <a:cxn ang="0">
                    <a:pos x="15" y="2"/>
                  </a:cxn>
                  <a:cxn ang="0">
                    <a:pos x="11" y="3"/>
                  </a:cxn>
                  <a:cxn ang="0">
                    <a:pos x="5" y="2"/>
                  </a:cxn>
                  <a:cxn ang="0">
                    <a:pos x="7" y="10"/>
                  </a:cxn>
                  <a:cxn ang="0">
                    <a:pos x="7" y="12"/>
                  </a:cxn>
                  <a:cxn ang="0">
                    <a:pos x="0" y="20"/>
                  </a:cxn>
                </a:cxnLst>
                <a:rect l="0" t="0" r="r" b="b"/>
                <a:pathLst>
                  <a:path w="50" h="20">
                    <a:moveTo>
                      <a:pt x="0" y="20"/>
                    </a:moveTo>
                    <a:cubicBezTo>
                      <a:pt x="0" y="20"/>
                      <a:pt x="0" y="20"/>
                      <a:pt x="0" y="20"/>
                    </a:cubicBezTo>
                    <a:cubicBezTo>
                      <a:pt x="0" y="20"/>
                      <a:pt x="0" y="20"/>
                      <a:pt x="0" y="20"/>
                    </a:cubicBezTo>
                    <a:cubicBezTo>
                      <a:pt x="48" y="20"/>
                      <a:pt x="48" y="20"/>
                      <a:pt x="48" y="20"/>
                    </a:cubicBezTo>
                    <a:cubicBezTo>
                      <a:pt x="48" y="17"/>
                      <a:pt x="48" y="13"/>
                      <a:pt x="49" y="10"/>
                    </a:cubicBezTo>
                    <a:cubicBezTo>
                      <a:pt x="49" y="7"/>
                      <a:pt x="49" y="3"/>
                      <a:pt x="50" y="0"/>
                    </a:cubicBezTo>
                    <a:cubicBezTo>
                      <a:pt x="19" y="0"/>
                      <a:pt x="19" y="0"/>
                      <a:pt x="19" y="0"/>
                    </a:cubicBezTo>
                    <a:cubicBezTo>
                      <a:pt x="18" y="1"/>
                      <a:pt x="17" y="2"/>
                      <a:pt x="15" y="2"/>
                    </a:cubicBezTo>
                    <a:cubicBezTo>
                      <a:pt x="14" y="3"/>
                      <a:pt x="13" y="3"/>
                      <a:pt x="11" y="3"/>
                    </a:cubicBezTo>
                    <a:cubicBezTo>
                      <a:pt x="9" y="3"/>
                      <a:pt x="7" y="3"/>
                      <a:pt x="5" y="2"/>
                    </a:cubicBezTo>
                    <a:cubicBezTo>
                      <a:pt x="7" y="5"/>
                      <a:pt x="7" y="8"/>
                      <a:pt x="7" y="10"/>
                    </a:cubicBezTo>
                    <a:cubicBezTo>
                      <a:pt x="7" y="11"/>
                      <a:pt x="7" y="11"/>
                      <a:pt x="7" y="12"/>
                    </a:cubicBezTo>
                    <a:cubicBezTo>
                      <a:pt x="6" y="16"/>
                      <a:pt x="4" y="19"/>
                      <a:pt x="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6" name="Freeform 94"/>
              <p:cNvSpPr>
                <a:spLocks/>
              </p:cNvSpPr>
              <p:nvPr/>
            </p:nvSpPr>
            <p:spPr bwMode="auto">
              <a:xfrm>
                <a:off x="5249863" y="4048126"/>
                <a:ext cx="39688" cy="23813"/>
              </a:xfrm>
              <a:custGeom>
                <a:avLst/>
                <a:gdLst/>
                <a:ahLst/>
                <a:cxnLst>
                  <a:cxn ang="0">
                    <a:pos x="10" y="20"/>
                  </a:cxn>
                  <a:cxn ang="0">
                    <a:pos x="34" y="20"/>
                  </a:cxn>
                  <a:cxn ang="0">
                    <a:pos x="33" y="17"/>
                  </a:cxn>
                  <a:cxn ang="0">
                    <a:pos x="31" y="10"/>
                  </a:cxn>
                  <a:cxn ang="0">
                    <a:pos x="28" y="5"/>
                  </a:cxn>
                  <a:cxn ang="0">
                    <a:pos x="26" y="0"/>
                  </a:cxn>
                  <a:cxn ang="0">
                    <a:pos x="10" y="0"/>
                  </a:cxn>
                  <a:cxn ang="0">
                    <a:pos x="0" y="10"/>
                  </a:cxn>
                  <a:cxn ang="0">
                    <a:pos x="10" y="20"/>
                  </a:cxn>
                </a:cxnLst>
                <a:rect l="0" t="0" r="r" b="b"/>
                <a:pathLst>
                  <a:path w="34" h="20">
                    <a:moveTo>
                      <a:pt x="10" y="20"/>
                    </a:moveTo>
                    <a:cubicBezTo>
                      <a:pt x="34" y="20"/>
                      <a:pt x="34" y="20"/>
                      <a:pt x="34" y="20"/>
                    </a:cubicBezTo>
                    <a:cubicBezTo>
                      <a:pt x="33" y="19"/>
                      <a:pt x="33" y="18"/>
                      <a:pt x="33" y="17"/>
                    </a:cubicBezTo>
                    <a:cubicBezTo>
                      <a:pt x="33" y="16"/>
                      <a:pt x="32" y="13"/>
                      <a:pt x="31" y="10"/>
                    </a:cubicBezTo>
                    <a:cubicBezTo>
                      <a:pt x="30" y="8"/>
                      <a:pt x="29" y="7"/>
                      <a:pt x="28" y="5"/>
                    </a:cubicBezTo>
                    <a:cubicBezTo>
                      <a:pt x="27" y="4"/>
                      <a:pt x="26" y="2"/>
                      <a:pt x="26" y="0"/>
                    </a:cubicBezTo>
                    <a:cubicBezTo>
                      <a:pt x="10" y="0"/>
                      <a:pt x="10" y="0"/>
                      <a:pt x="10" y="0"/>
                    </a:cubicBezTo>
                    <a:cubicBezTo>
                      <a:pt x="4" y="0"/>
                      <a:pt x="0" y="5"/>
                      <a:pt x="0" y="10"/>
                    </a:cubicBezTo>
                    <a:cubicBezTo>
                      <a:pt x="0" y="16"/>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7" name="Freeform 95"/>
              <p:cNvSpPr>
                <a:spLocks/>
              </p:cNvSpPr>
              <p:nvPr/>
            </p:nvSpPr>
            <p:spPr bwMode="auto">
              <a:xfrm>
                <a:off x="5249863" y="4135438"/>
                <a:ext cx="128588" cy="23813"/>
              </a:xfrm>
              <a:custGeom>
                <a:avLst/>
                <a:gdLst/>
                <a:ahLst/>
                <a:cxnLst>
                  <a:cxn ang="0">
                    <a:pos x="10" y="20"/>
                  </a:cxn>
                  <a:cxn ang="0">
                    <a:pos x="109" y="20"/>
                  </a:cxn>
                  <a:cxn ang="0">
                    <a:pos x="105" y="10"/>
                  </a:cxn>
                  <a:cxn ang="0">
                    <a:pos x="104" y="6"/>
                  </a:cxn>
                  <a:cxn ang="0">
                    <a:pos x="102" y="0"/>
                  </a:cxn>
                  <a:cxn ang="0">
                    <a:pos x="10" y="0"/>
                  </a:cxn>
                  <a:cxn ang="0">
                    <a:pos x="0" y="10"/>
                  </a:cxn>
                  <a:cxn ang="0">
                    <a:pos x="10" y="20"/>
                  </a:cxn>
                </a:cxnLst>
                <a:rect l="0" t="0" r="r" b="b"/>
                <a:pathLst>
                  <a:path w="109" h="20">
                    <a:moveTo>
                      <a:pt x="10" y="20"/>
                    </a:moveTo>
                    <a:cubicBezTo>
                      <a:pt x="109" y="20"/>
                      <a:pt x="109" y="20"/>
                      <a:pt x="109" y="20"/>
                    </a:cubicBezTo>
                    <a:cubicBezTo>
                      <a:pt x="108" y="18"/>
                      <a:pt x="106" y="15"/>
                      <a:pt x="105" y="10"/>
                    </a:cubicBezTo>
                    <a:cubicBezTo>
                      <a:pt x="104" y="9"/>
                      <a:pt x="104" y="8"/>
                      <a:pt x="104" y="6"/>
                    </a:cubicBezTo>
                    <a:cubicBezTo>
                      <a:pt x="103" y="4"/>
                      <a:pt x="102" y="2"/>
                      <a:pt x="102" y="0"/>
                    </a:cubicBezTo>
                    <a:cubicBezTo>
                      <a:pt x="10" y="0"/>
                      <a:pt x="10" y="0"/>
                      <a:pt x="10" y="0"/>
                    </a:cubicBezTo>
                    <a:cubicBezTo>
                      <a:pt x="4" y="0"/>
                      <a:pt x="0" y="4"/>
                      <a:pt x="0" y="10"/>
                    </a:cubicBezTo>
                    <a:cubicBezTo>
                      <a:pt x="0" y="15"/>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8" name="Freeform 96"/>
              <p:cNvSpPr>
                <a:spLocks/>
              </p:cNvSpPr>
              <p:nvPr/>
            </p:nvSpPr>
            <p:spPr bwMode="auto">
              <a:xfrm>
                <a:off x="5249863" y="4221163"/>
                <a:ext cx="130175" cy="23813"/>
              </a:xfrm>
              <a:custGeom>
                <a:avLst/>
                <a:gdLst/>
                <a:ahLst/>
                <a:cxnLst>
                  <a:cxn ang="0">
                    <a:pos x="10" y="20"/>
                  </a:cxn>
                  <a:cxn ang="0">
                    <a:pos x="111" y="20"/>
                  </a:cxn>
                  <a:cxn ang="0">
                    <a:pos x="109" y="10"/>
                  </a:cxn>
                  <a:cxn ang="0">
                    <a:pos x="107" y="0"/>
                  </a:cxn>
                  <a:cxn ang="0">
                    <a:pos x="10" y="0"/>
                  </a:cxn>
                  <a:cxn ang="0">
                    <a:pos x="0" y="10"/>
                  </a:cxn>
                  <a:cxn ang="0">
                    <a:pos x="10" y="20"/>
                  </a:cxn>
                </a:cxnLst>
                <a:rect l="0" t="0" r="r" b="b"/>
                <a:pathLst>
                  <a:path w="111" h="20">
                    <a:moveTo>
                      <a:pt x="10" y="20"/>
                    </a:moveTo>
                    <a:cubicBezTo>
                      <a:pt x="111" y="20"/>
                      <a:pt x="111" y="20"/>
                      <a:pt x="111" y="20"/>
                    </a:cubicBezTo>
                    <a:cubicBezTo>
                      <a:pt x="110" y="17"/>
                      <a:pt x="109" y="14"/>
                      <a:pt x="109" y="10"/>
                    </a:cubicBezTo>
                    <a:cubicBezTo>
                      <a:pt x="108" y="7"/>
                      <a:pt x="107" y="4"/>
                      <a:pt x="107" y="0"/>
                    </a:cubicBezTo>
                    <a:cubicBezTo>
                      <a:pt x="10" y="0"/>
                      <a:pt x="10" y="0"/>
                      <a:pt x="10" y="0"/>
                    </a:cubicBezTo>
                    <a:cubicBezTo>
                      <a:pt x="4" y="0"/>
                      <a:pt x="0" y="5"/>
                      <a:pt x="0" y="10"/>
                    </a:cubicBezTo>
                    <a:cubicBezTo>
                      <a:pt x="0" y="16"/>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29" name="Freeform 97"/>
              <p:cNvSpPr>
                <a:spLocks/>
              </p:cNvSpPr>
              <p:nvPr/>
            </p:nvSpPr>
            <p:spPr bwMode="auto">
              <a:xfrm>
                <a:off x="5249863" y="4308476"/>
                <a:ext cx="130175" cy="23813"/>
              </a:xfrm>
              <a:custGeom>
                <a:avLst/>
                <a:gdLst/>
                <a:ahLst/>
                <a:cxnLst>
                  <a:cxn ang="0">
                    <a:pos x="10" y="20"/>
                  </a:cxn>
                  <a:cxn ang="0">
                    <a:pos x="97" y="20"/>
                  </a:cxn>
                  <a:cxn ang="0">
                    <a:pos x="104" y="10"/>
                  </a:cxn>
                  <a:cxn ang="0">
                    <a:pos x="110" y="0"/>
                  </a:cxn>
                  <a:cxn ang="0">
                    <a:pos x="10" y="0"/>
                  </a:cxn>
                  <a:cxn ang="0">
                    <a:pos x="0" y="10"/>
                  </a:cxn>
                  <a:cxn ang="0">
                    <a:pos x="10" y="20"/>
                  </a:cxn>
                </a:cxnLst>
                <a:rect l="0" t="0" r="r" b="b"/>
                <a:pathLst>
                  <a:path w="110" h="20">
                    <a:moveTo>
                      <a:pt x="10" y="20"/>
                    </a:moveTo>
                    <a:cubicBezTo>
                      <a:pt x="97" y="20"/>
                      <a:pt x="97" y="20"/>
                      <a:pt x="97" y="20"/>
                    </a:cubicBezTo>
                    <a:cubicBezTo>
                      <a:pt x="100" y="17"/>
                      <a:pt x="102" y="14"/>
                      <a:pt x="104" y="10"/>
                    </a:cubicBezTo>
                    <a:cubicBezTo>
                      <a:pt x="106" y="7"/>
                      <a:pt x="108" y="3"/>
                      <a:pt x="110" y="0"/>
                    </a:cubicBezTo>
                    <a:cubicBezTo>
                      <a:pt x="10" y="0"/>
                      <a:pt x="10" y="0"/>
                      <a:pt x="10" y="0"/>
                    </a:cubicBezTo>
                    <a:cubicBezTo>
                      <a:pt x="4" y="0"/>
                      <a:pt x="0" y="4"/>
                      <a:pt x="0" y="10"/>
                    </a:cubicBezTo>
                    <a:cubicBezTo>
                      <a:pt x="0" y="15"/>
                      <a:pt x="4" y="20"/>
                      <a:pt x="10" y="2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30" name="Freeform 98"/>
              <p:cNvSpPr>
                <a:spLocks/>
              </p:cNvSpPr>
              <p:nvPr/>
            </p:nvSpPr>
            <p:spPr bwMode="auto">
              <a:xfrm>
                <a:off x="5289551" y="3733801"/>
                <a:ext cx="311150" cy="608013"/>
              </a:xfrm>
              <a:custGeom>
                <a:avLst/>
                <a:gdLst/>
                <a:ahLst/>
                <a:cxnLst>
                  <a:cxn ang="0">
                    <a:pos x="257" y="285"/>
                  </a:cxn>
                  <a:cxn ang="0">
                    <a:pos x="258" y="239"/>
                  </a:cxn>
                  <a:cxn ang="0">
                    <a:pos x="213" y="145"/>
                  </a:cxn>
                  <a:cxn ang="0">
                    <a:pos x="176" y="93"/>
                  </a:cxn>
                  <a:cxn ang="0">
                    <a:pos x="148" y="67"/>
                  </a:cxn>
                  <a:cxn ang="0">
                    <a:pos x="158" y="32"/>
                  </a:cxn>
                  <a:cxn ang="0">
                    <a:pos x="157" y="15"/>
                  </a:cxn>
                  <a:cxn ang="0">
                    <a:pos x="109" y="12"/>
                  </a:cxn>
                  <a:cxn ang="0">
                    <a:pos x="107" y="32"/>
                  </a:cxn>
                  <a:cxn ang="0">
                    <a:pos x="110" y="53"/>
                  </a:cxn>
                  <a:cxn ang="0">
                    <a:pos x="116" y="67"/>
                  </a:cxn>
                  <a:cxn ang="0">
                    <a:pos x="88" y="93"/>
                  </a:cxn>
                  <a:cxn ang="0">
                    <a:pos x="57" y="131"/>
                  </a:cxn>
                  <a:cxn ang="0">
                    <a:pos x="41" y="162"/>
                  </a:cxn>
                  <a:cxn ang="0">
                    <a:pos x="14" y="215"/>
                  </a:cxn>
                  <a:cxn ang="0">
                    <a:pos x="0" y="253"/>
                  </a:cxn>
                  <a:cxn ang="0">
                    <a:pos x="5" y="278"/>
                  </a:cxn>
                  <a:cxn ang="0">
                    <a:pos x="10" y="285"/>
                  </a:cxn>
                  <a:cxn ang="0">
                    <a:pos x="7" y="268"/>
                  </a:cxn>
                  <a:cxn ang="0">
                    <a:pos x="16" y="280"/>
                  </a:cxn>
                  <a:cxn ang="0">
                    <a:pos x="14" y="268"/>
                  </a:cxn>
                  <a:cxn ang="0">
                    <a:pos x="9" y="253"/>
                  </a:cxn>
                  <a:cxn ang="0">
                    <a:pos x="31" y="263"/>
                  </a:cxn>
                  <a:cxn ang="0">
                    <a:pos x="22" y="231"/>
                  </a:cxn>
                  <a:cxn ang="0">
                    <a:pos x="52" y="195"/>
                  </a:cxn>
                  <a:cxn ang="0">
                    <a:pos x="79" y="143"/>
                  </a:cxn>
                  <a:cxn ang="0">
                    <a:pos x="94" y="184"/>
                  </a:cxn>
                  <a:cxn ang="0">
                    <a:pos x="87" y="219"/>
                  </a:cxn>
                  <a:cxn ang="0">
                    <a:pos x="78" y="288"/>
                  </a:cxn>
                  <a:cxn ang="0">
                    <a:pos x="83" y="352"/>
                  </a:cxn>
                  <a:cxn ang="0">
                    <a:pos x="85" y="413"/>
                  </a:cxn>
                  <a:cxn ang="0">
                    <a:pos x="95" y="471"/>
                  </a:cxn>
                  <a:cxn ang="0">
                    <a:pos x="73" y="511"/>
                  </a:cxn>
                  <a:cxn ang="0">
                    <a:pos x="107" y="506"/>
                  </a:cxn>
                  <a:cxn ang="0">
                    <a:pos x="110" y="450"/>
                  </a:cxn>
                  <a:cxn ang="0">
                    <a:pos x="120" y="365"/>
                  </a:cxn>
                  <a:cxn ang="0">
                    <a:pos x="126" y="323"/>
                  </a:cxn>
                  <a:cxn ang="0">
                    <a:pos x="132" y="281"/>
                  </a:cxn>
                  <a:cxn ang="0">
                    <a:pos x="147" y="383"/>
                  </a:cxn>
                  <a:cxn ang="0">
                    <a:pos x="154" y="480"/>
                  </a:cxn>
                  <a:cxn ang="0">
                    <a:pos x="166" y="517"/>
                  </a:cxn>
                  <a:cxn ang="0">
                    <a:pos x="169" y="471"/>
                  </a:cxn>
                  <a:cxn ang="0">
                    <a:pos x="182" y="348"/>
                  </a:cxn>
                  <a:cxn ang="0">
                    <a:pos x="169" y="184"/>
                  </a:cxn>
                  <a:cxn ang="0">
                    <a:pos x="185" y="143"/>
                  </a:cxn>
                  <a:cxn ang="0">
                    <a:pos x="233" y="217"/>
                  </a:cxn>
                  <a:cxn ang="0">
                    <a:pos x="236" y="255"/>
                  </a:cxn>
                  <a:cxn ang="0">
                    <a:pos x="242" y="254"/>
                  </a:cxn>
                  <a:cxn ang="0">
                    <a:pos x="255" y="252"/>
                  </a:cxn>
                  <a:cxn ang="0">
                    <a:pos x="251" y="268"/>
                  </a:cxn>
                  <a:cxn ang="0">
                    <a:pos x="248" y="280"/>
                  </a:cxn>
                  <a:cxn ang="0">
                    <a:pos x="253" y="285"/>
                  </a:cxn>
                </a:cxnLst>
                <a:rect l="0" t="0" r="r" b="b"/>
                <a:pathLst>
                  <a:path w="264" h="518">
                    <a:moveTo>
                      <a:pt x="253" y="285"/>
                    </a:moveTo>
                    <a:cubicBezTo>
                      <a:pt x="254" y="286"/>
                      <a:pt x="255" y="286"/>
                      <a:pt x="256" y="286"/>
                    </a:cubicBezTo>
                    <a:cubicBezTo>
                      <a:pt x="256" y="286"/>
                      <a:pt x="256" y="286"/>
                      <a:pt x="256" y="286"/>
                    </a:cubicBezTo>
                    <a:cubicBezTo>
                      <a:pt x="256" y="286"/>
                      <a:pt x="257" y="286"/>
                      <a:pt x="257" y="285"/>
                    </a:cubicBezTo>
                    <a:cubicBezTo>
                      <a:pt x="257" y="277"/>
                      <a:pt x="261" y="271"/>
                      <a:pt x="262" y="270"/>
                    </a:cubicBezTo>
                    <a:cubicBezTo>
                      <a:pt x="262" y="269"/>
                      <a:pt x="263" y="268"/>
                      <a:pt x="263" y="268"/>
                    </a:cubicBezTo>
                    <a:cubicBezTo>
                      <a:pt x="262" y="262"/>
                      <a:pt x="264" y="255"/>
                      <a:pt x="264" y="253"/>
                    </a:cubicBezTo>
                    <a:cubicBezTo>
                      <a:pt x="263" y="250"/>
                      <a:pt x="259" y="245"/>
                      <a:pt x="258" y="239"/>
                    </a:cubicBezTo>
                    <a:cubicBezTo>
                      <a:pt x="257" y="233"/>
                      <a:pt x="254" y="223"/>
                      <a:pt x="252" y="219"/>
                    </a:cubicBezTo>
                    <a:cubicBezTo>
                      <a:pt x="250" y="216"/>
                      <a:pt x="246" y="209"/>
                      <a:pt x="243" y="196"/>
                    </a:cubicBezTo>
                    <a:cubicBezTo>
                      <a:pt x="240" y="183"/>
                      <a:pt x="228" y="165"/>
                      <a:pt x="222" y="162"/>
                    </a:cubicBezTo>
                    <a:cubicBezTo>
                      <a:pt x="217" y="159"/>
                      <a:pt x="215" y="150"/>
                      <a:pt x="213" y="145"/>
                    </a:cubicBezTo>
                    <a:cubicBezTo>
                      <a:pt x="211" y="140"/>
                      <a:pt x="207" y="137"/>
                      <a:pt x="207" y="135"/>
                    </a:cubicBezTo>
                    <a:cubicBezTo>
                      <a:pt x="209" y="106"/>
                      <a:pt x="190" y="99"/>
                      <a:pt x="186" y="98"/>
                    </a:cubicBezTo>
                    <a:cubicBezTo>
                      <a:pt x="186" y="98"/>
                      <a:pt x="186" y="98"/>
                      <a:pt x="185" y="98"/>
                    </a:cubicBezTo>
                    <a:cubicBezTo>
                      <a:pt x="182" y="93"/>
                      <a:pt x="179" y="94"/>
                      <a:pt x="176" y="93"/>
                    </a:cubicBezTo>
                    <a:cubicBezTo>
                      <a:pt x="175" y="92"/>
                      <a:pt x="175" y="92"/>
                      <a:pt x="175" y="92"/>
                    </a:cubicBezTo>
                    <a:cubicBezTo>
                      <a:pt x="168" y="81"/>
                      <a:pt x="152" y="82"/>
                      <a:pt x="151" y="80"/>
                    </a:cubicBezTo>
                    <a:cubicBezTo>
                      <a:pt x="150" y="78"/>
                      <a:pt x="147" y="74"/>
                      <a:pt x="148" y="71"/>
                    </a:cubicBezTo>
                    <a:cubicBezTo>
                      <a:pt x="148" y="70"/>
                      <a:pt x="148" y="68"/>
                      <a:pt x="148" y="67"/>
                    </a:cubicBezTo>
                    <a:cubicBezTo>
                      <a:pt x="151" y="64"/>
                      <a:pt x="154" y="61"/>
                      <a:pt x="154" y="58"/>
                    </a:cubicBezTo>
                    <a:cubicBezTo>
                      <a:pt x="154" y="54"/>
                      <a:pt x="155" y="53"/>
                      <a:pt x="155" y="53"/>
                    </a:cubicBezTo>
                    <a:cubicBezTo>
                      <a:pt x="155" y="53"/>
                      <a:pt x="162" y="50"/>
                      <a:pt x="161" y="39"/>
                    </a:cubicBezTo>
                    <a:cubicBezTo>
                      <a:pt x="161" y="33"/>
                      <a:pt x="159" y="32"/>
                      <a:pt x="158" y="32"/>
                    </a:cubicBezTo>
                    <a:cubicBezTo>
                      <a:pt x="158" y="32"/>
                      <a:pt x="158" y="32"/>
                      <a:pt x="157" y="32"/>
                    </a:cubicBezTo>
                    <a:cubicBezTo>
                      <a:pt x="157" y="32"/>
                      <a:pt x="157" y="32"/>
                      <a:pt x="157" y="32"/>
                    </a:cubicBezTo>
                    <a:cubicBezTo>
                      <a:pt x="157" y="32"/>
                      <a:pt x="157" y="32"/>
                      <a:pt x="157" y="32"/>
                    </a:cubicBezTo>
                    <a:cubicBezTo>
                      <a:pt x="157" y="15"/>
                      <a:pt x="157" y="15"/>
                      <a:pt x="157" y="15"/>
                    </a:cubicBezTo>
                    <a:cubicBezTo>
                      <a:pt x="157" y="14"/>
                      <a:pt x="156" y="13"/>
                      <a:pt x="156" y="12"/>
                    </a:cubicBezTo>
                    <a:cubicBezTo>
                      <a:pt x="154" y="9"/>
                      <a:pt x="149" y="0"/>
                      <a:pt x="132" y="0"/>
                    </a:cubicBezTo>
                    <a:cubicBezTo>
                      <a:pt x="130" y="0"/>
                      <a:pt x="128" y="0"/>
                      <a:pt x="126" y="0"/>
                    </a:cubicBezTo>
                    <a:cubicBezTo>
                      <a:pt x="115" y="2"/>
                      <a:pt x="110" y="10"/>
                      <a:pt x="109" y="12"/>
                    </a:cubicBezTo>
                    <a:cubicBezTo>
                      <a:pt x="108" y="13"/>
                      <a:pt x="108" y="14"/>
                      <a:pt x="108" y="15"/>
                    </a:cubicBezTo>
                    <a:cubicBezTo>
                      <a:pt x="108" y="32"/>
                      <a:pt x="108" y="32"/>
                      <a:pt x="108" y="32"/>
                    </a:cubicBezTo>
                    <a:cubicBezTo>
                      <a:pt x="108" y="32"/>
                      <a:pt x="108" y="32"/>
                      <a:pt x="108" y="32"/>
                    </a:cubicBezTo>
                    <a:cubicBezTo>
                      <a:pt x="108" y="32"/>
                      <a:pt x="108" y="32"/>
                      <a:pt x="107" y="32"/>
                    </a:cubicBezTo>
                    <a:cubicBezTo>
                      <a:pt x="107" y="32"/>
                      <a:pt x="107" y="32"/>
                      <a:pt x="106" y="32"/>
                    </a:cubicBezTo>
                    <a:cubicBezTo>
                      <a:pt x="105" y="32"/>
                      <a:pt x="104" y="33"/>
                      <a:pt x="104" y="39"/>
                    </a:cubicBezTo>
                    <a:cubicBezTo>
                      <a:pt x="104" y="43"/>
                      <a:pt x="105" y="45"/>
                      <a:pt x="106" y="47"/>
                    </a:cubicBezTo>
                    <a:cubicBezTo>
                      <a:pt x="107" y="52"/>
                      <a:pt x="110" y="53"/>
                      <a:pt x="110" y="53"/>
                    </a:cubicBezTo>
                    <a:cubicBezTo>
                      <a:pt x="110" y="53"/>
                      <a:pt x="111" y="54"/>
                      <a:pt x="111" y="57"/>
                    </a:cubicBezTo>
                    <a:cubicBezTo>
                      <a:pt x="111" y="57"/>
                      <a:pt x="111" y="57"/>
                      <a:pt x="111" y="58"/>
                    </a:cubicBezTo>
                    <a:cubicBezTo>
                      <a:pt x="111" y="61"/>
                      <a:pt x="113" y="63"/>
                      <a:pt x="116" y="66"/>
                    </a:cubicBezTo>
                    <a:cubicBezTo>
                      <a:pt x="116" y="66"/>
                      <a:pt x="116" y="67"/>
                      <a:pt x="116" y="67"/>
                    </a:cubicBezTo>
                    <a:cubicBezTo>
                      <a:pt x="116" y="69"/>
                      <a:pt x="116" y="71"/>
                      <a:pt x="116" y="71"/>
                    </a:cubicBezTo>
                    <a:cubicBezTo>
                      <a:pt x="117" y="74"/>
                      <a:pt x="114" y="78"/>
                      <a:pt x="113" y="80"/>
                    </a:cubicBezTo>
                    <a:cubicBezTo>
                      <a:pt x="112" y="82"/>
                      <a:pt x="97" y="81"/>
                      <a:pt x="89" y="92"/>
                    </a:cubicBezTo>
                    <a:cubicBezTo>
                      <a:pt x="89" y="92"/>
                      <a:pt x="89" y="92"/>
                      <a:pt x="88" y="93"/>
                    </a:cubicBezTo>
                    <a:cubicBezTo>
                      <a:pt x="85" y="94"/>
                      <a:pt x="82" y="93"/>
                      <a:pt x="78" y="97"/>
                    </a:cubicBezTo>
                    <a:cubicBezTo>
                      <a:pt x="78" y="98"/>
                      <a:pt x="78" y="98"/>
                      <a:pt x="77" y="98"/>
                    </a:cubicBezTo>
                    <a:cubicBezTo>
                      <a:pt x="74" y="99"/>
                      <a:pt x="61" y="104"/>
                      <a:pt x="57" y="121"/>
                    </a:cubicBezTo>
                    <a:cubicBezTo>
                      <a:pt x="57" y="124"/>
                      <a:pt x="57" y="127"/>
                      <a:pt x="57" y="131"/>
                    </a:cubicBezTo>
                    <a:cubicBezTo>
                      <a:pt x="57" y="132"/>
                      <a:pt x="57" y="133"/>
                      <a:pt x="57" y="135"/>
                    </a:cubicBezTo>
                    <a:cubicBezTo>
                      <a:pt x="57" y="136"/>
                      <a:pt x="55" y="138"/>
                      <a:pt x="53" y="141"/>
                    </a:cubicBezTo>
                    <a:cubicBezTo>
                      <a:pt x="52" y="142"/>
                      <a:pt x="51" y="143"/>
                      <a:pt x="51" y="145"/>
                    </a:cubicBezTo>
                    <a:cubicBezTo>
                      <a:pt x="49" y="150"/>
                      <a:pt x="47" y="159"/>
                      <a:pt x="41" y="162"/>
                    </a:cubicBezTo>
                    <a:cubicBezTo>
                      <a:pt x="36" y="165"/>
                      <a:pt x="25" y="182"/>
                      <a:pt x="21" y="195"/>
                    </a:cubicBezTo>
                    <a:cubicBezTo>
                      <a:pt x="21" y="195"/>
                      <a:pt x="21" y="196"/>
                      <a:pt x="20" y="196"/>
                    </a:cubicBezTo>
                    <a:cubicBezTo>
                      <a:pt x="20" y="199"/>
                      <a:pt x="19" y="202"/>
                      <a:pt x="18" y="205"/>
                    </a:cubicBezTo>
                    <a:cubicBezTo>
                      <a:pt x="17" y="209"/>
                      <a:pt x="15" y="212"/>
                      <a:pt x="14" y="215"/>
                    </a:cubicBezTo>
                    <a:cubicBezTo>
                      <a:pt x="13" y="217"/>
                      <a:pt x="12" y="218"/>
                      <a:pt x="12" y="219"/>
                    </a:cubicBezTo>
                    <a:cubicBezTo>
                      <a:pt x="11" y="220"/>
                      <a:pt x="11" y="222"/>
                      <a:pt x="10" y="223"/>
                    </a:cubicBezTo>
                    <a:cubicBezTo>
                      <a:pt x="8" y="228"/>
                      <a:pt x="6" y="234"/>
                      <a:pt x="6" y="239"/>
                    </a:cubicBezTo>
                    <a:cubicBezTo>
                      <a:pt x="5" y="245"/>
                      <a:pt x="1" y="250"/>
                      <a:pt x="0" y="253"/>
                    </a:cubicBezTo>
                    <a:cubicBezTo>
                      <a:pt x="0" y="254"/>
                      <a:pt x="1" y="263"/>
                      <a:pt x="0" y="267"/>
                    </a:cubicBezTo>
                    <a:cubicBezTo>
                      <a:pt x="0" y="267"/>
                      <a:pt x="0" y="268"/>
                      <a:pt x="0" y="268"/>
                    </a:cubicBezTo>
                    <a:cubicBezTo>
                      <a:pt x="0" y="268"/>
                      <a:pt x="0" y="268"/>
                      <a:pt x="1" y="269"/>
                    </a:cubicBezTo>
                    <a:cubicBezTo>
                      <a:pt x="2" y="270"/>
                      <a:pt x="4" y="274"/>
                      <a:pt x="5" y="278"/>
                    </a:cubicBezTo>
                    <a:cubicBezTo>
                      <a:pt x="6" y="281"/>
                      <a:pt x="7" y="283"/>
                      <a:pt x="7" y="285"/>
                    </a:cubicBezTo>
                    <a:cubicBezTo>
                      <a:pt x="7" y="286"/>
                      <a:pt x="8" y="286"/>
                      <a:pt x="8" y="286"/>
                    </a:cubicBezTo>
                    <a:cubicBezTo>
                      <a:pt x="8" y="286"/>
                      <a:pt x="8" y="286"/>
                      <a:pt x="8" y="286"/>
                    </a:cubicBezTo>
                    <a:cubicBezTo>
                      <a:pt x="9" y="286"/>
                      <a:pt x="10" y="286"/>
                      <a:pt x="10" y="285"/>
                    </a:cubicBezTo>
                    <a:cubicBezTo>
                      <a:pt x="11" y="284"/>
                      <a:pt x="11" y="281"/>
                      <a:pt x="11" y="278"/>
                    </a:cubicBezTo>
                    <a:cubicBezTo>
                      <a:pt x="10" y="275"/>
                      <a:pt x="9" y="271"/>
                      <a:pt x="7" y="268"/>
                    </a:cubicBezTo>
                    <a:cubicBezTo>
                      <a:pt x="7" y="268"/>
                      <a:pt x="7" y="268"/>
                      <a:pt x="7" y="268"/>
                    </a:cubicBezTo>
                    <a:cubicBezTo>
                      <a:pt x="7" y="268"/>
                      <a:pt x="7" y="268"/>
                      <a:pt x="7" y="268"/>
                    </a:cubicBezTo>
                    <a:cubicBezTo>
                      <a:pt x="7" y="268"/>
                      <a:pt x="7" y="268"/>
                      <a:pt x="7" y="268"/>
                    </a:cubicBezTo>
                    <a:cubicBezTo>
                      <a:pt x="9" y="270"/>
                      <a:pt x="13" y="274"/>
                      <a:pt x="14" y="278"/>
                    </a:cubicBezTo>
                    <a:cubicBezTo>
                      <a:pt x="14" y="278"/>
                      <a:pt x="14" y="279"/>
                      <a:pt x="14" y="279"/>
                    </a:cubicBezTo>
                    <a:cubicBezTo>
                      <a:pt x="15" y="280"/>
                      <a:pt x="15" y="280"/>
                      <a:pt x="16" y="280"/>
                    </a:cubicBezTo>
                    <a:cubicBezTo>
                      <a:pt x="16" y="280"/>
                      <a:pt x="16" y="280"/>
                      <a:pt x="16" y="280"/>
                    </a:cubicBezTo>
                    <a:cubicBezTo>
                      <a:pt x="16" y="280"/>
                      <a:pt x="17" y="279"/>
                      <a:pt x="17" y="278"/>
                    </a:cubicBezTo>
                    <a:cubicBezTo>
                      <a:pt x="17" y="278"/>
                      <a:pt x="17" y="278"/>
                      <a:pt x="17" y="278"/>
                    </a:cubicBezTo>
                    <a:cubicBezTo>
                      <a:pt x="17" y="276"/>
                      <a:pt x="16" y="272"/>
                      <a:pt x="14" y="268"/>
                    </a:cubicBezTo>
                    <a:cubicBezTo>
                      <a:pt x="13" y="267"/>
                      <a:pt x="12" y="266"/>
                      <a:pt x="11" y="265"/>
                    </a:cubicBezTo>
                    <a:cubicBezTo>
                      <a:pt x="11" y="265"/>
                      <a:pt x="11" y="265"/>
                      <a:pt x="10" y="264"/>
                    </a:cubicBezTo>
                    <a:cubicBezTo>
                      <a:pt x="10" y="263"/>
                      <a:pt x="9" y="258"/>
                      <a:pt x="8" y="254"/>
                    </a:cubicBezTo>
                    <a:cubicBezTo>
                      <a:pt x="8" y="254"/>
                      <a:pt x="8" y="253"/>
                      <a:pt x="9" y="253"/>
                    </a:cubicBezTo>
                    <a:cubicBezTo>
                      <a:pt x="10" y="251"/>
                      <a:pt x="13" y="250"/>
                      <a:pt x="16" y="250"/>
                    </a:cubicBezTo>
                    <a:cubicBezTo>
                      <a:pt x="18" y="250"/>
                      <a:pt x="21" y="251"/>
                      <a:pt x="21" y="254"/>
                    </a:cubicBezTo>
                    <a:cubicBezTo>
                      <a:pt x="23" y="260"/>
                      <a:pt x="26" y="263"/>
                      <a:pt x="29" y="263"/>
                    </a:cubicBezTo>
                    <a:cubicBezTo>
                      <a:pt x="30" y="263"/>
                      <a:pt x="30" y="263"/>
                      <a:pt x="31" y="263"/>
                    </a:cubicBezTo>
                    <a:cubicBezTo>
                      <a:pt x="31" y="263"/>
                      <a:pt x="32" y="262"/>
                      <a:pt x="31" y="261"/>
                    </a:cubicBezTo>
                    <a:cubicBezTo>
                      <a:pt x="30" y="260"/>
                      <a:pt x="28" y="258"/>
                      <a:pt x="28" y="255"/>
                    </a:cubicBezTo>
                    <a:cubicBezTo>
                      <a:pt x="26" y="246"/>
                      <a:pt x="27" y="246"/>
                      <a:pt x="27" y="240"/>
                    </a:cubicBezTo>
                    <a:cubicBezTo>
                      <a:pt x="26" y="235"/>
                      <a:pt x="24" y="233"/>
                      <a:pt x="22" y="231"/>
                    </a:cubicBezTo>
                    <a:cubicBezTo>
                      <a:pt x="22" y="230"/>
                      <a:pt x="26" y="222"/>
                      <a:pt x="31" y="217"/>
                    </a:cubicBezTo>
                    <a:cubicBezTo>
                      <a:pt x="31" y="216"/>
                      <a:pt x="32" y="215"/>
                      <a:pt x="33" y="215"/>
                    </a:cubicBezTo>
                    <a:cubicBezTo>
                      <a:pt x="35" y="212"/>
                      <a:pt x="39" y="209"/>
                      <a:pt x="43" y="205"/>
                    </a:cubicBezTo>
                    <a:cubicBezTo>
                      <a:pt x="46" y="201"/>
                      <a:pt x="49" y="198"/>
                      <a:pt x="52" y="195"/>
                    </a:cubicBezTo>
                    <a:cubicBezTo>
                      <a:pt x="59" y="186"/>
                      <a:pt x="65" y="177"/>
                      <a:pt x="65" y="169"/>
                    </a:cubicBezTo>
                    <a:cubicBezTo>
                      <a:pt x="65" y="169"/>
                      <a:pt x="68" y="164"/>
                      <a:pt x="71" y="158"/>
                    </a:cubicBezTo>
                    <a:cubicBezTo>
                      <a:pt x="74" y="153"/>
                      <a:pt x="77" y="148"/>
                      <a:pt x="79" y="143"/>
                    </a:cubicBezTo>
                    <a:cubicBezTo>
                      <a:pt x="79" y="143"/>
                      <a:pt x="79" y="143"/>
                      <a:pt x="79" y="143"/>
                    </a:cubicBezTo>
                    <a:cubicBezTo>
                      <a:pt x="79" y="143"/>
                      <a:pt x="79" y="143"/>
                      <a:pt x="79" y="143"/>
                    </a:cubicBezTo>
                    <a:cubicBezTo>
                      <a:pt x="80" y="153"/>
                      <a:pt x="86" y="166"/>
                      <a:pt x="92" y="173"/>
                    </a:cubicBezTo>
                    <a:cubicBezTo>
                      <a:pt x="93" y="173"/>
                      <a:pt x="93" y="173"/>
                      <a:pt x="93" y="174"/>
                    </a:cubicBezTo>
                    <a:cubicBezTo>
                      <a:pt x="92" y="175"/>
                      <a:pt x="92" y="179"/>
                      <a:pt x="94" y="184"/>
                    </a:cubicBezTo>
                    <a:cubicBezTo>
                      <a:pt x="95" y="186"/>
                      <a:pt x="95" y="190"/>
                      <a:pt x="94" y="195"/>
                    </a:cubicBezTo>
                    <a:cubicBezTo>
                      <a:pt x="94" y="198"/>
                      <a:pt x="93" y="201"/>
                      <a:pt x="92" y="205"/>
                    </a:cubicBezTo>
                    <a:cubicBezTo>
                      <a:pt x="91" y="208"/>
                      <a:pt x="89" y="212"/>
                      <a:pt x="89" y="215"/>
                    </a:cubicBezTo>
                    <a:cubicBezTo>
                      <a:pt x="88" y="217"/>
                      <a:pt x="87" y="218"/>
                      <a:pt x="87" y="219"/>
                    </a:cubicBezTo>
                    <a:cubicBezTo>
                      <a:pt x="86" y="223"/>
                      <a:pt x="86" y="230"/>
                      <a:pt x="88" y="235"/>
                    </a:cubicBezTo>
                    <a:cubicBezTo>
                      <a:pt x="90" y="239"/>
                      <a:pt x="83" y="248"/>
                      <a:pt x="80" y="268"/>
                    </a:cubicBezTo>
                    <a:cubicBezTo>
                      <a:pt x="79" y="271"/>
                      <a:pt x="79" y="275"/>
                      <a:pt x="79" y="278"/>
                    </a:cubicBezTo>
                    <a:cubicBezTo>
                      <a:pt x="78" y="281"/>
                      <a:pt x="78" y="285"/>
                      <a:pt x="78" y="288"/>
                    </a:cubicBezTo>
                    <a:cubicBezTo>
                      <a:pt x="78" y="288"/>
                      <a:pt x="78" y="289"/>
                      <a:pt x="78" y="289"/>
                    </a:cubicBezTo>
                    <a:cubicBezTo>
                      <a:pt x="75" y="300"/>
                      <a:pt x="76" y="325"/>
                      <a:pt x="80" y="342"/>
                    </a:cubicBezTo>
                    <a:cubicBezTo>
                      <a:pt x="80" y="344"/>
                      <a:pt x="81" y="346"/>
                      <a:pt x="82" y="348"/>
                    </a:cubicBezTo>
                    <a:cubicBezTo>
                      <a:pt x="82" y="350"/>
                      <a:pt x="82" y="351"/>
                      <a:pt x="83" y="352"/>
                    </a:cubicBezTo>
                    <a:cubicBezTo>
                      <a:pt x="84" y="357"/>
                      <a:pt x="86" y="360"/>
                      <a:pt x="87" y="362"/>
                    </a:cubicBezTo>
                    <a:cubicBezTo>
                      <a:pt x="89" y="364"/>
                      <a:pt x="90" y="364"/>
                      <a:pt x="90" y="364"/>
                    </a:cubicBezTo>
                    <a:cubicBezTo>
                      <a:pt x="90" y="367"/>
                      <a:pt x="91" y="370"/>
                      <a:pt x="91" y="370"/>
                    </a:cubicBezTo>
                    <a:cubicBezTo>
                      <a:pt x="91" y="371"/>
                      <a:pt x="81" y="392"/>
                      <a:pt x="85" y="413"/>
                    </a:cubicBezTo>
                    <a:cubicBezTo>
                      <a:pt x="85" y="414"/>
                      <a:pt x="85" y="415"/>
                      <a:pt x="85" y="415"/>
                    </a:cubicBezTo>
                    <a:cubicBezTo>
                      <a:pt x="85" y="419"/>
                      <a:pt x="86" y="422"/>
                      <a:pt x="87" y="425"/>
                    </a:cubicBezTo>
                    <a:cubicBezTo>
                      <a:pt x="87" y="429"/>
                      <a:pt x="88" y="432"/>
                      <a:pt x="89" y="435"/>
                    </a:cubicBezTo>
                    <a:cubicBezTo>
                      <a:pt x="92" y="450"/>
                      <a:pt x="95" y="465"/>
                      <a:pt x="95" y="471"/>
                    </a:cubicBezTo>
                    <a:cubicBezTo>
                      <a:pt x="94" y="476"/>
                      <a:pt x="92" y="482"/>
                      <a:pt x="88" y="489"/>
                    </a:cubicBezTo>
                    <a:cubicBezTo>
                      <a:pt x="86" y="492"/>
                      <a:pt x="84" y="496"/>
                      <a:pt x="82" y="499"/>
                    </a:cubicBezTo>
                    <a:cubicBezTo>
                      <a:pt x="80" y="503"/>
                      <a:pt x="78" y="506"/>
                      <a:pt x="75" y="509"/>
                    </a:cubicBezTo>
                    <a:cubicBezTo>
                      <a:pt x="75" y="510"/>
                      <a:pt x="74" y="511"/>
                      <a:pt x="73" y="511"/>
                    </a:cubicBezTo>
                    <a:cubicBezTo>
                      <a:pt x="70" y="515"/>
                      <a:pt x="74" y="517"/>
                      <a:pt x="79" y="518"/>
                    </a:cubicBezTo>
                    <a:cubicBezTo>
                      <a:pt x="81" y="518"/>
                      <a:pt x="83" y="518"/>
                      <a:pt x="85" y="518"/>
                    </a:cubicBezTo>
                    <a:cubicBezTo>
                      <a:pt x="90" y="518"/>
                      <a:pt x="95" y="517"/>
                      <a:pt x="98" y="517"/>
                    </a:cubicBezTo>
                    <a:cubicBezTo>
                      <a:pt x="106" y="515"/>
                      <a:pt x="107" y="510"/>
                      <a:pt x="107" y="506"/>
                    </a:cubicBezTo>
                    <a:cubicBezTo>
                      <a:pt x="107" y="502"/>
                      <a:pt x="108" y="502"/>
                      <a:pt x="110" y="500"/>
                    </a:cubicBezTo>
                    <a:cubicBezTo>
                      <a:pt x="113" y="499"/>
                      <a:pt x="111" y="491"/>
                      <a:pt x="110" y="489"/>
                    </a:cubicBezTo>
                    <a:cubicBezTo>
                      <a:pt x="108" y="488"/>
                      <a:pt x="110" y="483"/>
                      <a:pt x="110" y="480"/>
                    </a:cubicBezTo>
                    <a:cubicBezTo>
                      <a:pt x="109" y="477"/>
                      <a:pt x="108" y="461"/>
                      <a:pt x="110" y="450"/>
                    </a:cubicBezTo>
                    <a:cubicBezTo>
                      <a:pt x="111" y="439"/>
                      <a:pt x="123" y="426"/>
                      <a:pt x="124" y="411"/>
                    </a:cubicBezTo>
                    <a:cubicBezTo>
                      <a:pt x="125" y="401"/>
                      <a:pt x="121" y="391"/>
                      <a:pt x="118" y="385"/>
                    </a:cubicBezTo>
                    <a:cubicBezTo>
                      <a:pt x="117" y="385"/>
                      <a:pt x="116" y="384"/>
                      <a:pt x="117" y="383"/>
                    </a:cubicBezTo>
                    <a:cubicBezTo>
                      <a:pt x="117" y="380"/>
                      <a:pt x="122" y="373"/>
                      <a:pt x="120" y="365"/>
                    </a:cubicBezTo>
                    <a:cubicBezTo>
                      <a:pt x="120" y="364"/>
                      <a:pt x="120" y="364"/>
                      <a:pt x="120" y="364"/>
                    </a:cubicBezTo>
                    <a:cubicBezTo>
                      <a:pt x="121" y="361"/>
                      <a:pt x="125" y="349"/>
                      <a:pt x="126" y="337"/>
                    </a:cubicBezTo>
                    <a:cubicBezTo>
                      <a:pt x="126" y="334"/>
                      <a:pt x="126" y="331"/>
                      <a:pt x="126" y="328"/>
                    </a:cubicBezTo>
                    <a:cubicBezTo>
                      <a:pt x="126" y="326"/>
                      <a:pt x="126" y="325"/>
                      <a:pt x="126" y="323"/>
                    </a:cubicBezTo>
                    <a:cubicBezTo>
                      <a:pt x="126" y="317"/>
                      <a:pt x="126" y="311"/>
                      <a:pt x="126" y="304"/>
                    </a:cubicBezTo>
                    <a:cubicBezTo>
                      <a:pt x="126" y="293"/>
                      <a:pt x="128" y="283"/>
                      <a:pt x="131" y="281"/>
                    </a:cubicBezTo>
                    <a:cubicBezTo>
                      <a:pt x="131" y="281"/>
                      <a:pt x="132" y="281"/>
                      <a:pt x="132" y="281"/>
                    </a:cubicBezTo>
                    <a:cubicBezTo>
                      <a:pt x="132" y="281"/>
                      <a:pt x="132" y="281"/>
                      <a:pt x="132" y="281"/>
                    </a:cubicBezTo>
                    <a:cubicBezTo>
                      <a:pt x="138" y="284"/>
                      <a:pt x="139" y="312"/>
                      <a:pt x="138" y="328"/>
                    </a:cubicBezTo>
                    <a:cubicBezTo>
                      <a:pt x="137" y="343"/>
                      <a:pt x="143" y="360"/>
                      <a:pt x="144" y="364"/>
                    </a:cubicBezTo>
                    <a:cubicBezTo>
                      <a:pt x="144" y="364"/>
                      <a:pt x="144" y="364"/>
                      <a:pt x="144" y="365"/>
                    </a:cubicBezTo>
                    <a:cubicBezTo>
                      <a:pt x="142" y="373"/>
                      <a:pt x="147" y="380"/>
                      <a:pt x="147" y="383"/>
                    </a:cubicBezTo>
                    <a:cubicBezTo>
                      <a:pt x="147" y="384"/>
                      <a:pt x="147" y="385"/>
                      <a:pt x="146" y="385"/>
                    </a:cubicBezTo>
                    <a:cubicBezTo>
                      <a:pt x="142" y="391"/>
                      <a:pt x="138" y="401"/>
                      <a:pt x="139" y="411"/>
                    </a:cubicBezTo>
                    <a:cubicBezTo>
                      <a:pt x="141" y="426"/>
                      <a:pt x="152" y="439"/>
                      <a:pt x="154" y="450"/>
                    </a:cubicBezTo>
                    <a:cubicBezTo>
                      <a:pt x="155" y="461"/>
                      <a:pt x="155" y="477"/>
                      <a:pt x="154" y="480"/>
                    </a:cubicBezTo>
                    <a:cubicBezTo>
                      <a:pt x="153" y="483"/>
                      <a:pt x="155" y="488"/>
                      <a:pt x="154" y="489"/>
                    </a:cubicBezTo>
                    <a:cubicBezTo>
                      <a:pt x="152" y="491"/>
                      <a:pt x="151" y="499"/>
                      <a:pt x="153" y="500"/>
                    </a:cubicBezTo>
                    <a:cubicBezTo>
                      <a:pt x="156" y="502"/>
                      <a:pt x="157" y="502"/>
                      <a:pt x="157" y="506"/>
                    </a:cubicBezTo>
                    <a:cubicBezTo>
                      <a:pt x="157" y="510"/>
                      <a:pt x="158" y="515"/>
                      <a:pt x="166" y="517"/>
                    </a:cubicBezTo>
                    <a:cubicBezTo>
                      <a:pt x="167" y="517"/>
                      <a:pt x="168" y="517"/>
                      <a:pt x="170" y="517"/>
                    </a:cubicBezTo>
                    <a:cubicBezTo>
                      <a:pt x="172" y="518"/>
                      <a:pt x="174" y="518"/>
                      <a:pt x="176" y="518"/>
                    </a:cubicBezTo>
                    <a:cubicBezTo>
                      <a:pt x="185" y="518"/>
                      <a:pt x="195" y="516"/>
                      <a:pt x="190" y="511"/>
                    </a:cubicBezTo>
                    <a:cubicBezTo>
                      <a:pt x="182" y="501"/>
                      <a:pt x="170" y="481"/>
                      <a:pt x="169" y="471"/>
                    </a:cubicBezTo>
                    <a:cubicBezTo>
                      <a:pt x="168" y="461"/>
                      <a:pt x="176" y="434"/>
                      <a:pt x="179" y="413"/>
                    </a:cubicBezTo>
                    <a:cubicBezTo>
                      <a:pt x="182" y="392"/>
                      <a:pt x="173" y="371"/>
                      <a:pt x="173" y="370"/>
                    </a:cubicBezTo>
                    <a:cubicBezTo>
                      <a:pt x="173" y="370"/>
                      <a:pt x="173" y="367"/>
                      <a:pt x="174" y="364"/>
                    </a:cubicBezTo>
                    <a:cubicBezTo>
                      <a:pt x="174" y="364"/>
                      <a:pt x="178" y="363"/>
                      <a:pt x="182" y="348"/>
                    </a:cubicBezTo>
                    <a:cubicBezTo>
                      <a:pt x="187" y="333"/>
                      <a:pt x="189" y="302"/>
                      <a:pt x="185" y="289"/>
                    </a:cubicBezTo>
                    <a:cubicBezTo>
                      <a:pt x="185" y="253"/>
                      <a:pt x="173" y="240"/>
                      <a:pt x="176" y="235"/>
                    </a:cubicBezTo>
                    <a:cubicBezTo>
                      <a:pt x="178" y="230"/>
                      <a:pt x="178" y="223"/>
                      <a:pt x="177" y="219"/>
                    </a:cubicBezTo>
                    <a:cubicBezTo>
                      <a:pt x="176" y="215"/>
                      <a:pt x="166" y="190"/>
                      <a:pt x="169" y="184"/>
                    </a:cubicBezTo>
                    <a:cubicBezTo>
                      <a:pt x="172" y="179"/>
                      <a:pt x="171" y="175"/>
                      <a:pt x="171" y="174"/>
                    </a:cubicBezTo>
                    <a:cubicBezTo>
                      <a:pt x="171" y="173"/>
                      <a:pt x="171" y="173"/>
                      <a:pt x="171" y="173"/>
                    </a:cubicBezTo>
                    <a:cubicBezTo>
                      <a:pt x="175" y="169"/>
                      <a:pt x="178" y="164"/>
                      <a:pt x="181" y="158"/>
                    </a:cubicBezTo>
                    <a:cubicBezTo>
                      <a:pt x="183" y="153"/>
                      <a:pt x="184" y="148"/>
                      <a:pt x="185" y="143"/>
                    </a:cubicBezTo>
                    <a:cubicBezTo>
                      <a:pt x="185" y="143"/>
                      <a:pt x="185" y="143"/>
                      <a:pt x="185" y="143"/>
                    </a:cubicBezTo>
                    <a:cubicBezTo>
                      <a:pt x="185" y="143"/>
                      <a:pt x="185" y="143"/>
                      <a:pt x="185" y="143"/>
                    </a:cubicBezTo>
                    <a:cubicBezTo>
                      <a:pt x="188" y="153"/>
                      <a:pt x="199" y="168"/>
                      <a:pt x="199" y="169"/>
                    </a:cubicBezTo>
                    <a:cubicBezTo>
                      <a:pt x="198" y="185"/>
                      <a:pt x="226" y="209"/>
                      <a:pt x="233" y="217"/>
                    </a:cubicBezTo>
                    <a:cubicBezTo>
                      <a:pt x="238" y="222"/>
                      <a:pt x="242" y="230"/>
                      <a:pt x="241" y="231"/>
                    </a:cubicBezTo>
                    <a:cubicBezTo>
                      <a:pt x="240" y="233"/>
                      <a:pt x="238" y="235"/>
                      <a:pt x="237" y="240"/>
                    </a:cubicBezTo>
                    <a:cubicBezTo>
                      <a:pt x="237" y="244"/>
                      <a:pt x="237" y="246"/>
                      <a:pt x="237" y="250"/>
                    </a:cubicBezTo>
                    <a:cubicBezTo>
                      <a:pt x="236" y="251"/>
                      <a:pt x="236" y="253"/>
                      <a:pt x="236" y="255"/>
                    </a:cubicBezTo>
                    <a:cubicBezTo>
                      <a:pt x="235" y="258"/>
                      <a:pt x="234" y="260"/>
                      <a:pt x="233" y="261"/>
                    </a:cubicBezTo>
                    <a:cubicBezTo>
                      <a:pt x="232" y="262"/>
                      <a:pt x="232" y="263"/>
                      <a:pt x="233" y="263"/>
                    </a:cubicBezTo>
                    <a:cubicBezTo>
                      <a:pt x="234" y="263"/>
                      <a:pt x="234" y="263"/>
                      <a:pt x="235" y="263"/>
                    </a:cubicBezTo>
                    <a:cubicBezTo>
                      <a:pt x="238" y="263"/>
                      <a:pt x="241" y="260"/>
                      <a:pt x="242" y="254"/>
                    </a:cubicBezTo>
                    <a:cubicBezTo>
                      <a:pt x="243" y="253"/>
                      <a:pt x="243" y="253"/>
                      <a:pt x="243" y="252"/>
                    </a:cubicBezTo>
                    <a:cubicBezTo>
                      <a:pt x="244" y="251"/>
                      <a:pt x="246" y="250"/>
                      <a:pt x="248" y="250"/>
                    </a:cubicBezTo>
                    <a:cubicBezTo>
                      <a:pt x="249" y="250"/>
                      <a:pt x="250" y="250"/>
                      <a:pt x="251" y="250"/>
                    </a:cubicBezTo>
                    <a:cubicBezTo>
                      <a:pt x="252" y="251"/>
                      <a:pt x="254" y="252"/>
                      <a:pt x="255" y="252"/>
                    </a:cubicBezTo>
                    <a:cubicBezTo>
                      <a:pt x="255" y="253"/>
                      <a:pt x="256" y="254"/>
                      <a:pt x="255" y="254"/>
                    </a:cubicBezTo>
                    <a:cubicBezTo>
                      <a:pt x="254" y="258"/>
                      <a:pt x="254" y="263"/>
                      <a:pt x="253" y="264"/>
                    </a:cubicBezTo>
                    <a:cubicBezTo>
                      <a:pt x="253" y="265"/>
                      <a:pt x="253" y="265"/>
                      <a:pt x="253" y="265"/>
                    </a:cubicBezTo>
                    <a:cubicBezTo>
                      <a:pt x="252" y="266"/>
                      <a:pt x="251" y="267"/>
                      <a:pt x="251" y="268"/>
                    </a:cubicBezTo>
                    <a:cubicBezTo>
                      <a:pt x="249" y="270"/>
                      <a:pt x="248" y="273"/>
                      <a:pt x="247" y="275"/>
                    </a:cubicBezTo>
                    <a:cubicBezTo>
                      <a:pt x="247" y="276"/>
                      <a:pt x="246" y="278"/>
                      <a:pt x="247" y="278"/>
                    </a:cubicBezTo>
                    <a:cubicBezTo>
                      <a:pt x="247" y="279"/>
                      <a:pt x="247" y="280"/>
                      <a:pt x="248" y="280"/>
                    </a:cubicBezTo>
                    <a:cubicBezTo>
                      <a:pt x="248" y="280"/>
                      <a:pt x="248" y="280"/>
                      <a:pt x="248" y="280"/>
                    </a:cubicBezTo>
                    <a:cubicBezTo>
                      <a:pt x="249" y="280"/>
                      <a:pt x="249" y="280"/>
                      <a:pt x="249" y="279"/>
                    </a:cubicBezTo>
                    <a:cubicBezTo>
                      <a:pt x="251" y="275"/>
                      <a:pt x="255" y="270"/>
                      <a:pt x="257" y="268"/>
                    </a:cubicBezTo>
                    <a:cubicBezTo>
                      <a:pt x="257" y="268"/>
                      <a:pt x="257" y="268"/>
                      <a:pt x="257" y="268"/>
                    </a:cubicBezTo>
                    <a:cubicBezTo>
                      <a:pt x="253" y="274"/>
                      <a:pt x="252" y="282"/>
                      <a:pt x="253" y="28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grpSp>
      </p:grpSp>
      <p:sp>
        <p:nvSpPr>
          <p:cNvPr id="31" name="Rectangle 30"/>
          <p:cNvSpPr/>
          <p:nvPr/>
        </p:nvSpPr>
        <p:spPr>
          <a:xfrm>
            <a:off x="3125937" y="5386430"/>
            <a:ext cx="5494216" cy="735038"/>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sp>
        <p:nvSpPr>
          <p:cNvPr id="33" name="Rectangle 32"/>
          <p:cNvSpPr/>
          <p:nvPr/>
        </p:nvSpPr>
        <p:spPr>
          <a:xfrm>
            <a:off x="3558047" y="5529503"/>
            <a:ext cx="2018501" cy="400110"/>
          </a:xfrm>
          <a:prstGeom prst="rect">
            <a:avLst/>
          </a:prstGeom>
        </p:spPr>
        <p:txBody>
          <a:bodyPr wrap="none">
            <a:spAutoFit/>
          </a:bodyPr>
          <a:lstStyle/>
          <a:p>
            <a:pPr fontAlgn="auto">
              <a:spcBef>
                <a:spcPct val="50000"/>
              </a:spcBef>
              <a:spcAft>
                <a:spcPts val="0"/>
              </a:spcAft>
              <a:defRPr/>
            </a:pPr>
            <a:r>
              <a:rPr lang="en-US" sz="2000" b="1" dirty="0" smtClean="0">
                <a:solidFill>
                  <a:srgbClr val="FFFFFF"/>
                </a:solidFill>
                <a:latin typeface="Calibri"/>
                <a:ea typeface="SimSun" pitchFamily="2" charset="-122"/>
              </a:rPr>
              <a:t>Monthly Patients</a:t>
            </a:r>
            <a:endParaRPr lang="en-US" sz="2000" b="1" dirty="0">
              <a:solidFill>
                <a:srgbClr val="FFFFFF"/>
              </a:solidFill>
              <a:latin typeface="Calibri"/>
              <a:ea typeface="SimSun" pitchFamily="2" charset="-122"/>
            </a:endParaRPr>
          </a:p>
        </p:txBody>
      </p:sp>
      <p:grpSp>
        <p:nvGrpSpPr>
          <p:cNvPr id="4" name="Group 3"/>
          <p:cNvGrpSpPr/>
          <p:nvPr/>
        </p:nvGrpSpPr>
        <p:grpSpPr>
          <a:xfrm>
            <a:off x="1466462" y="4728311"/>
            <a:ext cx="1907999" cy="1907996"/>
            <a:chOff x="1466462" y="4728311"/>
            <a:chExt cx="1907999" cy="1907996"/>
          </a:xfrm>
        </p:grpSpPr>
        <p:sp>
          <p:nvSpPr>
            <p:cNvPr id="32" name="Oval 31"/>
            <p:cNvSpPr>
              <a:spLocks noChangeAspect="1"/>
            </p:cNvSpPr>
            <p:nvPr/>
          </p:nvSpPr>
          <p:spPr>
            <a:xfrm>
              <a:off x="1466462" y="4728311"/>
              <a:ext cx="1907999" cy="1907996"/>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sp>
          <p:nvSpPr>
            <p:cNvPr id="34" name="Freeform 20"/>
            <p:cNvSpPr>
              <a:spLocks noChangeAspect="1" noEditPoints="1"/>
            </p:cNvSpPr>
            <p:nvPr/>
          </p:nvSpPr>
          <p:spPr bwMode="auto">
            <a:xfrm>
              <a:off x="1743826" y="5075986"/>
              <a:ext cx="1316059" cy="1089152"/>
            </a:xfrm>
            <a:custGeom>
              <a:avLst/>
              <a:gdLst/>
              <a:ahLst/>
              <a:cxnLst>
                <a:cxn ang="0">
                  <a:pos x="78" y="207"/>
                </a:cxn>
                <a:cxn ang="0">
                  <a:pos x="254" y="88"/>
                </a:cxn>
                <a:cxn ang="0">
                  <a:pos x="70" y="88"/>
                </a:cxn>
                <a:cxn ang="0">
                  <a:pos x="86" y="18"/>
                </a:cxn>
                <a:cxn ang="0">
                  <a:pos x="117" y="46"/>
                </a:cxn>
                <a:cxn ang="0">
                  <a:pos x="207" y="46"/>
                </a:cxn>
                <a:cxn ang="0">
                  <a:pos x="237" y="18"/>
                </a:cxn>
                <a:cxn ang="0">
                  <a:pos x="288" y="209"/>
                </a:cxn>
                <a:cxn ang="0">
                  <a:pos x="36" y="209"/>
                </a:cxn>
                <a:cxn ang="0">
                  <a:pos x="202" y="135"/>
                </a:cxn>
                <a:cxn ang="0">
                  <a:pos x="187" y="138"/>
                </a:cxn>
                <a:cxn ang="0">
                  <a:pos x="190" y="152"/>
                </a:cxn>
                <a:cxn ang="0">
                  <a:pos x="204" y="150"/>
                </a:cxn>
                <a:cxn ang="0">
                  <a:pos x="208" y="132"/>
                </a:cxn>
                <a:cxn ang="0">
                  <a:pos x="184" y="132"/>
                </a:cxn>
                <a:cxn ang="0">
                  <a:pos x="140" y="156"/>
                </a:cxn>
                <a:cxn ang="0">
                  <a:pos x="140" y="132"/>
                </a:cxn>
                <a:cxn ang="0">
                  <a:pos x="150" y="188"/>
                </a:cxn>
                <a:cxn ang="0">
                  <a:pos x="140" y="164"/>
                </a:cxn>
                <a:cxn ang="0">
                  <a:pos x="116" y="164"/>
                </a:cxn>
                <a:cxn ang="0">
                  <a:pos x="140" y="124"/>
                </a:cxn>
                <a:cxn ang="0">
                  <a:pos x="140" y="99"/>
                </a:cxn>
                <a:cxn ang="0">
                  <a:pos x="82" y="156"/>
                </a:cxn>
                <a:cxn ang="0">
                  <a:pos x="106" y="164"/>
                </a:cxn>
                <a:cxn ang="0">
                  <a:pos x="82" y="164"/>
                </a:cxn>
                <a:cxn ang="0">
                  <a:pos x="242" y="156"/>
                </a:cxn>
                <a:cxn ang="0">
                  <a:pos x="242" y="132"/>
                </a:cxn>
                <a:cxn ang="0">
                  <a:pos x="184" y="124"/>
                </a:cxn>
                <a:cxn ang="0">
                  <a:pos x="174" y="132"/>
                </a:cxn>
                <a:cxn ang="0">
                  <a:pos x="150" y="132"/>
                </a:cxn>
                <a:cxn ang="0">
                  <a:pos x="242" y="124"/>
                </a:cxn>
                <a:cxn ang="0">
                  <a:pos x="242" y="99"/>
                </a:cxn>
                <a:cxn ang="0">
                  <a:pos x="150" y="124"/>
                </a:cxn>
                <a:cxn ang="0">
                  <a:pos x="208" y="164"/>
                </a:cxn>
                <a:cxn ang="0">
                  <a:pos x="184" y="164"/>
                </a:cxn>
                <a:cxn ang="0">
                  <a:pos x="92" y="46"/>
                </a:cxn>
                <a:cxn ang="0">
                  <a:pos x="112" y="10"/>
                </a:cxn>
                <a:cxn ang="0">
                  <a:pos x="222" y="56"/>
                </a:cxn>
                <a:cxn ang="0">
                  <a:pos x="222" y="0"/>
                </a:cxn>
                <a:cxn ang="0">
                  <a:pos x="222" y="56"/>
                </a:cxn>
                <a:cxn ang="0">
                  <a:pos x="317" y="238"/>
                </a:cxn>
                <a:cxn ang="0">
                  <a:pos x="317" y="267"/>
                </a:cxn>
                <a:cxn ang="0">
                  <a:pos x="0" y="245"/>
                </a:cxn>
              </a:cxnLst>
              <a:rect l="0" t="0" r="r" b="b"/>
              <a:pathLst>
                <a:path w="324" h="267">
                  <a:moveTo>
                    <a:pt x="70" y="88"/>
                  </a:moveTo>
                  <a:cubicBezTo>
                    <a:pt x="70" y="200"/>
                    <a:pt x="70" y="200"/>
                    <a:pt x="70" y="200"/>
                  </a:cubicBezTo>
                  <a:cubicBezTo>
                    <a:pt x="70" y="204"/>
                    <a:pt x="74" y="207"/>
                    <a:pt x="78" y="207"/>
                  </a:cubicBezTo>
                  <a:cubicBezTo>
                    <a:pt x="246" y="207"/>
                    <a:pt x="246" y="207"/>
                    <a:pt x="246" y="207"/>
                  </a:cubicBezTo>
                  <a:cubicBezTo>
                    <a:pt x="250" y="207"/>
                    <a:pt x="254" y="204"/>
                    <a:pt x="254" y="200"/>
                  </a:cubicBezTo>
                  <a:cubicBezTo>
                    <a:pt x="254" y="88"/>
                    <a:pt x="254" y="88"/>
                    <a:pt x="254" y="88"/>
                  </a:cubicBezTo>
                  <a:cubicBezTo>
                    <a:pt x="254" y="83"/>
                    <a:pt x="250" y="80"/>
                    <a:pt x="246" y="80"/>
                  </a:cubicBezTo>
                  <a:cubicBezTo>
                    <a:pt x="78" y="80"/>
                    <a:pt x="78" y="80"/>
                    <a:pt x="78" y="80"/>
                  </a:cubicBezTo>
                  <a:cubicBezTo>
                    <a:pt x="74" y="80"/>
                    <a:pt x="70" y="83"/>
                    <a:pt x="70" y="88"/>
                  </a:cubicBezTo>
                  <a:close/>
                  <a:moveTo>
                    <a:pt x="36" y="41"/>
                  </a:moveTo>
                  <a:cubicBezTo>
                    <a:pt x="36" y="29"/>
                    <a:pt x="47" y="18"/>
                    <a:pt x="59" y="18"/>
                  </a:cubicBezTo>
                  <a:cubicBezTo>
                    <a:pt x="86" y="18"/>
                    <a:pt x="86" y="18"/>
                    <a:pt x="86" y="18"/>
                  </a:cubicBezTo>
                  <a:cubicBezTo>
                    <a:pt x="86" y="46"/>
                    <a:pt x="86" y="46"/>
                    <a:pt x="86" y="46"/>
                  </a:cubicBezTo>
                  <a:cubicBezTo>
                    <a:pt x="86" y="54"/>
                    <a:pt x="93" y="61"/>
                    <a:pt x="102" y="61"/>
                  </a:cubicBezTo>
                  <a:cubicBezTo>
                    <a:pt x="110" y="61"/>
                    <a:pt x="117" y="54"/>
                    <a:pt x="117" y="46"/>
                  </a:cubicBezTo>
                  <a:cubicBezTo>
                    <a:pt x="117" y="18"/>
                    <a:pt x="117" y="18"/>
                    <a:pt x="117" y="18"/>
                  </a:cubicBezTo>
                  <a:cubicBezTo>
                    <a:pt x="207" y="18"/>
                    <a:pt x="207" y="18"/>
                    <a:pt x="207" y="18"/>
                  </a:cubicBezTo>
                  <a:cubicBezTo>
                    <a:pt x="207" y="46"/>
                    <a:pt x="207" y="46"/>
                    <a:pt x="207" y="46"/>
                  </a:cubicBezTo>
                  <a:cubicBezTo>
                    <a:pt x="207" y="54"/>
                    <a:pt x="214" y="61"/>
                    <a:pt x="222" y="61"/>
                  </a:cubicBezTo>
                  <a:cubicBezTo>
                    <a:pt x="231" y="61"/>
                    <a:pt x="237" y="54"/>
                    <a:pt x="237" y="46"/>
                  </a:cubicBezTo>
                  <a:cubicBezTo>
                    <a:pt x="237" y="18"/>
                    <a:pt x="237" y="18"/>
                    <a:pt x="237" y="18"/>
                  </a:cubicBezTo>
                  <a:cubicBezTo>
                    <a:pt x="265" y="18"/>
                    <a:pt x="265" y="18"/>
                    <a:pt x="265" y="18"/>
                  </a:cubicBezTo>
                  <a:cubicBezTo>
                    <a:pt x="277" y="18"/>
                    <a:pt x="288" y="29"/>
                    <a:pt x="288" y="41"/>
                  </a:cubicBezTo>
                  <a:cubicBezTo>
                    <a:pt x="288" y="209"/>
                    <a:pt x="288" y="209"/>
                    <a:pt x="288" y="209"/>
                  </a:cubicBezTo>
                  <a:cubicBezTo>
                    <a:pt x="288" y="222"/>
                    <a:pt x="277" y="232"/>
                    <a:pt x="265" y="232"/>
                  </a:cubicBezTo>
                  <a:cubicBezTo>
                    <a:pt x="59" y="232"/>
                    <a:pt x="59" y="232"/>
                    <a:pt x="59" y="232"/>
                  </a:cubicBezTo>
                  <a:cubicBezTo>
                    <a:pt x="47" y="232"/>
                    <a:pt x="36" y="222"/>
                    <a:pt x="36" y="209"/>
                  </a:cubicBezTo>
                  <a:cubicBezTo>
                    <a:pt x="36" y="41"/>
                    <a:pt x="36" y="41"/>
                    <a:pt x="36" y="41"/>
                  </a:cubicBezTo>
                  <a:close/>
                  <a:moveTo>
                    <a:pt x="204" y="138"/>
                  </a:moveTo>
                  <a:cubicBezTo>
                    <a:pt x="202" y="135"/>
                    <a:pt x="202" y="135"/>
                    <a:pt x="202" y="135"/>
                  </a:cubicBezTo>
                  <a:cubicBezTo>
                    <a:pt x="196" y="141"/>
                    <a:pt x="196" y="141"/>
                    <a:pt x="196" y="141"/>
                  </a:cubicBezTo>
                  <a:cubicBezTo>
                    <a:pt x="190" y="135"/>
                    <a:pt x="190" y="135"/>
                    <a:pt x="190" y="135"/>
                  </a:cubicBezTo>
                  <a:cubicBezTo>
                    <a:pt x="187" y="138"/>
                    <a:pt x="187" y="138"/>
                    <a:pt x="187" y="138"/>
                  </a:cubicBezTo>
                  <a:cubicBezTo>
                    <a:pt x="193" y="144"/>
                    <a:pt x="193" y="144"/>
                    <a:pt x="193" y="144"/>
                  </a:cubicBezTo>
                  <a:cubicBezTo>
                    <a:pt x="187" y="150"/>
                    <a:pt x="187" y="150"/>
                    <a:pt x="187" y="150"/>
                  </a:cubicBezTo>
                  <a:cubicBezTo>
                    <a:pt x="190" y="152"/>
                    <a:pt x="190" y="152"/>
                    <a:pt x="190" y="152"/>
                  </a:cubicBezTo>
                  <a:cubicBezTo>
                    <a:pt x="196" y="146"/>
                    <a:pt x="196" y="146"/>
                    <a:pt x="196" y="146"/>
                  </a:cubicBezTo>
                  <a:cubicBezTo>
                    <a:pt x="202" y="152"/>
                    <a:pt x="202" y="152"/>
                    <a:pt x="202" y="152"/>
                  </a:cubicBezTo>
                  <a:cubicBezTo>
                    <a:pt x="204" y="150"/>
                    <a:pt x="204" y="150"/>
                    <a:pt x="204" y="150"/>
                  </a:cubicBezTo>
                  <a:cubicBezTo>
                    <a:pt x="199" y="144"/>
                    <a:pt x="199" y="144"/>
                    <a:pt x="199" y="144"/>
                  </a:cubicBezTo>
                  <a:cubicBezTo>
                    <a:pt x="204" y="138"/>
                    <a:pt x="204" y="138"/>
                    <a:pt x="204" y="138"/>
                  </a:cubicBezTo>
                  <a:close/>
                  <a:moveTo>
                    <a:pt x="208" y="132"/>
                  </a:moveTo>
                  <a:cubicBezTo>
                    <a:pt x="208" y="156"/>
                    <a:pt x="208" y="156"/>
                    <a:pt x="208" y="156"/>
                  </a:cubicBezTo>
                  <a:cubicBezTo>
                    <a:pt x="184" y="156"/>
                    <a:pt x="184" y="156"/>
                    <a:pt x="184" y="156"/>
                  </a:cubicBezTo>
                  <a:cubicBezTo>
                    <a:pt x="184" y="132"/>
                    <a:pt x="184" y="132"/>
                    <a:pt x="184" y="132"/>
                  </a:cubicBezTo>
                  <a:cubicBezTo>
                    <a:pt x="208" y="132"/>
                    <a:pt x="208" y="132"/>
                    <a:pt x="208" y="132"/>
                  </a:cubicBezTo>
                  <a:close/>
                  <a:moveTo>
                    <a:pt x="140" y="132"/>
                  </a:moveTo>
                  <a:cubicBezTo>
                    <a:pt x="140" y="156"/>
                    <a:pt x="140" y="156"/>
                    <a:pt x="140" y="156"/>
                  </a:cubicBezTo>
                  <a:cubicBezTo>
                    <a:pt x="116" y="156"/>
                    <a:pt x="116" y="156"/>
                    <a:pt x="116" y="156"/>
                  </a:cubicBezTo>
                  <a:cubicBezTo>
                    <a:pt x="116" y="132"/>
                    <a:pt x="116" y="132"/>
                    <a:pt x="116" y="132"/>
                  </a:cubicBezTo>
                  <a:cubicBezTo>
                    <a:pt x="140" y="132"/>
                    <a:pt x="140" y="132"/>
                    <a:pt x="140" y="132"/>
                  </a:cubicBezTo>
                  <a:close/>
                  <a:moveTo>
                    <a:pt x="174" y="164"/>
                  </a:moveTo>
                  <a:cubicBezTo>
                    <a:pt x="174" y="188"/>
                    <a:pt x="174" y="188"/>
                    <a:pt x="174" y="188"/>
                  </a:cubicBezTo>
                  <a:cubicBezTo>
                    <a:pt x="150" y="188"/>
                    <a:pt x="150" y="188"/>
                    <a:pt x="150" y="188"/>
                  </a:cubicBezTo>
                  <a:cubicBezTo>
                    <a:pt x="150" y="164"/>
                    <a:pt x="150" y="164"/>
                    <a:pt x="150" y="164"/>
                  </a:cubicBezTo>
                  <a:cubicBezTo>
                    <a:pt x="174" y="164"/>
                    <a:pt x="174" y="164"/>
                    <a:pt x="174" y="164"/>
                  </a:cubicBezTo>
                  <a:close/>
                  <a:moveTo>
                    <a:pt x="140" y="164"/>
                  </a:moveTo>
                  <a:cubicBezTo>
                    <a:pt x="140" y="188"/>
                    <a:pt x="140" y="188"/>
                    <a:pt x="140" y="188"/>
                  </a:cubicBezTo>
                  <a:cubicBezTo>
                    <a:pt x="116" y="188"/>
                    <a:pt x="116" y="188"/>
                    <a:pt x="116" y="188"/>
                  </a:cubicBezTo>
                  <a:cubicBezTo>
                    <a:pt x="116" y="164"/>
                    <a:pt x="116" y="164"/>
                    <a:pt x="116" y="164"/>
                  </a:cubicBezTo>
                  <a:cubicBezTo>
                    <a:pt x="140" y="164"/>
                    <a:pt x="140" y="164"/>
                    <a:pt x="140" y="164"/>
                  </a:cubicBezTo>
                  <a:close/>
                  <a:moveTo>
                    <a:pt x="140" y="99"/>
                  </a:moveTo>
                  <a:cubicBezTo>
                    <a:pt x="140" y="124"/>
                    <a:pt x="140" y="124"/>
                    <a:pt x="140" y="124"/>
                  </a:cubicBezTo>
                  <a:cubicBezTo>
                    <a:pt x="116" y="124"/>
                    <a:pt x="116" y="124"/>
                    <a:pt x="116" y="124"/>
                  </a:cubicBezTo>
                  <a:cubicBezTo>
                    <a:pt x="116" y="99"/>
                    <a:pt x="116" y="99"/>
                    <a:pt x="116" y="99"/>
                  </a:cubicBezTo>
                  <a:cubicBezTo>
                    <a:pt x="140" y="99"/>
                    <a:pt x="140" y="99"/>
                    <a:pt x="140" y="99"/>
                  </a:cubicBezTo>
                  <a:close/>
                  <a:moveTo>
                    <a:pt x="106" y="132"/>
                  </a:moveTo>
                  <a:cubicBezTo>
                    <a:pt x="106" y="156"/>
                    <a:pt x="106" y="156"/>
                    <a:pt x="106" y="156"/>
                  </a:cubicBezTo>
                  <a:cubicBezTo>
                    <a:pt x="82" y="156"/>
                    <a:pt x="82" y="156"/>
                    <a:pt x="82" y="156"/>
                  </a:cubicBezTo>
                  <a:cubicBezTo>
                    <a:pt x="82" y="132"/>
                    <a:pt x="82" y="132"/>
                    <a:pt x="82" y="132"/>
                  </a:cubicBezTo>
                  <a:cubicBezTo>
                    <a:pt x="106" y="132"/>
                    <a:pt x="106" y="132"/>
                    <a:pt x="106" y="132"/>
                  </a:cubicBezTo>
                  <a:close/>
                  <a:moveTo>
                    <a:pt x="106" y="164"/>
                  </a:moveTo>
                  <a:cubicBezTo>
                    <a:pt x="106" y="188"/>
                    <a:pt x="106" y="188"/>
                    <a:pt x="106" y="188"/>
                  </a:cubicBezTo>
                  <a:cubicBezTo>
                    <a:pt x="82" y="188"/>
                    <a:pt x="82" y="188"/>
                    <a:pt x="82" y="188"/>
                  </a:cubicBezTo>
                  <a:cubicBezTo>
                    <a:pt x="82" y="164"/>
                    <a:pt x="82" y="164"/>
                    <a:pt x="82" y="164"/>
                  </a:cubicBezTo>
                  <a:cubicBezTo>
                    <a:pt x="106" y="164"/>
                    <a:pt x="106" y="164"/>
                    <a:pt x="106" y="164"/>
                  </a:cubicBezTo>
                  <a:close/>
                  <a:moveTo>
                    <a:pt x="242" y="132"/>
                  </a:moveTo>
                  <a:cubicBezTo>
                    <a:pt x="242" y="156"/>
                    <a:pt x="242" y="156"/>
                    <a:pt x="242" y="156"/>
                  </a:cubicBezTo>
                  <a:cubicBezTo>
                    <a:pt x="218" y="156"/>
                    <a:pt x="218" y="156"/>
                    <a:pt x="218" y="156"/>
                  </a:cubicBezTo>
                  <a:cubicBezTo>
                    <a:pt x="218" y="132"/>
                    <a:pt x="218" y="132"/>
                    <a:pt x="218" y="132"/>
                  </a:cubicBezTo>
                  <a:cubicBezTo>
                    <a:pt x="242" y="132"/>
                    <a:pt x="242" y="132"/>
                    <a:pt x="242" y="132"/>
                  </a:cubicBezTo>
                  <a:close/>
                  <a:moveTo>
                    <a:pt x="208" y="99"/>
                  </a:moveTo>
                  <a:cubicBezTo>
                    <a:pt x="208" y="124"/>
                    <a:pt x="208" y="124"/>
                    <a:pt x="208" y="124"/>
                  </a:cubicBezTo>
                  <a:cubicBezTo>
                    <a:pt x="184" y="124"/>
                    <a:pt x="184" y="124"/>
                    <a:pt x="184" y="124"/>
                  </a:cubicBezTo>
                  <a:cubicBezTo>
                    <a:pt x="184" y="99"/>
                    <a:pt x="184" y="99"/>
                    <a:pt x="184" y="99"/>
                  </a:cubicBezTo>
                  <a:cubicBezTo>
                    <a:pt x="208" y="99"/>
                    <a:pt x="208" y="99"/>
                    <a:pt x="208" y="99"/>
                  </a:cubicBezTo>
                  <a:close/>
                  <a:moveTo>
                    <a:pt x="174" y="132"/>
                  </a:moveTo>
                  <a:cubicBezTo>
                    <a:pt x="174" y="156"/>
                    <a:pt x="174" y="156"/>
                    <a:pt x="174" y="156"/>
                  </a:cubicBezTo>
                  <a:cubicBezTo>
                    <a:pt x="150" y="156"/>
                    <a:pt x="150" y="156"/>
                    <a:pt x="150" y="156"/>
                  </a:cubicBezTo>
                  <a:cubicBezTo>
                    <a:pt x="150" y="132"/>
                    <a:pt x="150" y="132"/>
                    <a:pt x="150" y="132"/>
                  </a:cubicBezTo>
                  <a:cubicBezTo>
                    <a:pt x="174" y="132"/>
                    <a:pt x="174" y="132"/>
                    <a:pt x="174" y="132"/>
                  </a:cubicBezTo>
                  <a:close/>
                  <a:moveTo>
                    <a:pt x="242" y="99"/>
                  </a:moveTo>
                  <a:cubicBezTo>
                    <a:pt x="242" y="124"/>
                    <a:pt x="242" y="124"/>
                    <a:pt x="242" y="124"/>
                  </a:cubicBezTo>
                  <a:cubicBezTo>
                    <a:pt x="218" y="124"/>
                    <a:pt x="218" y="124"/>
                    <a:pt x="218" y="124"/>
                  </a:cubicBezTo>
                  <a:cubicBezTo>
                    <a:pt x="218" y="99"/>
                    <a:pt x="218" y="99"/>
                    <a:pt x="218" y="99"/>
                  </a:cubicBezTo>
                  <a:cubicBezTo>
                    <a:pt x="242" y="99"/>
                    <a:pt x="242" y="99"/>
                    <a:pt x="242" y="99"/>
                  </a:cubicBezTo>
                  <a:close/>
                  <a:moveTo>
                    <a:pt x="174" y="99"/>
                  </a:moveTo>
                  <a:cubicBezTo>
                    <a:pt x="174" y="124"/>
                    <a:pt x="174" y="124"/>
                    <a:pt x="174" y="124"/>
                  </a:cubicBezTo>
                  <a:cubicBezTo>
                    <a:pt x="150" y="124"/>
                    <a:pt x="150" y="124"/>
                    <a:pt x="150" y="124"/>
                  </a:cubicBezTo>
                  <a:cubicBezTo>
                    <a:pt x="150" y="99"/>
                    <a:pt x="150" y="99"/>
                    <a:pt x="150" y="99"/>
                  </a:cubicBezTo>
                  <a:cubicBezTo>
                    <a:pt x="174" y="99"/>
                    <a:pt x="174" y="99"/>
                    <a:pt x="174" y="99"/>
                  </a:cubicBezTo>
                  <a:close/>
                  <a:moveTo>
                    <a:pt x="208" y="164"/>
                  </a:moveTo>
                  <a:cubicBezTo>
                    <a:pt x="208" y="188"/>
                    <a:pt x="208" y="188"/>
                    <a:pt x="208" y="188"/>
                  </a:cubicBezTo>
                  <a:cubicBezTo>
                    <a:pt x="184" y="188"/>
                    <a:pt x="184" y="188"/>
                    <a:pt x="184" y="188"/>
                  </a:cubicBezTo>
                  <a:cubicBezTo>
                    <a:pt x="184" y="164"/>
                    <a:pt x="184" y="164"/>
                    <a:pt x="184" y="164"/>
                  </a:cubicBezTo>
                  <a:cubicBezTo>
                    <a:pt x="208" y="164"/>
                    <a:pt x="208" y="164"/>
                    <a:pt x="208" y="164"/>
                  </a:cubicBezTo>
                  <a:close/>
                  <a:moveTo>
                    <a:pt x="102" y="56"/>
                  </a:moveTo>
                  <a:cubicBezTo>
                    <a:pt x="96" y="56"/>
                    <a:pt x="92" y="51"/>
                    <a:pt x="92" y="46"/>
                  </a:cubicBezTo>
                  <a:cubicBezTo>
                    <a:pt x="92" y="10"/>
                    <a:pt x="92" y="10"/>
                    <a:pt x="92" y="10"/>
                  </a:cubicBezTo>
                  <a:cubicBezTo>
                    <a:pt x="92" y="4"/>
                    <a:pt x="96" y="0"/>
                    <a:pt x="102" y="0"/>
                  </a:cubicBezTo>
                  <a:cubicBezTo>
                    <a:pt x="107" y="0"/>
                    <a:pt x="112" y="4"/>
                    <a:pt x="112" y="10"/>
                  </a:cubicBezTo>
                  <a:cubicBezTo>
                    <a:pt x="112" y="46"/>
                    <a:pt x="112" y="46"/>
                    <a:pt x="112" y="46"/>
                  </a:cubicBezTo>
                  <a:cubicBezTo>
                    <a:pt x="112" y="51"/>
                    <a:pt x="107" y="56"/>
                    <a:pt x="102" y="56"/>
                  </a:cubicBezTo>
                  <a:close/>
                  <a:moveTo>
                    <a:pt x="222" y="56"/>
                  </a:moveTo>
                  <a:cubicBezTo>
                    <a:pt x="217" y="56"/>
                    <a:pt x="212" y="51"/>
                    <a:pt x="212" y="46"/>
                  </a:cubicBezTo>
                  <a:cubicBezTo>
                    <a:pt x="212" y="10"/>
                    <a:pt x="212" y="10"/>
                    <a:pt x="212" y="10"/>
                  </a:cubicBezTo>
                  <a:cubicBezTo>
                    <a:pt x="212" y="4"/>
                    <a:pt x="217" y="0"/>
                    <a:pt x="222" y="0"/>
                  </a:cubicBezTo>
                  <a:cubicBezTo>
                    <a:pt x="228" y="0"/>
                    <a:pt x="232" y="4"/>
                    <a:pt x="232" y="10"/>
                  </a:cubicBezTo>
                  <a:cubicBezTo>
                    <a:pt x="232" y="46"/>
                    <a:pt x="232" y="46"/>
                    <a:pt x="232" y="46"/>
                  </a:cubicBezTo>
                  <a:cubicBezTo>
                    <a:pt x="232" y="51"/>
                    <a:pt x="228" y="56"/>
                    <a:pt x="222" y="56"/>
                  </a:cubicBezTo>
                  <a:close/>
                  <a:moveTo>
                    <a:pt x="0" y="245"/>
                  </a:moveTo>
                  <a:cubicBezTo>
                    <a:pt x="0" y="241"/>
                    <a:pt x="3" y="238"/>
                    <a:pt x="7" y="238"/>
                  </a:cubicBezTo>
                  <a:cubicBezTo>
                    <a:pt x="317" y="238"/>
                    <a:pt x="317" y="238"/>
                    <a:pt x="317" y="238"/>
                  </a:cubicBezTo>
                  <a:cubicBezTo>
                    <a:pt x="321" y="238"/>
                    <a:pt x="324" y="241"/>
                    <a:pt x="324" y="245"/>
                  </a:cubicBezTo>
                  <a:cubicBezTo>
                    <a:pt x="324" y="259"/>
                    <a:pt x="324" y="259"/>
                    <a:pt x="324" y="259"/>
                  </a:cubicBezTo>
                  <a:cubicBezTo>
                    <a:pt x="324" y="263"/>
                    <a:pt x="321" y="267"/>
                    <a:pt x="317" y="267"/>
                  </a:cubicBezTo>
                  <a:cubicBezTo>
                    <a:pt x="7" y="267"/>
                    <a:pt x="7" y="267"/>
                    <a:pt x="7" y="267"/>
                  </a:cubicBezTo>
                  <a:cubicBezTo>
                    <a:pt x="3" y="267"/>
                    <a:pt x="0" y="263"/>
                    <a:pt x="0" y="259"/>
                  </a:cubicBezTo>
                  <a:cubicBezTo>
                    <a:pt x="0" y="245"/>
                    <a:pt x="0" y="245"/>
                    <a:pt x="0" y="2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grpSp>
      <p:sp>
        <p:nvSpPr>
          <p:cNvPr id="35" name="Title 1"/>
          <p:cNvSpPr txBox="1">
            <a:spLocks/>
          </p:cNvSpPr>
          <p:nvPr/>
        </p:nvSpPr>
        <p:spPr>
          <a:xfrm>
            <a:off x="1361765" y="948160"/>
            <a:ext cx="8162325" cy="612000"/>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en-GB" b="0" dirty="0" smtClean="0">
                <a:solidFill>
                  <a:schemeClr val="tx2">
                    <a:lumMod val="75000"/>
                  </a:schemeClr>
                </a:solidFill>
              </a:rPr>
              <a:t>Data weighted and projected to understand potential market opportunity.</a:t>
            </a:r>
            <a:endParaRPr lang="en-GB" b="0" dirty="0">
              <a:solidFill>
                <a:schemeClr val="tx2">
                  <a:lumMod val="75000"/>
                </a:schemeClr>
              </a:solidFill>
            </a:endParaRPr>
          </a:p>
        </p:txBody>
      </p:sp>
      <p:sp>
        <p:nvSpPr>
          <p:cNvPr id="36" name="Rectangle 16"/>
          <p:cNvSpPr>
            <a:spLocks noChangeArrowheads="1"/>
          </p:cNvSpPr>
          <p:nvPr/>
        </p:nvSpPr>
        <p:spPr bwMode="auto">
          <a:xfrm>
            <a:off x="5636502" y="5422878"/>
            <a:ext cx="3015898" cy="692667"/>
          </a:xfrm>
          <a:prstGeom prst="rect">
            <a:avLst/>
          </a:prstGeom>
          <a:noFill/>
          <a:ln w="25400" algn="ctr">
            <a:noFill/>
            <a:miter lim="800000"/>
            <a:headEnd/>
            <a:tailEnd/>
          </a:ln>
        </p:spPr>
        <p:txBody>
          <a:bodyPr wrap="square" lIns="0" tIns="90000" rIns="90000" bIns="90000">
            <a:spAutoFit/>
          </a:bodyPr>
          <a:lstStyle/>
          <a:p>
            <a:pPr marL="176400" lvl="1" indent="-140400" defTabSz="731838" fontAlgn="auto">
              <a:lnSpc>
                <a:spcPts val="1800"/>
              </a:lnSpc>
              <a:spcBef>
                <a:spcPct val="50000"/>
              </a:spcBef>
              <a:spcAft>
                <a:spcPct val="20000"/>
              </a:spcAft>
              <a:buClr>
                <a:schemeClr val="bg1"/>
              </a:buClr>
              <a:buFont typeface="Arial"/>
              <a:buChar char="•"/>
              <a:defRPr/>
            </a:pPr>
            <a:r>
              <a:rPr lang="en-US" sz="1600" kern="0" dirty="0">
                <a:solidFill>
                  <a:srgbClr val="FFFFFF"/>
                </a:solidFill>
                <a:ea typeface="Arial Unicode MS"/>
              </a:rPr>
              <a:t>Product Uptake</a:t>
            </a:r>
          </a:p>
          <a:p>
            <a:pPr marL="176400" lvl="1" indent="-140400" defTabSz="731838" fontAlgn="auto">
              <a:lnSpc>
                <a:spcPts val="1800"/>
              </a:lnSpc>
              <a:spcBef>
                <a:spcPts val="0"/>
              </a:spcBef>
              <a:spcAft>
                <a:spcPct val="20000"/>
              </a:spcAft>
              <a:buClr>
                <a:schemeClr val="bg1"/>
              </a:buClr>
              <a:buFont typeface="Arial"/>
              <a:buChar char="•"/>
              <a:defRPr/>
            </a:pPr>
            <a:r>
              <a:rPr lang="en-US" sz="1600" kern="0" dirty="0">
                <a:solidFill>
                  <a:srgbClr val="FFFFFF"/>
                </a:solidFill>
                <a:ea typeface="Arial Unicode MS"/>
              </a:rPr>
              <a:t>Dosing/Days/Scheduling</a:t>
            </a:r>
          </a:p>
        </p:txBody>
      </p:sp>
    </p:spTree>
    <p:extLst>
      <p:ext uri="{BB962C8B-B14F-4D97-AF65-F5344CB8AC3E}">
        <p14:creationId xmlns:p14="http://schemas.microsoft.com/office/powerpoint/2010/main" val="2021053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Monthly </a:t>
            </a:r>
            <a:r>
              <a:rPr lang="en-US" dirty="0" smtClean="0"/>
              <a:t>Projections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34</a:t>
            </a:fld>
            <a:endParaRPr lang="en-GB"/>
          </a:p>
        </p:txBody>
      </p:sp>
      <p:sp>
        <p:nvSpPr>
          <p:cNvPr id="7" name="Rectangle 3"/>
          <p:cNvSpPr txBox="1">
            <a:spLocks noChangeArrowheads="1"/>
          </p:cNvSpPr>
          <p:nvPr/>
        </p:nvSpPr>
        <p:spPr bwMode="auto">
          <a:xfrm>
            <a:off x="1060540" y="6159732"/>
            <a:ext cx="8805552" cy="652841"/>
          </a:xfrm>
          <a:prstGeom prst="rect">
            <a:avLst/>
          </a:prstGeom>
          <a:extLst/>
        </p:spPr>
        <p:txBody>
          <a:bodyPr vert="horz" wrap="square" numCol="1" anchor="t" anchorCtr="0" compatLnSpc="1">
            <a:prstTxWarp prst="textNoShape">
              <a:avLst/>
            </a:prstTxWarp>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buNone/>
              <a:tabLst>
                <a:tab pos="463550" algn="l"/>
              </a:tabLst>
              <a:defRPr/>
            </a:pPr>
            <a:r>
              <a:rPr lang="en-US" sz="1400" i="1" dirty="0" smtClean="0">
                <a:solidFill>
                  <a:schemeClr val="tx1"/>
                </a:solidFill>
              </a:rPr>
              <a:t>Note:  In certain markets, additional factors are incorporated into the monthly projections due to the need for more 	extensive market sizing (e.g. China: 17 cities covered, MSS and weighting done on city-specific level)</a:t>
            </a:r>
          </a:p>
          <a:p>
            <a:pPr>
              <a:defRPr/>
            </a:pPr>
            <a:endParaRPr lang="en-US" sz="1400" i="1" dirty="0" smtClean="0">
              <a:solidFill>
                <a:schemeClr val="tx1"/>
              </a:solidFill>
            </a:endParaRPr>
          </a:p>
          <a:p>
            <a:pPr>
              <a:defRPr/>
            </a:pPr>
            <a:endParaRPr lang="en-US" sz="1400" i="1" dirty="0">
              <a:solidFill>
                <a:schemeClr val="tx1"/>
              </a:solidFill>
            </a:endParaRPr>
          </a:p>
        </p:txBody>
      </p:sp>
      <p:grpSp>
        <p:nvGrpSpPr>
          <p:cNvPr id="6" name="Group 5"/>
          <p:cNvGrpSpPr/>
          <p:nvPr/>
        </p:nvGrpSpPr>
        <p:grpSpPr>
          <a:xfrm>
            <a:off x="9137254" y="216228"/>
            <a:ext cx="1184717" cy="1184715"/>
            <a:chOff x="1466462" y="4728311"/>
            <a:chExt cx="1907999" cy="1907996"/>
          </a:xfrm>
        </p:grpSpPr>
        <p:sp>
          <p:nvSpPr>
            <p:cNvPr id="9" name="Oval 8"/>
            <p:cNvSpPr>
              <a:spLocks noChangeAspect="1"/>
            </p:cNvSpPr>
            <p:nvPr/>
          </p:nvSpPr>
          <p:spPr>
            <a:xfrm>
              <a:off x="1466462" y="4728311"/>
              <a:ext cx="1907999" cy="1907996"/>
            </a:xfrm>
            <a:prstGeom prst="ellipse">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sp>
          <p:nvSpPr>
            <p:cNvPr id="10" name="Freeform 20"/>
            <p:cNvSpPr>
              <a:spLocks noChangeAspect="1" noEditPoints="1"/>
            </p:cNvSpPr>
            <p:nvPr/>
          </p:nvSpPr>
          <p:spPr bwMode="auto">
            <a:xfrm>
              <a:off x="1743826" y="5075986"/>
              <a:ext cx="1316059" cy="1089152"/>
            </a:xfrm>
            <a:custGeom>
              <a:avLst/>
              <a:gdLst/>
              <a:ahLst/>
              <a:cxnLst>
                <a:cxn ang="0">
                  <a:pos x="78" y="207"/>
                </a:cxn>
                <a:cxn ang="0">
                  <a:pos x="254" y="88"/>
                </a:cxn>
                <a:cxn ang="0">
                  <a:pos x="70" y="88"/>
                </a:cxn>
                <a:cxn ang="0">
                  <a:pos x="86" y="18"/>
                </a:cxn>
                <a:cxn ang="0">
                  <a:pos x="117" y="46"/>
                </a:cxn>
                <a:cxn ang="0">
                  <a:pos x="207" y="46"/>
                </a:cxn>
                <a:cxn ang="0">
                  <a:pos x="237" y="18"/>
                </a:cxn>
                <a:cxn ang="0">
                  <a:pos x="288" y="209"/>
                </a:cxn>
                <a:cxn ang="0">
                  <a:pos x="36" y="209"/>
                </a:cxn>
                <a:cxn ang="0">
                  <a:pos x="202" y="135"/>
                </a:cxn>
                <a:cxn ang="0">
                  <a:pos x="187" y="138"/>
                </a:cxn>
                <a:cxn ang="0">
                  <a:pos x="190" y="152"/>
                </a:cxn>
                <a:cxn ang="0">
                  <a:pos x="204" y="150"/>
                </a:cxn>
                <a:cxn ang="0">
                  <a:pos x="208" y="132"/>
                </a:cxn>
                <a:cxn ang="0">
                  <a:pos x="184" y="132"/>
                </a:cxn>
                <a:cxn ang="0">
                  <a:pos x="140" y="156"/>
                </a:cxn>
                <a:cxn ang="0">
                  <a:pos x="140" y="132"/>
                </a:cxn>
                <a:cxn ang="0">
                  <a:pos x="150" y="188"/>
                </a:cxn>
                <a:cxn ang="0">
                  <a:pos x="140" y="164"/>
                </a:cxn>
                <a:cxn ang="0">
                  <a:pos x="116" y="164"/>
                </a:cxn>
                <a:cxn ang="0">
                  <a:pos x="140" y="124"/>
                </a:cxn>
                <a:cxn ang="0">
                  <a:pos x="140" y="99"/>
                </a:cxn>
                <a:cxn ang="0">
                  <a:pos x="82" y="156"/>
                </a:cxn>
                <a:cxn ang="0">
                  <a:pos x="106" y="164"/>
                </a:cxn>
                <a:cxn ang="0">
                  <a:pos x="82" y="164"/>
                </a:cxn>
                <a:cxn ang="0">
                  <a:pos x="242" y="156"/>
                </a:cxn>
                <a:cxn ang="0">
                  <a:pos x="242" y="132"/>
                </a:cxn>
                <a:cxn ang="0">
                  <a:pos x="184" y="124"/>
                </a:cxn>
                <a:cxn ang="0">
                  <a:pos x="174" y="132"/>
                </a:cxn>
                <a:cxn ang="0">
                  <a:pos x="150" y="132"/>
                </a:cxn>
                <a:cxn ang="0">
                  <a:pos x="242" y="124"/>
                </a:cxn>
                <a:cxn ang="0">
                  <a:pos x="242" y="99"/>
                </a:cxn>
                <a:cxn ang="0">
                  <a:pos x="150" y="124"/>
                </a:cxn>
                <a:cxn ang="0">
                  <a:pos x="208" y="164"/>
                </a:cxn>
                <a:cxn ang="0">
                  <a:pos x="184" y="164"/>
                </a:cxn>
                <a:cxn ang="0">
                  <a:pos x="92" y="46"/>
                </a:cxn>
                <a:cxn ang="0">
                  <a:pos x="112" y="10"/>
                </a:cxn>
                <a:cxn ang="0">
                  <a:pos x="222" y="56"/>
                </a:cxn>
                <a:cxn ang="0">
                  <a:pos x="222" y="0"/>
                </a:cxn>
                <a:cxn ang="0">
                  <a:pos x="222" y="56"/>
                </a:cxn>
                <a:cxn ang="0">
                  <a:pos x="317" y="238"/>
                </a:cxn>
                <a:cxn ang="0">
                  <a:pos x="317" y="267"/>
                </a:cxn>
                <a:cxn ang="0">
                  <a:pos x="0" y="245"/>
                </a:cxn>
              </a:cxnLst>
              <a:rect l="0" t="0" r="r" b="b"/>
              <a:pathLst>
                <a:path w="324" h="267">
                  <a:moveTo>
                    <a:pt x="70" y="88"/>
                  </a:moveTo>
                  <a:cubicBezTo>
                    <a:pt x="70" y="200"/>
                    <a:pt x="70" y="200"/>
                    <a:pt x="70" y="200"/>
                  </a:cubicBezTo>
                  <a:cubicBezTo>
                    <a:pt x="70" y="204"/>
                    <a:pt x="74" y="207"/>
                    <a:pt x="78" y="207"/>
                  </a:cubicBezTo>
                  <a:cubicBezTo>
                    <a:pt x="246" y="207"/>
                    <a:pt x="246" y="207"/>
                    <a:pt x="246" y="207"/>
                  </a:cubicBezTo>
                  <a:cubicBezTo>
                    <a:pt x="250" y="207"/>
                    <a:pt x="254" y="204"/>
                    <a:pt x="254" y="200"/>
                  </a:cubicBezTo>
                  <a:cubicBezTo>
                    <a:pt x="254" y="88"/>
                    <a:pt x="254" y="88"/>
                    <a:pt x="254" y="88"/>
                  </a:cubicBezTo>
                  <a:cubicBezTo>
                    <a:pt x="254" y="83"/>
                    <a:pt x="250" y="80"/>
                    <a:pt x="246" y="80"/>
                  </a:cubicBezTo>
                  <a:cubicBezTo>
                    <a:pt x="78" y="80"/>
                    <a:pt x="78" y="80"/>
                    <a:pt x="78" y="80"/>
                  </a:cubicBezTo>
                  <a:cubicBezTo>
                    <a:pt x="74" y="80"/>
                    <a:pt x="70" y="83"/>
                    <a:pt x="70" y="88"/>
                  </a:cubicBezTo>
                  <a:close/>
                  <a:moveTo>
                    <a:pt x="36" y="41"/>
                  </a:moveTo>
                  <a:cubicBezTo>
                    <a:pt x="36" y="29"/>
                    <a:pt x="47" y="18"/>
                    <a:pt x="59" y="18"/>
                  </a:cubicBezTo>
                  <a:cubicBezTo>
                    <a:pt x="86" y="18"/>
                    <a:pt x="86" y="18"/>
                    <a:pt x="86" y="18"/>
                  </a:cubicBezTo>
                  <a:cubicBezTo>
                    <a:pt x="86" y="46"/>
                    <a:pt x="86" y="46"/>
                    <a:pt x="86" y="46"/>
                  </a:cubicBezTo>
                  <a:cubicBezTo>
                    <a:pt x="86" y="54"/>
                    <a:pt x="93" y="61"/>
                    <a:pt x="102" y="61"/>
                  </a:cubicBezTo>
                  <a:cubicBezTo>
                    <a:pt x="110" y="61"/>
                    <a:pt x="117" y="54"/>
                    <a:pt x="117" y="46"/>
                  </a:cubicBezTo>
                  <a:cubicBezTo>
                    <a:pt x="117" y="18"/>
                    <a:pt x="117" y="18"/>
                    <a:pt x="117" y="18"/>
                  </a:cubicBezTo>
                  <a:cubicBezTo>
                    <a:pt x="207" y="18"/>
                    <a:pt x="207" y="18"/>
                    <a:pt x="207" y="18"/>
                  </a:cubicBezTo>
                  <a:cubicBezTo>
                    <a:pt x="207" y="46"/>
                    <a:pt x="207" y="46"/>
                    <a:pt x="207" y="46"/>
                  </a:cubicBezTo>
                  <a:cubicBezTo>
                    <a:pt x="207" y="54"/>
                    <a:pt x="214" y="61"/>
                    <a:pt x="222" y="61"/>
                  </a:cubicBezTo>
                  <a:cubicBezTo>
                    <a:pt x="231" y="61"/>
                    <a:pt x="237" y="54"/>
                    <a:pt x="237" y="46"/>
                  </a:cubicBezTo>
                  <a:cubicBezTo>
                    <a:pt x="237" y="18"/>
                    <a:pt x="237" y="18"/>
                    <a:pt x="237" y="18"/>
                  </a:cubicBezTo>
                  <a:cubicBezTo>
                    <a:pt x="265" y="18"/>
                    <a:pt x="265" y="18"/>
                    <a:pt x="265" y="18"/>
                  </a:cubicBezTo>
                  <a:cubicBezTo>
                    <a:pt x="277" y="18"/>
                    <a:pt x="288" y="29"/>
                    <a:pt x="288" y="41"/>
                  </a:cubicBezTo>
                  <a:cubicBezTo>
                    <a:pt x="288" y="209"/>
                    <a:pt x="288" y="209"/>
                    <a:pt x="288" y="209"/>
                  </a:cubicBezTo>
                  <a:cubicBezTo>
                    <a:pt x="288" y="222"/>
                    <a:pt x="277" y="232"/>
                    <a:pt x="265" y="232"/>
                  </a:cubicBezTo>
                  <a:cubicBezTo>
                    <a:pt x="59" y="232"/>
                    <a:pt x="59" y="232"/>
                    <a:pt x="59" y="232"/>
                  </a:cubicBezTo>
                  <a:cubicBezTo>
                    <a:pt x="47" y="232"/>
                    <a:pt x="36" y="222"/>
                    <a:pt x="36" y="209"/>
                  </a:cubicBezTo>
                  <a:cubicBezTo>
                    <a:pt x="36" y="41"/>
                    <a:pt x="36" y="41"/>
                    <a:pt x="36" y="41"/>
                  </a:cubicBezTo>
                  <a:close/>
                  <a:moveTo>
                    <a:pt x="204" y="138"/>
                  </a:moveTo>
                  <a:cubicBezTo>
                    <a:pt x="202" y="135"/>
                    <a:pt x="202" y="135"/>
                    <a:pt x="202" y="135"/>
                  </a:cubicBezTo>
                  <a:cubicBezTo>
                    <a:pt x="196" y="141"/>
                    <a:pt x="196" y="141"/>
                    <a:pt x="196" y="141"/>
                  </a:cubicBezTo>
                  <a:cubicBezTo>
                    <a:pt x="190" y="135"/>
                    <a:pt x="190" y="135"/>
                    <a:pt x="190" y="135"/>
                  </a:cubicBezTo>
                  <a:cubicBezTo>
                    <a:pt x="187" y="138"/>
                    <a:pt x="187" y="138"/>
                    <a:pt x="187" y="138"/>
                  </a:cubicBezTo>
                  <a:cubicBezTo>
                    <a:pt x="193" y="144"/>
                    <a:pt x="193" y="144"/>
                    <a:pt x="193" y="144"/>
                  </a:cubicBezTo>
                  <a:cubicBezTo>
                    <a:pt x="187" y="150"/>
                    <a:pt x="187" y="150"/>
                    <a:pt x="187" y="150"/>
                  </a:cubicBezTo>
                  <a:cubicBezTo>
                    <a:pt x="190" y="152"/>
                    <a:pt x="190" y="152"/>
                    <a:pt x="190" y="152"/>
                  </a:cubicBezTo>
                  <a:cubicBezTo>
                    <a:pt x="196" y="146"/>
                    <a:pt x="196" y="146"/>
                    <a:pt x="196" y="146"/>
                  </a:cubicBezTo>
                  <a:cubicBezTo>
                    <a:pt x="202" y="152"/>
                    <a:pt x="202" y="152"/>
                    <a:pt x="202" y="152"/>
                  </a:cubicBezTo>
                  <a:cubicBezTo>
                    <a:pt x="204" y="150"/>
                    <a:pt x="204" y="150"/>
                    <a:pt x="204" y="150"/>
                  </a:cubicBezTo>
                  <a:cubicBezTo>
                    <a:pt x="199" y="144"/>
                    <a:pt x="199" y="144"/>
                    <a:pt x="199" y="144"/>
                  </a:cubicBezTo>
                  <a:cubicBezTo>
                    <a:pt x="204" y="138"/>
                    <a:pt x="204" y="138"/>
                    <a:pt x="204" y="138"/>
                  </a:cubicBezTo>
                  <a:close/>
                  <a:moveTo>
                    <a:pt x="208" y="132"/>
                  </a:moveTo>
                  <a:cubicBezTo>
                    <a:pt x="208" y="156"/>
                    <a:pt x="208" y="156"/>
                    <a:pt x="208" y="156"/>
                  </a:cubicBezTo>
                  <a:cubicBezTo>
                    <a:pt x="184" y="156"/>
                    <a:pt x="184" y="156"/>
                    <a:pt x="184" y="156"/>
                  </a:cubicBezTo>
                  <a:cubicBezTo>
                    <a:pt x="184" y="132"/>
                    <a:pt x="184" y="132"/>
                    <a:pt x="184" y="132"/>
                  </a:cubicBezTo>
                  <a:cubicBezTo>
                    <a:pt x="208" y="132"/>
                    <a:pt x="208" y="132"/>
                    <a:pt x="208" y="132"/>
                  </a:cubicBezTo>
                  <a:close/>
                  <a:moveTo>
                    <a:pt x="140" y="132"/>
                  </a:moveTo>
                  <a:cubicBezTo>
                    <a:pt x="140" y="156"/>
                    <a:pt x="140" y="156"/>
                    <a:pt x="140" y="156"/>
                  </a:cubicBezTo>
                  <a:cubicBezTo>
                    <a:pt x="116" y="156"/>
                    <a:pt x="116" y="156"/>
                    <a:pt x="116" y="156"/>
                  </a:cubicBezTo>
                  <a:cubicBezTo>
                    <a:pt x="116" y="132"/>
                    <a:pt x="116" y="132"/>
                    <a:pt x="116" y="132"/>
                  </a:cubicBezTo>
                  <a:cubicBezTo>
                    <a:pt x="140" y="132"/>
                    <a:pt x="140" y="132"/>
                    <a:pt x="140" y="132"/>
                  </a:cubicBezTo>
                  <a:close/>
                  <a:moveTo>
                    <a:pt x="174" y="164"/>
                  </a:moveTo>
                  <a:cubicBezTo>
                    <a:pt x="174" y="188"/>
                    <a:pt x="174" y="188"/>
                    <a:pt x="174" y="188"/>
                  </a:cubicBezTo>
                  <a:cubicBezTo>
                    <a:pt x="150" y="188"/>
                    <a:pt x="150" y="188"/>
                    <a:pt x="150" y="188"/>
                  </a:cubicBezTo>
                  <a:cubicBezTo>
                    <a:pt x="150" y="164"/>
                    <a:pt x="150" y="164"/>
                    <a:pt x="150" y="164"/>
                  </a:cubicBezTo>
                  <a:cubicBezTo>
                    <a:pt x="174" y="164"/>
                    <a:pt x="174" y="164"/>
                    <a:pt x="174" y="164"/>
                  </a:cubicBezTo>
                  <a:close/>
                  <a:moveTo>
                    <a:pt x="140" y="164"/>
                  </a:moveTo>
                  <a:cubicBezTo>
                    <a:pt x="140" y="188"/>
                    <a:pt x="140" y="188"/>
                    <a:pt x="140" y="188"/>
                  </a:cubicBezTo>
                  <a:cubicBezTo>
                    <a:pt x="116" y="188"/>
                    <a:pt x="116" y="188"/>
                    <a:pt x="116" y="188"/>
                  </a:cubicBezTo>
                  <a:cubicBezTo>
                    <a:pt x="116" y="164"/>
                    <a:pt x="116" y="164"/>
                    <a:pt x="116" y="164"/>
                  </a:cubicBezTo>
                  <a:cubicBezTo>
                    <a:pt x="140" y="164"/>
                    <a:pt x="140" y="164"/>
                    <a:pt x="140" y="164"/>
                  </a:cubicBezTo>
                  <a:close/>
                  <a:moveTo>
                    <a:pt x="140" y="99"/>
                  </a:moveTo>
                  <a:cubicBezTo>
                    <a:pt x="140" y="124"/>
                    <a:pt x="140" y="124"/>
                    <a:pt x="140" y="124"/>
                  </a:cubicBezTo>
                  <a:cubicBezTo>
                    <a:pt x="116" y="124"/>
                    <a:pt x="116" y="124"/>
                    <a:pt x="116" y="124"/>
                  </a:cubicBezTo>
                  <a:cubicBezTo>
                    <a:pt x="116" y="99"/>
                    <a:pt x="116" y="99"/>
                    <a:pt x="116" y="99"/>
                  </a:cubicBezTo>
                  <a:cubicBezTo>
                    <a:pt x="140" y="99"/>
                    <a:pt x="140" y="99"/>
                    <a:pt x="140" y="99"/>
                  </a:cubicBezTo>
                  <a:close/>
                  <a:moveTo>
                    <a:pt x="106" y="132"/>
                  </a:moveTo>
                  <a:cubicBezTo>
                    <a:pt x="106" y="156"/>
                    <a:pt x="106" y="156"/>
                    <a:pt x="106" y="156"/>
                  </a:cubicBezTo>
                  <a:cubicBezTo>
                    <a:pt x="82" y="156"/>
                    <a:pt x="82" y="156"/>
                    <a:pt x="82" y="156"/>
                  </a:cubicBezTo>
                  <a:cubicBezTo>
                    <a:pt x="82" y="132"/>
                    <a:pt x="82" y="132"/>
                    <a:pt x="82" y="132"/>
                  </a:cubicBezTo>
                  <a:cubicBezTo>
                    <a:pt x="106" y="132"/>
                    <a:pt x="106" y="132"/>
                    <a:pt x="106" y="132"/>
                  </a:cubicBezTo>
                  <a:close/>
                  <a:moveTo>
                    <a:pt x="106" y="164"/>
                  </a:moveTo>
                  <a:cubicBezTo>
                    <a:pt x="106" y="188"/>
                    <a:pt x="106" y="188"/>
                    <a:pt x="106" y="188"/>
                  </a:cubicBezTo>
                  <a:cubicBezTo>
                    <a:pt x="82" y="188"/>
                    <a:pt x="82" y="188"/>
                    <a:pt x="82" y="188"/>
                  </a:cubicBezTo>
                  <a:cubicBezTo>
                    <a:pt x="82" y="164"/>
                    <a:pt x="82" y="164"/>
                    <a:pt x="82" y="164"/>
                  </a:cubicBezTo>
                  <a:cubicBezTo>
                    <a:pt x="106" y="164"/>
                    <a:pt x="106" y="164"/>
                    <a:pt x="106" y="164"/>
                  </a:cubicBezTo>
                  <a:close/>
                  <a:moveTo>
                    <a:pt x="242" y="132"/>
                  </a:moveTo>
                  <a:cubicBezTo>
                    <a:pt x="242" y="156"/>
                    <a:pt x="242" y="156"/>
                    <a:pt x="242" y="156"/>
                  </a:cubicBezTo>
                  <a:cubicBezTo>
                    <a:pt x="218" y="156"/>
                    <a:pt x="218" y="156"/>
                    <a:pt x="218" y="156"/>
                  </a:cubicBezTo>
                  <a:cubicBezTo>
                    <a:pt x="218" y="132"/>
                    <a:pt x="218" y="132"/>
                    <a:pt x="218" y="132"/>
                  </a:cubicBezTo>
                  <a:cubicBezTo>
                    <a:pt x="242" y="132"/>
                    <a:pt x="242" y="132"/>
                    <a:pt x="242" y="132"/>
                  </a:cubicBezTo>
                  <a:close/>
                  <a:moveTo>
                    <a:pt x="208" y="99"/>
                  </a:moveTo>
                  <a:cubicBezTo>
                    <a:pt x="208" y="124"/>
                    <a:pt x="208" y="124"/>
                    <a:pt x="208" y="124"/>
                  </a:cubicBezTo>
                  <a:cubicBezTo>
                    <a:pt x="184" y="124"/>
                    <a:pt x="184" y="124"/>
                    <a:pt x="184" y="124"/>
                  </a:cubicBezTo>
                  <a:cubicBezTo>
                    <a:pt x="184" y="99"/>
                    <a:pt x="184" y="99"/>
                    <a:pt x="184" y="99"/>
                  </a:cubicBezTo>
                  <a:cubicBezTo>
                    <a:pt x="208" y="99"/>
                    <a:pt x="208" y="99"/>
                    <a:pt x="208" y="99"/>
                  </a:cubicBezTo>
                  <a:close/>
                  <a:moveTo>
                    <a:pt x="174" y="132"/>
                  </a:moveTo>
                  <a:cubicBezTo>
                    <a:pt x="174" y="156"/>
                    <a:pt x="174" y="156"/>
                    <a:pt x="174" y="156"/>
                  </a:cubicBezTo>
                  <a:cubicBezTo>
                    <a:pt x="150" y="156"/>
                    <a:pt x="150" y="156"/>
                    <a:pt x="150" y="156"/>
                  </a:cubicBezTo>
                  <a:cubicBezTo>
                    <a:pt x="150" y="132"/>
                    <a:pt x="150" y="132"/>
                    <a:pt x="150" y="132"/>
                  </a:cubicBezTo>
                  <a:cubicBezTo>
                    <a:pt x="174" y="132"/>
                    <a:pt x="174" y="132"/>
                    <a:pt x="174" y="132"/>
                  </a:cubicBezTo>
                  <a:close/>
                  <a:moveTo>
                    <a:pt x="242" y="99"/>
                  </a:moveTo>
                  <a:cubicBezTo>
                    <a:pt x="242" y="124"/>
                    <a:pt x="242" y="124"/>
                    <a:pt x="242" y="124"/>
                  </a:cubicBezTo>
                  <a:cubicBezTo>
                    <a:pt x="218" y="124"/>
                    <a:pt x="218" y="124"/>
                    <a:pt x="218" y="124"/>
                  </a:cubicBezTo>
                  <a:cubicBezTo>
                    <a:pt x="218" y="99"/>
                    <a:pt x="218" y="99"/>
                    <a:pt x="218" y="99"/>
                  </a:cubicBezTo>
                  <a:cubicBezTo>
                    <a:pt x="242" y="99"/>
                    <a:pt x="242" y="99"/>
                    <a:pt x="242" y="99"/>
                  </a:cubicBezTo>
                  <a:close/>
                  <a:moveTo>
                    <a:pt x="174" y="99"/>
                  </a:moveTo>
                  <a:cubicBezTo>
                    <a:pt x="174" y="124"/>
                    <a:pt x="174" y="124"/>
                    <a:pt x="174" y="124"/>
                  </a:cubicBezTo>
                  <a:cubicBezTo>
                    <a:pt x="150" y="124"/>
                    <a:pt x="150" y="124"/>
                    <a:pt x="150" y="124"/>
                  </a:cubicBezTo>
                  <a:cubicBezTo>
                    <a:pt x="150" y="99"/>
                    <a:pt x="150" y="99"/>
                    <a:pt x="150" y="99"/>
                  </a:cubicBezTo>
                  <a:cubicBezTo>
                    <a:pt x="174" y="99"/>
                    <a:pt x="174" y="99"/>
                    <a:pt x="174" y="99"/>
                  </a:cubicBezTo>
                  <a:close/>
                  <a:moveTo>
                    <a:pt x="208" y="164"/>
                  </a:moveTo>
                  <a:cubicBezTo>
                    <a:pt x="208" y="188"/>
                    <a:pt x="208" y="188"/>
                    <a:pt x="208" y="188"/>
                  </a:cubicBezTo>
                  <a:cubicBezTo>
                    <a:pt x="184" y="188"/>
                    <a:pt x="184" y="188"/>
                    <a:pt x="184" y="188"/>
                  </a:cubicBezTo>
                  <a:cubicBezTo>
                    <a:pt x="184" y="164"/>
                    <a:pt x="184" y="164"/>
                    <a:pt x="184" y="164"/>
                  </a:cubicBezTo>
                  <a:cubicBezTo>
                    <a:pt x="208" y="164"/>
                    <a:pt x="208" y="164"/>
                    <a:pt x="208" y="164"/>
                  </a:cubicBezTo>
                  <a:close/>
                  <a:moveTo>
                    <a:pt x="102" y="56"/>
                  </a:moveTo>
                  <a:cubicBezTo>
                    <a:pt x="96" y="56"/>
                    <a:pt x="92" y="51"/>
                    <a:pt x="92" y="46"/>
                  </a:cubicBezTo>
                  <a:cubicBezTo>
                    <a:pt x="92" y="10"/>
                    <a:pt x="92" y="10"/>
                    <a:pt x="92" y="10"/>
                  </a:cubicBezTo>
                  <a:cubicBezTo>
                    <a:pt x="92" y="4"/>
                    <a:pt x="96" y="0"/>
                    <a:pt x="102" y="0"/>
                  </a:cubicBezTo>
                  <a:cubicBezTo>
                    <a:pt x="107" y="0"/>
                    <a:pt x="112" y="4"/>
                    <a:pt x="112" y="10"/>
                  </a:cubicBezTo>
                  <a:cubicBezTo>
                    <a:pt x="112" y="46"/>
                    <a:pt x="112" y="46"/>
                    <a:pt x="112" y="46"/>
                  </a:cubicBezTo>
                  <a:cubicBezTo>
                    <a:pt x="112" y="51"/>
                    <a:pt x="107" y="56"/>
                    <a:pt x="102" y="56"/>
                  </a:cubicBezTo>
                  <a:close/>
                  <a:moveTo>
                    <a:pt x="222" y="56"/>
                  </a:moveTo>
                  <a:cubicBezTo>
                    <a:pt x="217" y="56"/>
                    <a:pt x="212" y="51"/>
                    <a:pt x="212" y="46"/>
                  </a:cubicBezTo>
                  <a:cubicBezTo>
                    <a:pt x="212" y="10"/>
                    <a:pt x="212" y="10"/>
                    <a:pt x="212" y="10"/>
                  </a:cubicBezTo>
                  <a:cubicBezTo>
                    <a:pt x="212" y="4"/>
                    <a:pt x="217" y="0"/>
                    <a:pt x="222" y="0"/>
                  </a:cubicBezTo>
                  <a:cubicBezTo>
                    <a:pt x="228" y="0"/>
                    <a:pt x="232" y="4"/>
                    <a:pt x="232" y="10"/>
                  </a:cubicBezTo>
                  <a:cubicBezTo>
                    <a:pt x="232" y="46"/>
                    <a:pt x="232" y="46"/>
                    <a:pt x="232" y="46"/>
                  </a:cubicBezTo>
                  <a:cubicBezTo>
                    <a:pt x="232" y="51"/>
                    <a:pt x="228" y="56"/>
                    <a:pt x="222" y="56"/>
                  </a:cubicBezTo>
                  <a:close/>
                  <a:moveTo>
                    <a:pt x="0" y="245"/>
                  </a:moveTo>
                  <a:cubicBezTo>
                    <a:pt x="0" y="241"/>
                    <a:pt x="3" y="238"/>
                    <a:pt x="7" y="238"/>
                  </a:cubicBezTo>
                  <a:cubicBezTo>
                    <a:pt x="317" y="238"/>
                    <a:pt x="317" y="238"/>
                    <a:pt x="317" y="238"/>
                  </a:cubicBezTo>
                  <a:cubicBezTo>
                    <a:pt x="321" y="238"/>
                    <a:pt x="324" y="241"/>
                    <a:pt x="324" y="245"/>
                  </a:cubicBezTo>
                  <a:cubicBezTo>
                    <a:pt x="324" y="259"/>
                    <a:pt x="324" y="259"/>
                    <a:pt x="324" y="259"/>
                  </a:cubicBezTo>
                  <a:cubicBezTo>
                    <a:pt x="324" y="263"/>
                    <a:pt x="321" y="267"/>
                    <a:pt x="317" y="267"/>
                  </a:cubicBezTo>
                  <a:cubicBezTo>
                    <a:pt x="7" y="267"/>
                    <a:pt x="7" y="267"/>
                    <a:pt x="7" y="267"/>
                  </a:cubicBezTo>
                  <a:cubicBezTo>
                    <a:pt x="3" y="267"/>
                    <a:pt x="0" y="263"/>
                    <a:pt x="0" y="259"/>
                  </a:cubicBezTo>
                  <a:cubicBezTo>
                    <a:pt x="0" y="245"/>
                    <a:pt x="0" y="245"/>
                    <a:pt x="0" y="2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grpSp>
      <p:cxnSp>
        <p:nvCxnSpPr>
          <p:cNvPr id="11" name="Straight Connector 10"/>
          <p:cNvCxnSpPr/>
          <p:nvPr/>
        </p:nvCxnSpPr>
        <p:spPr>
          <a:xfrm>
            <a:off x="3366310" y="1722102"/>
            <a:ext cx="2272" cy="179902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a:spLocks/>
          </p:cNvSpPr>
          <p:nvPr/>
        </p:nvSpPr>
        <p:spPr>
          <a:xfrm>
            <a:off x="610833" y="1759941"/>
            <a:ext cx="2474833" cy="653400"/>
          </a:xfrm>
          <a:prstGeom prst="roundRect">
            <a:avLst>
              <a:gd name="adj" fmla="val 50000"/>
            </a:avLst>
          </a:prstGeom>
          <a:solidFill>
            <a:schemeClr val="tx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7160" tIns="0" rIns="0" bIns="0" numCol="1" spcCol="1270" anchor="ctr" anchorCtr="0">
            <a:noAutofit/>
          </a:bodyPr>
          <a:lstStyle/>
          <a:p>
            <a:pPr marL="0" lvl="1">
              <a:defRPr/>
            </a:pPr>
            <a:r>
              <a:rPr lang="en-US" sz="1800" b="1" dirty="0"/>
              <a:t>Based on the annual Market Sizing Study</a:t>
            </a:r>
          </a:p>
        </p:txBody>
      </p:sp>
      <p:cxnSp>
        <p:nvCxnSpPr>
          <p:cNvPr id="13" name="Straight Connector 12"/>
          <p:cNvCxnSpPr/>
          <p:nvPr/>
        </p:nvCxnSpPr>
        <p:spPr>
          <a:xfrm>
            <a:off x="2789019" y="2086641"/>
            <a:ext cx="574760" cy="1"/>
          </a:xfrm>
          <a:prstGeom prst="line">
            <a:avLst/>
          </a:prstGeom>
          <a:ln w="12700"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478520" y="1661882"/>
            <a:ext cx="6852840" cy="1985159"/>
          </a:xfrm>
          <a:prstGeom prst="rect">
            <a:avLst/>
          </a:prstGeom>
        </p:spPr>
        <p:txBody>
          <a:bodyPr wrap="square">
            <a:spAutoFit/>
          </a:bodyPr>
          <a:lstStyle/>
          <a:p>
            <a:pPr marL="285750" lvl="2" indent="-285750">
              <a:spcBef>
                <a:spcPts val="600"/>
              </a:spcBef>
              <a:buFont typeface="Arial" panose="020B0604020202020204" pitchFamily="34" charset="0"/>
              <a:buChar char="•"/>
              <a:defRPr/>
            </a:pPr>
            <a:r>
              <a:rPr lang="en-US" sz="1800" dirty="0">
                <a:solidFill>
                  <a:schemeClr val="tx2"/>
                </a:solidFill>
              </a:rPr>
              <a:t>AMA physician </a:t>
            </a:r>
            <a:r>
              <a:rPr lang="en-US" sz="1800" dirty="0" smtClean="0">
                <a:solidFill>
                  <a:schemeClr val="tx2"/>
                </a:solidFill>
              </a:rPr>
              <a:t>counts:  by </a:t>
            </a:r>
            <a:r>
              <a:rPr lang="en-US" sz="1800" dirty="0">
                <a:solidFill>
                  <a:schemeClr val="tx2"/>
                </a:solidFill>
              </a:rPr>
              <a:t>specialty / office vs. hospital</a:t>
            </a:r>
          </a:p>
          <a:p>
            <a:pPr marL="285750" lvl="2" indent="-285750">
              <a:spcBef>
                <a:spcPts val="600"/>
              </a:spcBef>
              <a:buFont typeface="Arial" panose="020B0604020202020204" pitchFamily="34" charset="0"/>
              <a:buChar char="•"/>
              <a:defRPr/>
            </a:pPr>
            <a:r>
              <a:rPr lang="en-US" sz="1800" dirty="0">
                <a:solidFill>
                  <a:schemeClr val="tx2"/>
                </a:solidFill>
              </a:rPr>
              <a:t>Correct % deciding on anti-cancer therapy</a:t>
            </a:r>
          </a:p>
          <a:p>
            <a:pPr marL="285750" lvl="2" indent="-285750">
              <a:spcBef>
                <a:spcPts val="600"/>
              </a:spcBef>
              <a:buFont typeface="Arial" panose="020B0604020202020204" pitchFamily="34" charset="0"/>
              <a:buChar char="•"/>
              <a:defRPr/>
            </a:pPr>
            <a:r>
              <a:rPr lang="en-US" sz="1800" dirty="0">
                <a:solidFill>
                  <a:schemeClr val="tx2"/>
                </a:solidFill>
              </a:rPr>
              <a:t>Number of patients treated in a </a:t>
            </a:r>
            <a:r>
              <a:rPr lang="en-US" sz="1800" dirty="0" smtClean="0">
                <a:solidFill>
                  <a:schemeClr val="tx2"/>
                </a:solidFill>
              </a:rPr>
              <a:t>month:  incorporates </a:t>
            </a:r>
            <a:r>
              <a:rPr lang="en-US" sz="1800" dirty="0">
                <a:solidFill>
                  <a:schemeClr val="tx2"/>
                </a:solidFill>
              </a:rPr>
              <a:t>growth</a:t>
            </a:r>
          </a:p>
          <a:p>
            <a:pPr marL="285750" lvl="2" indent="-285750">
              <a:spcBef>
                <a:spcPts val="600"/>
              </a:spcBef>
              <a:buFont typeface="Arial" panose="020B0604020202020204" pitchFamily="34" charset="0"/>
              <a:buChar char="•"/>
              <a:defRPr/>
            </a:pPr>
            <a:r>
              <a:rPr lang="en-US" sz="1800" dirty="0">
                <a:solidFill>
                  <a:schemeClr val="tx2"/>
                </a:solidFill>
              </a:rPr>
              <a:t>Frequency of patient visits: each patient’s weight adjusted based on probability of showing up in database (</a:t>
            </a:r>
            <a:r>
              <a:rPr lang="en-US" sz="1800" dirty="0" smtClean="0">
                <a:solidFill>
                  <a:schemeClr val="tx2"/>
                </a:solidFill>
              </a:rPr>
              <a:t>e.g. </a:t>
            </a:r>
            <a:r>
              <a:rPr lang="en-US" sz="1800" dirty="0">
                <a:solidFill>
                  <a:schemeClr val="tx2"/>
                </a:solidFill>
              </a:rPr>
              <a:t>14-day cycle length weighted up)</a:t>
            </a:r>
          </a:p>
        </p:txBody>
      </p:sp>
      <p:sp>
        <p:nvSpPr>
          <p:cNvPr id="15" name="Rectangle 14"/>
          <p:cNvSpPr/>
          <p:nvPr/>
        </p:nvSpPr>
        <p:spPr>
          <a:xfrm>
            <a:off x="1336923" y="3923060"/>
            <a:ext cx="8109792" cy="40011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nchor="ctr">
            <a:spAutoFit/>
          </a:bodyPr>
          <a:lstStyle/>
          <a:p>
            <a:pPr algn="ctr"/>
            <a:r>
              <a:rPr lang="en-US" sz="2000" b="1" dirty="0"/>
              <a:t>All projections are calculated on a patient-by-patient basis</a:t>
            </a:r>
            <a:endParaRPr lang="en-GB" sz="2000" b="1" dirty="0"/>
          </a:p>
        </p:txBody>
      </p:sp>
      <p:cxnSp>
        <p:nvCxnSpPr>
          <p:cNvPr id="16" name="Straight Connector 15"/>
          <p:cNvCxnSpPr/>
          <p:nvPr/>
        </p:nvCxnSpPr>
        <p:spPr>
          <a:xfrm>
            <a:off x="3368582" y="4836118"/>
            <a:ext cx="0" cy="962406"/>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a:spLocks/>
          </p:cNvSpPr>
          <p:nvPr/>
        </p:nvSpPr>
        <p:spPr>
          <a:xfrm>
            <a:off x="613105" y="4873957"/>
            <a:ext cx="2474833" cy="653400"/>
          </a:xfrm>
          <a:prstGeom prst="roundRect">
            <a:avLst>
              <a:gd name="adj" fmla="val 50000"/>
            </a:avLst>
          </a:prstGeom>
          <a:solidFill>
            <a:schemeClr val="tx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7160" tIns="0" rIns="0" bIns="0" numCol="1" spcCol="1270" anchor="ctr" anchorCtr="0">
            <a:noAutofit/>
          </a:bodyPr>
          <a:lstStyle/>
          <a:p>
            <a:pPr marL="0" lvl="1">
              <a:defRPr/>
            </a:pPr>
            <a:r>
              <a:rPr lang="en-US" sz="1800" b="1" dirty="0" smtClean="0"/>
              <a:t>Most frequent uses</a:t>
            </a:r>
            <a:endParaRPr lang="en-US" sz="1800" b="1" dirty="0"/>
          </a:p>
        </p:txBody>
      </p:sp>
      <p:cxnSp>
        <p:nvCxnSpPr>
          <p:cNvPr id="18" name="Straight Connector 17"/>
          <p:cNvCxnSpPr/>
          <p:nvPr/>
        </p:nvCxnSpPr>
        <p:spPr>
          <a:xfrm>
            <a:off x="2791291" y="5200657"/>
            <a:ext cx="574760" cy="1"/>
          </a:xfrm>
          <a:prstGeom prst="line">
            <a:avLst/>
          </a:prstGeom>
          <a:ln w="12700"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480792" y="4721306"/>
            <a:ext cx="6852840" cy="1077218"/>
          </a:xfrm>
          <a:prstGeom prst="rect">
            <a:avLst/>
          </a:prstGeom>
        </p:spPr>
        <p:txBody>
          <a:bodyPr wrap="square">
            <a:spAutoFit/>
          </a:bodyPr>
          <a:lstStyle/>
          <a:p>
            <a:pPr marL="285750" lvl="2" indent="-285750">
              <a:spcBef>
                <a:spcPts val="600"/>
              </a:spcBef>
              <a:buFont typeface="Arial" panose="020B0604020202020204" pitchFamily="34" charset="0"/>
              <a:buChar char="•"/>
              <a:defRPr/>
            </a:pPr>
            <a:r>
              <a:rPr lang="en-US" sz="1800" dirty="0">
                <a:solidFill>
                  <a:schemeClr val="tx2"/>
                </a:solidFill>
              </a:rPr>
              <a:t>Trending Market Penetration</a:t>
            </a:r>
          </a:p>
          <a:p>
            <a:pPr marL="285750" lvl="2" indent="-285750">
              <a:spcBef>
                <a:spcPts val="600"/>
              </a:spcBef>
              <a:buFont typeface="Arial" panose="020B0604020202020204" pitchFamily="34" charset="0"/>
              <a:buChar char="•"/>
              <a:defRPr/>
            </a:pPr>
            <a:r>
              <a:rPr lang="en-US" sz="1800" dirty="0">
                <a:solidFill>
                  <a:schemeClr val="tx2"/>
                </a:solidFill>
              </a:rPr>
              <a:t>New Product Uptake</a:t>
            </a:r>
          </a:p>
          <a:p>
            <a:pPr marL="285750" lvl="2" indent="-285750">
              <a:spcBef>
                <a:spcPts val="600"/>
              </a:spcBef>
              <a:buFont typeface="Arial" panose="020B0604020202020204" pitchFamily="34" charset="0"/>
              <a:buChar char="•"/>
              <a:defRPr/>
            </a:pPr>
            <a:r>
              <a:rPr lang="en-US" sz="1800" dirty="0">
                <a:solidFill>
                  <a:schemeClr val="tx2"/>
                </a:solidFill>
              </a:rPr>
              <a:t>Individual Drug Dosing / Scheduling</a:t>
            </a:r>
          </a:p>
        </p:txBody>
      </p:sp>
    </p:spTree>
    <p:extLst>
      <p:ext uri="{BB962C8B-B14F-4D97-AF65-F5344CB8AC3E}">
        <p14:creationId xmlns:p14="http://schemas.microsoft.com/office/powerpoint/2010/main" val="23428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Annual </a:t>
            </a:r>
            <a:r>
              <a:rPr lang="en-US" dirty="0" smtClean="0"/>
              <a:t>Treatment Projections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35</a:t>
            </a:fld>
            <a:endParaRPr lang="en-GB"/>
          </a:p>
        </p:txBody>
      </p:sp>
      <p:sp>
        <p:nvSpPr>
          <p:cNvPr id="5" name="Rectangle 3"/>
          <p:cNvSpPr txBox="1">
            <a:spLocks noChangeArrowheads="1"/>
          </p:cNvSpPr>
          <p:nvPr/>
        </p:nvSpPr>
        <p:spPr bwMode="auto">
          <a:xfrm>
            <a:off x="1016197" y="1359422"/>
            <a:ext cx="8430518" cy="11108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lnSpc>
                <a:spcPct val="100000"/>
              </a:lnSpc>
              <a:spcAft>
                <a:spcPts val="300"/>
              </a:spcAft>
              <a:buNone/>
              <a:tabLst>
                <a:tab pos="6910247" algn="l"/>
              </a:tabLst>
            </a:pPr>
            <a:r>
              <a:rPr lang="en-US" sz="1800" dirty="0" smtClean="0"/>
              <a:t>The purpose of these projection factors is to determine the number of anti-cancer treatments that are administered to the number of patients within a year.</a:t>
            </a:r>
          </a:p>
          <a:p>
            <a:pPr lvl="1">
              <a:lnSpc>
                <a:spcPct val="100000"/>
              </a:lnSpc>
              <a:spcAft>
                <a:spcPts val="300"/>
              </a:spcAft>
              <a:tabLst>
                <a:tab pos="6910247" algn="l"/>
              </a:tabLst>
            </a:pPr>
            <a:endParaRPr lang="en-US" sz="1800" dirty="0"/>
          </a:p>
        </p:txBody>
      </p:sp>
      <p:sp>
        <p:nvSpPr>
          <p:cNvPr id="25" name="Rectangle 24"/>
          <p:cNvSpPr/>
          <p:nvPr/>
        </p:nvSpPr>
        <p:spPr>
          <a:xfrm>
            <a:off x="803817" y="2270190"/>
            <a:ext cx="8920771" cy="40011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nchor="ctr">
            <a:spAutoFit/>
          </a:bodyPr>
          <a:lstStyle/>
          <a:p>
            <a:pPr algn="ctr"/>
            <a:r>
              <a:rPr lang="en-US" sz="2000" b="1" dirty="0"/>
              <a:t>Every record is individually weighted based on the following specific parameters:</a:t>
            </a:r>
            <a:endParaRPr lang="en-GB" sz="2000" b="1" dirty="0"/>
          </a:p>
        </p:txBody>
      </p:sp>
      <p:sp>
        <p:nvSpPr>
          <p:cNvPr id="26" name="Rectangle 3"/>
          <p:cNvSpPr txBox="1">
            <a:spLocks noChangeArrowheads="1"/>
          </p:cNvSpPr>
          <p:nvPr/>
        </p:nvSpPr>
        <p:spPr bwMode="auto">
          <a:xfrm>
            <a:off x="1029845" y="4672905"/>
            <a:ext cx="9282786" cy="28553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2" indent="0">
              <a:spcAft>
                <a:spcPts val="300"/>
              </a:spcAft>
              <a:buNone/>
              <a:tabLst>
                <a:tab pos="6910247" algn="l"/>
              </a:tabLst>
            </a:pPr>
            <a:r>
              <a:rPr lang="en-US" sz="1800" dirty="0" smtClean="0"/>
              <a:t>If full treatment length information is not available (e.g. planned ‘until progression’), the patient is weighted as a patient with average treatment length for that tumor type and regimen type.</a:t>
            </a:r>
          </a:p>
          <a:p>
            <a:pPr marL="0" lvl="1" indent="0">
              <a:spcBef>
                <a:spcPts val="600"/>
              </a:spcBef>
              <a:spcAft>
                <a:spcPts val="300"/>
              </a:spcAft>
              <a:buNone/>
              <a:tabLst>
                <a:tab pos="6910247" algn="l"/>
              </a:tabLst>
            </a:pPr>
            <a:r>
              <a:rPr lang="en-US" sz="1800" dirty="0" smtClean="0"/>
              <a:t>Additional tumor-specific adjustments made for some cancers/segments on the basis of historic trends in our data, to correct for outliers:</a:t>
            </a:r>
          </a:p>
          <a:p>
            <a:pPr lvl="2">
              <a:spcAft>
                <a:spcPts val="300"/>
              </a:spcAft>
              <a:buFont typeface="Arial" panose="020B0604020202020204" pitchFamily="34" charset="0"/>
              <a:buChar char="•"/>
              <a:tabLst>
                <a:tab pos="6910247" algn="l"/>
              </a:tabLst>
            </a:pPr>
            <a:r>
              <a:rPr lang="en-US" sz="1600" dirty="0" smtClean="0"/>
              <a:t>Cancer type</a:t>
            </a:r>
          </a:p>
          <a:p>
            <a:pPr lvl="2">
              <a:spcAft>
                <a:spcPts val="300"/>
              </a:spcAft>
              <a:buFont typeface="Arial" panose="020B0604020202020204" pitchFamily="34" charset="0"/>
              <a:buChar char="•"/>
              <a:tabLst>
                <a:tab pos="6910247" algn="l"/>
              </a:tabLst>
            </a:pPr>
            <a:r>
              <a:rPr lang="en-US" sz="1600" dirty="0" smtClean="0"/>
              <a:t>Stage </a:t>
            </a:r>
          </a:p>
          <a:p>
            <a:pPr lvl="2">
              <a:spcAft>
                <a:spcPts val="300"/>
              </a:spcAft>
              <a:buFont typeface="Arial" panose="020B0604020202020204" pitchFamily="34" charset="0"/>
              <a:buChar char="•"/>
              <a:tabLst>
                <a:tab pos="6910247" algn="l"/>
              </a:tabLst>
            </a:pPr>
            <a:r>
              <a:rPr lang="en-US" sz="1600" dirty="0" smtClean="0"/>
              <a:t>Line of Drug Therapy</a:t>
            </a:r>
            <a:r>
              <a:rPr lang="en-US" sz="1800" dirty="0" smtClean="0"/>
              <a:t>	</a:t>
            </a:r>
          </a:p>
          <a:p>
            <a:pPr lvl="1">
              <a:spcAft>
                <a:spcPts val="300"/>
              </a:spcAft>
              <a:tabLst>
                <a:tab pos="6910247" algn="l"/>
              </a:tabLst>
            </a:pPr>
            <a:endParaRPr lang="en-US" sz="1800" dirty="0" smtClean="0"/>
          </a:p>
          <a:p>
            <a:pPr lvl="1">
              <a:spcAft>
                <a:spcPts val="300"/>
              </a:spcAft>
              <a:tabLst>
                <a:tab pos="6910247" algn="l"/>
              </a:tabLst>
            </a:pPr>
            <a:endParaRPr lang="en-US" sz="1800" dirty="0"/>
          </a:p>
        </p:txBody>
      </p:sp>
      <p:cxnSp>
        <p:nvCxnSpPr>
          <p:cNvPr id="27" name="Straight Connector 26"/>
          <p:cNvCxnSpPr/>
          <p:nvPr/>
        </p:nvCxnSpPr>
        <p:spPr>
          <a:xfrm>
            <a:off x="3366310" y="2936774"/>
            <a:ext cx="2272" cy="1586385"/>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28" name="Rounded Rectangle 27"/>
          <p:cNvSpPr>
            <a:spLocks/>
          </p:cNvSpPr>
          <p:nvPr/>
        </p:nvSpPr>
        <p:spPr>
          <a:xfrm>
            <a:off x="610833" y="2974613"/>
            <a:ext cx="2474833" cy="653400"/>
          </a:xfrm>
          <a:prstGeom prst="roundRect">
            <a:avLst>
              <a:gd name="adj" fmla="val 50000"/>
            </a:avLst>
          </a:prstGeom>
          <a:solidFill>
            <a:schemeClr val="accent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7160" tIns="0" rIns="0" bIns="0" numCol="1" spcCol="1270" anchor="ctr" anchorCtr="0">
            <a:noAutofit/>
          </a:bodyPr>
          <a:lstStyle/>
          <a:p>
            <a:pPr marL="0" lvl="1">
              <a:defRPr/>
            </a:pPr>
            <a:r>
              <a:rPr lang="en-US" sz="1800" b="1" dirty="0" smtClean="0"/>
              <a:t>Current and previous cycle information</a:t>
            </a:r>
            <a:endParaRPr lang="en-US" sz="1800" b="1" dirty="0"/>
          </a:p>
        </p:txBody>
      </p:sp>
      <p:cxnSp>
        <p:nvCxnSpPr>
          <p:cNvPr id="29" name="Straight Connector 28"/>
          <p:cNvCxnSpPr/>
          <p:nvPr/>
        </p:nvCxnSpPr>
        <p:spPr>
          <a:xfrm>
            <a:off x="2789019" y="3301313"/>
            <a:ext cx="574760" cy="1"/>
          </a:xfrm>
          <a:prstGeom prst="line">
            <a:avLst/>
          </a:prstGeom>
          <a:ln w="12700"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78520" y="2876554"/>
            <a:ext cx="6589215" cy="1646605"/>
          </a:xfrm>
          <a:prstGeom prst="rect">
            <a:avLst/>
          </a:prstGeom>
        </p:spPr>
        <p:txBody>
          <a:bodyPr wrap="square">
            <a:spAutoFit/>
          </a:bodyPr>
          <a:lstStyle/>
          <a:p>
            <a:pPr marL="285750" lvl="3" indent="-285750">
              <a:lnSpc>
                <a:spcPct val="100000"/>
              </a:lnSpc>
              <a:spcAft>
                <a:spcPts val="300"/>
              </a:spcAft>
              <a:buFont typeface="Arial" panose="020B0604020202020204" pitchFamily="34" charset="0"/>
              <a:buChar char="•"/>
              <a:tabLst>
                <a:tab pos="6910247" algn="l"/>
              </a:tabLst>
            </a:pPr>
            <a:r>
              <a:rPr lang="en-US" sz="1600" dirty="0">
                <a:solidFill>
                  <a:schemeClr val="tx2"/>
                </a:solidFill>
              </a:rPr>
              <a:t>Cycle Length</a:t>
            </a:r>
          </a:p>
          <a:p>
            <a:pPr marL="285750" lvl="3" indent="-285750">
              <a:lnSpc>
                <a:spcPct val="100000"/>
              </a:lnSpc>
              <a:spcAft>
                <a:spcPts val="300"/>
              </a:spcAft>
              <a:buFont typeface="Arial" panose="020B0604020202020204" pitchFamily="34" charset="0"/>
              <a:buChar char="•"/>
              <a:tabLst>
                <a:tab pos="6910247" algn="l"/>
              </a:tabLst>
            </a:pPr>
            <a:r>
              <a:rPr lang="en-US" sz="1600" dirty="0">
                <a:solidFill>
                  <a:schemeClr val="tx2"/>
                </a:solidFill>
              </a:rPr>
              <a:t>Number of Cycles Given + Additional Planned (how long the patient is involved in drug treatment)</a:t>
            </a:r>
          </a:p>
          <a:p>
            <a:pPr marL="285750" lvl="3" indent="-285750">
              <a:lnSpc>
                <a:spcPct val="100000"/>
              </a:lnSpc>
              <a:spcAft>
                <a:spcPts val="300"/>
              </a:spcAft>
              <a:buFont typeface="Arial" panose="020B0604020202020204" pitchFamily="34" charset="0"/>
              <a:buChar char="•"/>
              <a:tabLst>
                <a:tab pos="6910247" algn="l"/>
              </a:tabLst>
            </a:pPr>
            <a:r>
              <a:rPr lang="en-US" sz="1600" dirty="0">
                <a:solidFill>
                  <a:schemeClr val="tx2"/>
                </a:solidFill>
              </a:rPr>
              <a:t>Effectively, the longer </a:t>
            </a:r>
            <a:r>
              <a:rPr lang="en-US" sz="1600" dirty="0" smtClean="0">
                <a:solidFill>
                  <a:schemeClr val="tx2"/>
                </a:solidFill>
              </a:rPr>
              <a:t> the treatment </a:t>
            </a:r>
            <a:r>
              <a:rPr lang="en-US" sz="1600" dirty="0">
                <a:solidFill>
                  <a:schemeClr val="tx2"/>
                </a:solidFill>
              </a:rPr>
              <a:t>length, the smaller the difference between the monthly and annual projections (as the same patients will be treated month after month)</a:t>
            </a:r>
          </a:p>
        </p:txBody>
      </p:sp>
      <p:grpSp>
        <p:nvGrpSpPr>
          <p:cNvPr id="31" name="Group 30"/>
          <p:cNvGrpSpPr/>
          <p:nvPr/>
        </p:nvGrpSpPr>
        <p:grpSpPr>
          <a:xfrm>
            <a:off x="9140504" y="223055"/>
            <a:ext cx="1184715" cy="1184715"/>
            <a:chOff x="7190242" y="3293835"/>
            <a:chExt cx="1907994" cy="1907996"/>
          </a:xfrm>
        </p:grpSpPr>
        <p:sp>
          <p:nvSpPr>
            <p:cNvPr id="32" name="Oval 31"/>
            <p:cNvSpPr/>
            <p:nvPr/>
          </p:nvSpPr>
          <p:spPr>
            <a:xfrm>
              <a:off x="7190242" y="3293835"/>
              <a:ext cx="1907994" cy="1907996"/>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srgbClr val="FFFFFF"/>
                </a:solidFill>
              </a:endParaRPr>
            </a:p>
          </p:txBody>
        </p:sp>
        <p:grpSp>
          <p:nvGrpSpPr>
            <p:cNvPr id="33" name="Group 32"/>
            <p:cNvGrpSpPr>
              <a:grpSpLocks noChangeAspect="1"/>
            </p:cNvGrpSpPr>
            <p:nvPr/>
          </p:nvGrpSpPr>
          <p:grpSpPr>
            <a:xfrm>
              <a:off x="7842040" y="3570977"/>
              <a:ext cx="660231" cy="1192541"/>
              <a:chOff x="3422651" y="1857376"/>
              <a:chExt cx="254000" cy="458788"/>
            </a:xfrm>
          </p:grpSpPr>
          <p:sp>
            <p:nvSpPr>
              <p:cNvPr id="34"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35"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sp>
            <p:nvSpPr>
              <p:cNvPr id="36" name="Rectangle 72"/>
              <p:cNvSpPr>
                <a:spLocks noChangeArrowheads="1"/>
              </p:cNvSpPr>
              <p:nvPr/>
            </p:nvSpPr>
            <p:spPr bwMode="auto">
              <a:xfrm>
                <a:off x="3422651" y="2136776"/>
                <a:ext cx="161925" cy="103188"/>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algn="ctr" eaLnBrk="0" hangingPunct="0"/>
                <a:endParaRPr lang="en-GB">
                  <a:solidFill>
                    <a:srgbClr val="FFFFFF"/>
                  </a:solidFill>
                  <a:latin typeface="Arial" pitchFamily="34" charset="0"/>
                </a:endParaRPr>
              </a:p>
            </p:txBody>
          </p:sp>
        </p:grpSp>
      </p:grpSp>
    </p:spTree>
    <p:extLst>
      <p:ext uri="{BB962C8B-B14F-4D97-AF65-F5344CB8AC3E}">
        <p14:creationId xmlns:p14="http://schemas.microsoft.com/office/powerpoint/2010/main" val="821692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21" y="333485"/>
            <a:ext cx="8985599" cy="689420"/>
          </a:xfrm>
        </p:spPr>
        <p:txBody>
          <a:bodyPr/>
          <a:lstStyle/>
          <a:p>
            <a:r>
              <a:rPr lang="en-US" dirty="0" smtClean="0"/>
              <a:t>Treatment and </a:t>
            </a:r>
            <a:r>
              <a:rPr lang="en-US" dirty="0"/>
              <a:t>Patient Projections </a:t>
            </a:r>
            <a:r>
              <a:rPr lang="en-US" dirty="0" smtClean="0"/>
              <a:t>– Differences</a:t>
            </a:r>
            <a:r>
              <a:rPr lang="en-US" dirty="0"/>
              <a:t/>
            </a:r>
            <a:br>
              <a:rPr lang="en-US" dirty="0"/>
            </a:br>
            <a:endParaRPr lang="en-US" dirty="0"/>
          </a:p>
        </p:txBody>
      </p:sp>
      <p:cxnSp>
        <p:nvCxnSpPr>
          <p:cNvPr id="25" name="Straight Connector 24"/>
          <p:cNvCxnSpPr/>
          <p:nvPr/>
        </p:nvCxnSpPr>
        <p:spPr>
          <a:xfrm flipH="1">
            <a:off x="1740595" y="1867136"/>
            <a:ext cx="2203226" cy="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26" name="Text Placeholder 12"/>
          <p:cNvSpPr txBox="1">
            <a:spLocks/>
          </p:cNvSpPr>
          <p:nvPr/>
        </p:nvSpPr>
        <p:spPr>
          <a:xfrm>
            <a:off x="824116" y="2088951"/>
            <a:ext cx="4198260" cy="498598"/>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spcBef>
                <a:spcPts val="300"/>
              </a:spcBef>
            </a:pPr>
            <a:r>
              <a:rPr lang="en-US" sz="1800" dirty="0" smtClean="0">
                <a:solidFill>
                  <a:srgbClr val="58595B"/>
                </a:solidFill>
              </a:rPr>
              <a:t>Represents </a:t>
            </a:r>
            <a:r>
              <a:rPr lang="en-US" sz="1800" dirty="0">
                <a:solidFill>
                  <a:srgbClr val="58595B"/>
                </a:solidFill>
              </a:rPr>
              <a:t>treatment opportunities </a:t>
            </a:r>
            <a:r>
              <a:rPr lang="en-US" sz="1800" dirty="0" smtClean="0">
                <a:solidFill>
                  <a:srgbClr val="58595B"/>
                </a:solidFill>
              </a:rPr>
              <a:t>by taking into </a:t>
            </a:r>
            <a:r>
              <a:rPr lang="en-US" sz="1800" dirty="0">
                <a:solidFill>
                  <a:srgbClr val="58595B"/>
                </a:solidFill>
              </a:rPr>
              <a:t>account switches within the year</a:t>
            </a:r>
          </a:p>
        </p:txBody>
      </p:sp>
      <p:cxnSp>
        <p:nvCxnSpPr>
          <p:cNvPr id="28" name="Straight Connector 27"/>
          <p:cNvCxnSpPr/>
          <p:nvPr/>
        </p:nvCxnSpPr>
        <p:spPr>
          <a:xfrm>
            <a:off x="2842208" y="1315390"/>
            <a:ext cx="0" cy="551746"/>
          </a:xfrm>
          <a:prstGeom prst="line">
            <a:avLst/>
          </a:prstGeom>
          <a:ln w="12700"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sp>
        <p:nvSpPr>
          <p:cNvPr id="27" name="Rounded Rectangle 26"/>
          <p:cNvSpPr>
            <a:spLocks/>
          </p:cNvSpPr>
          <p:nvPr/>
        </p:nvSpPr>
        <p:spPr>
          <a:xfrm>
            <a:off x="1471025" y="1068329"/>
            <a:ext cx="2722316" cy="490909"/>
          </a:xfrm>
          <a:prstGeom prst="roundRect">
            <a:avLst>
              <a:gd name="adj" fmla="val 50000"/>
            </a:avLst>
          </a:prstGeom>
          <a:solidFill>
            <a:schemeClr val="accent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8035277"/>
              <a:satOff val="18016"/>
              <a:lumOff val="-30295"/>
              <a:alphaOff val="0"/>
            </a:schemeClr>
          </a:fillRef>
          <a:effectRef idx="0">
            <a:schemeClr val="accent5">
              <a:hueOff val="8035277"/>
              <a:satOff val="18016"/>
              <a:lumOff val="-30295"/>
              <a:alphaOff val="0"/>
            </a:schemeClr>
          </a:effectRef>
          <a:fontRef idx="minor">
            <a:schemeClr val="lt1"/>
          </a:fontRef>
        </p:style>
        <p:txBody>
          <a:bodyPr spcFirstLastPara="0" vert="horz" wrap="square" lIns="45704" tIns="0" rIns="0" bIns="0" numCol="1" spcCol="1270" anchor="ctr" anchorCtr="0">
            <a:noAutofit/>
          </a:bodyPr>
          <a:lstStyle/>
          <a:p>
            <a:pPr algn="ctr" defTabSz="710949">
              <a:lnSpc>
                <a:spcPct val="90000"/>
              </a:lnSpc>
              <a:spcBef>
                <a:spcPct val="0"/>
              </a:spcBef>
              <a:spcAft>
                <a:spcPct val="35000"/>
              </a:spcAft>
            </a:pPr>
            <a:r>
              <a:rPr lang="en-US" sz="2000" b="1" dirty="0">
                <a:solidFill>
                  <a:schemeClr val="bg1"/>
                </a:solidFill>
              </a:rPr>
              <a:t>Projected </a:t>
            </a:r>
            <a:r>
              <a:rPr lang="en-US" sz="2000" b="1" dirty="0" smtClean="0">
                <a:solidFill>
                  <a:schemeClr val="bg1"/>
                </a:solidFill>
              </a:rPr>
              <a:t>Treatments</a:t>
            </a:r>
            <a:endParaRPr lang="en-US" sz="2000" b="1" dirty="0">
              <a:solidFill>
                <a:schemeClr val="bg1"/>
              </a:solidFill>
            </a:endParaRPr>
          </a:p>
        </p:txBody>
      </p:sp>
      <p:cxnSp>
        <p:nvCxnSpPr>
          <p:cNvPr id="14" name="Straight Connector 13"/>
          <p:cNvCxnSpPr/>
          <p:nvPr/>
        </p:nvCxnSpPr>
        <p:spPr>
          <a:xfrm flipH="1">
            <a:off x="6628852" y="1869408"/>
            <a:ext cx="2203226" cy="0"/>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730465" y="1317664"/>
            <a:ext cx="0" cy="551746"/>
          </a:xfrm>
          <a:prstGeom prst="line">
            <a:avLst/>
          </a:prstGeom>
          <a:ln w="12700"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16" name="Rounded Rectangle 15"/>
          <p:cNvSpPr>
            <a:spLocks/>
          </p:cNvSpPr>
          <p:nvPr/>
        </p:nvSpPr>
        <p:spPr>
          <a:xfrm>
            <a:off x="6359279" y="1070600"/>
            <a:ext cx="2722316" cy="490909"/>
          </a:xfrm>
          <a:prstGeom prst="roundRect">
            <a:avLst>
              <a:gd name="adj" fmla="val 50000"/>
            </a:avLst>
          </a:prstGeom>
          <a:solidFill>
            <a:schemeClr val="accent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8035277"/>
              <a:satOff val="18016"/>
              <a:lumOff val="-30295"/>
              <a:alphaOff val="0"/>
            </a:schemeClr>
          </a:fillRef>
          <a:effectRef idx="0">
            <a:schemeClr val="accent5">
              <a:hueOff val="8035277"/>
              <a:satOff val="18016"/>
              <a:lumOff val="-30295"/>
              <a:alphaOff val="0"/>
            </a:schemeClr>
          </a:effectRef>
          <a:fontRef idx="minor">
            <a:schemeClr val="lt1"/>
          </a:fontRef>
        </p:style>
        <p:txBody>
          <a:bodyPr spcFirstLastPara="0" vert="horz" wrap="square" lIns="45704" tIns="0" rIns="0" bIns="0" numCol="1" spcCol="1270" anchor="ctr" anchorCtr="0">
            <a:noAutofit/>
          </a:bodyPr>
          <a:lstStyle/>
          <a:p>
            <a:pPr algn="ctr" defTabSz="710949">
              <a:lnSpc>
                <a:spcPct val="90000"/>
              </a:lnSpc>
              <a:spcBef>
                <a:spcPct val="0"/>
              </a:spcBef>
              <a:spcAft>
                <a:spcPct val="35000"/>
              </a:spcAft>
            </a:pPr>
            <a:r>
              <a:rPr lang="en-US" sz="2000" b="1" dirty="0">
                <a:solidFill>
                  <a:schemeClr val="tx2">
                    <a:lumMod val="75000"/>
                  </a:schemeClr>
                </a:solidFill>
              </a:rPr>
              <a:t>Projected Patients</a:t>
            </a:r>
          </a:p>
        </p:txBody>
      </p:sp>
      <p:sp>
        <p:nvSpPr>
          <p:cNvPr id="17" name="Text Placeholder 12"/>
          <p:cNvSpPr txBox="1">
            <a:spLocks/>
          </p:cNvSpPr>
          <p:nvPr/>
        </p:nvSpPr>
        <p:spPr>
          <a:xfrm>
            <a:off x="5821556" y="2091225"/>
            <a:ext cx="4054442" cy="747897"/>
          </a:xfrm>
          <a:prstGeom prst="rect">
            <a:avLst/>
          </a:prstGeom>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defTabSz="834512" eaLnBrk="0" fontAlgn="base" hangingPunct="0">
              <a:spcBef>
                <a:spcPct val="0"/>
              </a:spcBef>
              <a:buClr>
                <a:srgbClr val="003366"/>
              </a:buClr>
              <a:buNone/>
              <a:tabLst>
                <a:tab pos="2047363" algn="l"/>
              </a:tabLst>
            </a:pPr>
            <a:r>
              <a:rPr lang="en-US" sz="1800" dirty="0">
                <a:solidFill>
                  <a:srgbClr val="58595B"/>
                </a:solidFill>
              </a:rPr>
              <a:t>As an additional projection option, total current treatments are weighted down to an annual “unique” patient count </a:t>
            </a:r>
          </a:p>
        </p:txBody>
      </p:sp>
      <p:sp>
        <p:nvSpPr>
          <p:cNvPr id="18" name="Right Arrow 17"/>
          <p:cNvSpPr/>
          <p:nvPr/>
        </p:nvSpPr>
        <p:spPr>
          <a:xfrm>
            <a:off x="857189" y="3010517"/>
            <a:ext cx="3952597" cy="584465"/>
          </a:xfrm>
          <a:prstGeom prst="rightArrow">
            <a:avLst/>
          </a:prstGeom>
          <a:gradFill flip="none" rotWithShape="1">
            <a:gsLst>
              <a:gs pos="0">
                <a:schemeClr val="tx1"/>
              </a:gs>
              <a:gs pos="50000">
                <a:schemeClr val="tx1">
                  <a:lumMod val="60000"/>
                  <a:lumOff val="40000"/>
                </a:schemeClr>
              </a:gs>
              <a:gs pos="100000">
                <a:schemeClr val="tx1">
                  <a:lumMod val="40000"/>
                  <a:lumOff val="6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42688"/>
            <a:r>
              <a:rPr lang="en-US" sz="1400" dirty="0">
                <a:solidFill>
                  <a:srgbClr val="FFFFFF"/>
                </a:solidFill>
              </a:rPr>
              <a:t>TREATMENTS IN A YEAR</a:t>
            </a:r>
          </a:p>
        </p:txBody>
      </p:sp>
      <p:sp>
        <p:nvSpPr>
          <p:cNvPr id="24" name="AutoShape 11"/>
          <p:cNvSpPr>
            <a:spLocks noChangeArrowheads="1"/>
          </p:cNvSpPr>
          <p:nvPr/>
        </p:nvSpPr>
        <p:spPr bwMode="auto">
          <a:xfrm>
            <a:off x="914018" y="4723676"/>
            <a:ext cx="1730822" cy="270500"/>
          </a:xfrm>
          <a:prstGeom prst="roundRect">
            <a:avLst>
              <a:gd name="adj" fmla="val 16667"/>
            </a:avLst>
          </a:prstGeom>
          <a:solidFill>
            <a:schemeClr val="accent3"/>
          </a:solidFill>
          <a:ln w="9525">
            <a:noFill/>
            <a:round/>
            <a:headEnd/>
            <a:tailEnd/>
          </a:ln>
          <a:effectLst>
            <a:outerShdw blurRad="50800" dist="38100" dir="2700000" algn="tl" rotWithShape="0">
              <a:prstClr val="black">
                <a:alpha val="40000"/>
              </a:prstClr>
            </a:outerShdw>
          </a:effectLst>
        </p:spPr>
        <p:txBody>
          <a:bodyPr wrap="none" lIns="98097" tIns="49048" rIns="98097" bIns="49048" anchor="ctr"/>
          <a:lstStyle/>
          <a:p>
            <a:pPr algn="ctr" defTabSz="981140" eaLnBrk="0" fontAlgn="base" hangingPunct="0">
              <a:spcBef>
                <a:spcPct val="0"/>
              </a:spcBef>
              <a:spcAft>
                <a:spcPct val="0"/>
              </a:spcAft>
            </a:pPr>
            <a:r>
              <a:rPr lang="en-US" altLang="ja-JP" sz="1400" b="1">
                <a:solidFill>
                  <a:srgbClr val="FFFFFF"/>
                </a:solidFill>
              </a:rPr>
              <a:t>1</a:t>
            </a:r>
            <a:r>
              <a:rPr lang="en-US" altLang="ja-JP" sz="1400" b="1" baseline="30000">
                <a:solidFill>
                  <a:srgbClr val="FFFFFF"/>
                </a:solidFill>
              </a:rPr>
              <a:t>st</a:t>
            </a:r>
            <a:r>
              <a:rPr lang="en-US" altLang="ja-JP" sz="1400" b="1">
                <a:solidFill>
                  <a:srgbClr val="FFFFFF"/>
                </a:solidFill>
              </a:rPr>
              <a:t> Line Regimen</a:t>
            </a:r>
          </a:p>
        </p:txBody>
      </p:sp>
      <p:grpSp>
        <p:nvGrpSpPr>
          <p:cNvPr id="37" name="Group 36"/>
          <p:cNvGrpSpPr>
            <a:grpSpLocks noChangeAspect="1"/>
          </p:cNvGrpSpPr>
          <p:nvPr/>
        </p:nvGrpSpPr>
        <p:grpSpPr>
          <a:xfrm>
            <a:off x="946368" y="4061081"/>
            <a:ext cx="298961" cy="540000"/>
            <a:chOff x="3422651" y="1857376"/>
            <a:chExt cx="254000" cy="458788"/>
          </a:xfrm>
          <a:effectLst>
            <a:outerShdw blurRad="50800" dist="38100" dir="2700000" algn="tl" rotWithShape="0">
              <a:prstClr val="black">
                <a:alpha val="40000"/>
              </a:prstClr>
            </a:outerShdw>
          </a:effectLst>
        </p:grpSpPr>
        <p:sp>
          <p:nvSpPr>
            <p:cNvPr id="38"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39"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40"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6" name="Straight Arrow Connector 5"/>
          <p:cNvCxnSpPr/>
          <p:nvPr/>
        </p:nvCxnSpPr>
        <p:spPr>
          <a:xfrm flipV="1">
            <a:off x="1096012" y="3479669"/>
            <a:ext cx="0" cy="527135"/>
          </a:xfrm>
          <a:prstGeom prst="straightConnector1">
            <a:avLst/>
          </a:prstGeom>
          <a:ln w="38100" cap="rnd">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52" name="Group 51"/>
          <p:cNvGrpSpPr>
            <a:grpSpLocks noChangeAspect="1"/>
          </p:cNvGrpSpPr>
          <p:nvPr/>
        </p:nvGrpSpPr>
        <p:grpSpPr>
          <a:xfrm>
            <a:off x="1399024" y="4063353"/>
            <a:ext cx="298961" cy="540000"/>
            <a:chOff x="3422651" y="1857376"/>
            <a:chExt cx="254000" cy="458788"/>
          </a:xfrm>
          <a:effectLst>
            <a:outerShdw blurRad="50800" dist="38100" dir="2700000" algn="tl" rotWithShape="0">
              <a:prstClr val="black">
                <a:alpha val="40000"/>
              </a:prstClr>
            </a:outerShdw>
          </a:effectLst>
        </p:grpSpPr>
        <p:sp>
          <p:nvSpPr>
            <p:cNvPr id="53"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54"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55"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56" name="Straight Arrow Connector 55"/>
          <p:cNvCxnSpPr/>
          <p:nvPr/>
        </p:nvCxnSpPr>
        <p:spPr>
          <a:xfrm flipV="1">
            <a:off x="1548668" y="3481941"/>
            <a:ext cx="0" cy="527135"/>
          </a:xfrm>
          <a:prstGeom prst="straightConnector1">
            <a:avLst/>
          </a:prstGeom>
          <a:ln w="38100" cap="rnd">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57" name="Group 56"/>
          <p:cNvGrpSpPr>
            <a:grpSpLocks noChangeAspect="1"/>
          </p:cNvGrpSpPr>
          <p:nvPr/>
        </p:nvGrpSpPr>
        <p:grpSpPr>
          <a:xfrm>
            <a:off x="1838032" y="4065627"/>
            <a:ext cx="298961" cy="540000"/>
            <a:chOff x="3422651" y="1857376"/>
            <a:chExt cx="254000" cy="458788"/>
          </a:xfrm>
          <a:effectLst>
            <a:outerShdw blurRad="50800" dist="38100" dir="2700000" algn="tl" rotWithShape="0">
              <a:prstClr val="black">
                <a:alpha val="40000"/>
              </a:prstClr>
            </a:outerShdw>
          </a:effectLst>
        </p:grpSpPr>
        <p:sp>
          <p:nvSpPr>
            <p:cNvPr id="58"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59"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60"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61" name="Straight Arrow Connector 60"/>
          <p:cNvCxnSpPr/>
          <p:nvPr/>
        </p:nvCxnSpPr>
        <p:spPr>
          <a:xfrm flipV="1">
            <a:off x="1987675" y="3484214"/>
            <a:ext cx="0" cy="527135"/>
          </a:xfrm>
          <a:prstGeom prst="straightConnector1">
            <a:avLst/>
          </a:prstGeom>
          <a:ln w="38100" cap="rnd">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62" name="Group 61"/>
          <p:cNvGrpSpPr>
            <a:grpSpLocks noChangeAspect="1"/>
          </p:cNvGrpSpPr>
          <p:nvPr/>
        </p:nvGrpSpPr>
        <p:grpSpPr>
          <a:xfrm>
            <a:off x="2277042" y="4067897"/>
            <a:ext cx="298961" cy="540000"/>
            <a:chOff x="3422651" y="1857376"/>
            <a:chExt cx="254000" cy="458788"/>
          </a:xfrm>
          <a:effectLst>
            <a:outerShdw blurRad="50800" dist="38100" dir="2700000" algn="tl" rotWithShape="0">
              <a:prstClr val="black">
                <a:alpha val="40000"/>
              </a:prstClr>
            </a:outerShdw>
          </a:effectLst>
        </p:grpSpPr>
        <p:sp>
          <p:nvSpPr>
            <p:cNvPr id="63"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64"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65"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66" name="Straight Arrow Connector 65"/>
          <p:cNvCxnSpPr/>
          <p:nvPr/>
        </p:nvCxnSpPr>
        <p:spPr>
          <a:xfrm flipV="1">
            <a:off x="2426684" y="3486485"/>
            <a:ext cx="0" cy="527135"/>
          </a:xfrm>
          <a:prstGeom prst="straightConnector1">
            <a:avLst/>
          </a:prstGeom>
          <a:ln w="38100" cap="rnd">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7" name="AutoShape 11"/>
          <p:cNvSpPr>
            <a:spLocks noChangeArrowheads="1"/>
          </p:cNvSpPr>
          <p:nvPr/>
        </p:nvSpPr>
        <p:spPr bwMode="auto">
          <a:xfrm>
            <a:off x="2915370" y="4725950"/>
            <a:ext cx="1663286" cy="270500"/>
          </a:xfrm>
          <a:prstGeom prst="roundRect">
            <a:avLst>
              <a:gd name="adj" fmla="val 16667"/>
            </a:avLst>
          </a:prstGeom>
          <a:solidFill>
            <a:schemeClr val="accent5">
              <a:lumMod val="75000"/>
            </a:schemeClr>
          </a:solidFill>
          <a:ln w="9525">
            <a:noFill/>
            <a:round/>
            <a:headEnd/>
            <a:tailEnd/>
          </a:ln>
          <a:effectLst>
            <a:outerShdw blurRad="50800" dist="38100" dir="2700000" algn="tl" rotWithShape="0">
              <a:prstClr val="black">
                <a:alpha val="40000"/>
              </a:prstClr>
            </a:outerShdw>
          </a:effectLst>
        </p:spPr>
        <p:txBody>
          <a:bodyPr wrap="none" lIns="98097" tIns="49048" rIns="98097" bIns="49048" anchor="ctr"/>
          <a:lstStyle/>
          <a:p>
            <a:pPr algn="ctr" defTabSz="981140" eaLnBrk="0" fontAlgn="base" hangingPunct="0">
              <a:spcBef>
                <a:spcPct val="0"/>
              </a:spcBef>
              <a:spcAft>
                <a:spcPct val="0"/>
              </a:spcAft>
            </a:pPr>
            <a:r>
              <a:rPr lang="en-US" altLang="ja-JP" sz="1400" b="1" dirty="0">
                <a:solidFill>
                  <a:srgbClr val="FFFFFF"/>
                </a:solidFill>
              </a:rPr>
              <a:t>2</a:t>
            </a:r>
            <a:r>
              <a:rPr lang="en-US" altLang="ja-JP" sz="1400" b="1" baseline="30000" dirty="0">
                <a:solidFill>
                  <a:srgbClr val="FFFFFF"/>
                </a:solidFill>
              </a:rPr>
              <a:t>nd</a:t>
            </a:r>
            <a:r>
              <a:rPr lang="en-US" altLang="ja-JP" sz="1400" b="1" dirty="0">
                <a:solidFill>
                  <a:srgbClr val="FFFFFF"/>
                </a:solidFill>
              </a:rPr>
              <a:t> Line Regimen</a:t>
            </a:r>
          </a:p>
        </p:txBody>
      </p:sp>
      <p:grpSp>
        <p:nvGrpSpPr>
          <p:cNvPr id="68" name="Group 67"/>
          <p:cNvGrpSpPr>
            <a:grpSpLocks noChangeAspect="1"/>
          </p:cNvGrpSpPr>
          <p:nvPr/>
        </p:nvGrpSpPr>
        <p:grpSpPr>
          <a:xfrm>
            <a:off x="2995842" y="4063353"/>
            <a:ext cx="298961" cy="540000"/>
            <a:chOff x="3422651" y="1857376"/>
            <a:chExt cx="254000" cy="458788"/>
          </a:xfrm>
          <a:effectLst>
            <a:outerShdw blurRad="50800" dist="38100" dir="2700000" algn="tl" rotWithShape="0">
              <a:prstClr val="black">
                <a:alpha val="40000"/>
              </a:prstClr>
            </a:outerShdw>
          </a:effectLst>
        </p:grpSpPr>
        <p:sp>
          <p:nvSpPr>
            <p:cNvPr id="69"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70"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71"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72" name="Straight Arrow Connector 71"/>
          <p:cNvCxnSpPr/>
          <p:nvPr/>
        </p:nvCxnSpPr>
        <p:spPr>
          <a:xfrm flipV="1">
            <a:off x="3145484" y="3481941"/>
            <a:ext cx="0" cy="527135"/>
          </a:xfrm>
          <a:prstGeom prst="straightConnector1">
            <a:avLst/>
          </a:prstGeom>
          <a:ln w="38100" cap="rnd">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73" name="Group 72"/>
          <p:cNvGrpSpPr>
            <a:grpSpLocks noChangeAspect="1"/>
          </p:cNvGrpSpPr>
          <p:nvPr/>
        </p:nvGrpSpPr>
        <p:grpSpPr>
          <a:xfrm>
            <a:off x="3612274" y="4065627"/>
            <a:ext cx="298961" cy="540000"/>
            <a:chOff x="3422651" y="1857376"/>
            <a:chExt cx="254000" cy="458788"/>
          </a:xfrm>
          <a:effectLst>
            <a:outerShdw blurRad="50800" dist="38100" dir="2700000" algn="tl" rotWithShape="0">
              <a:prstClr val="black">
                <a:alpha val="40000"/>
              </a:prstClr>
            </a:outerShdw>
          </a:effectLst>
        </p:grpSpPr>
        <p:sp>
          <p:nvSpPr>
            <p:cNvPr id="74"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75"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76"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77" name="Straight Arrow Connector 76"/>
          <p:cNvCxnSpPr/>
          <p:nvPr/>
        </p:nvCxnSpPr>
        <p:spPr>
          <a:xfrm flipV="1">
            <a:off x="3761916" y="3484214"/>
            <a:ext cx="0" cy="527135"/>
          </a:xfrm>
          <a:prstGeom prst="straightConnector1">
            <a:avLst/>
          </a:prstGeom>
          <a:ln w="38100" cap="rnd">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78" name="Group 77"/>
          <p:cNvGrpSpPr>
            <a:grpSpLocks noChangeAspect="1"/>
          </p:cNvGrpSpPr>
          <p:nvPr/>
        </p:nvGrpSpPr>
        <p:grpSpPr>
          <a:xfrm>
            <a:off x="4160466" y="4067897"/>
            <a:ext cx="298961" cy="540000"/>
            <a:chOff x="3422651" y="1857376"/>
            <a:chExt cx="254000" cy="458788"/>
          </a:xfrm>
          <a:effectLst>
            <a:outerShdw blurRad="50800" dist="38100" dir="2700000" algn="tl" rotWithShape="0">
              <a:prstClr val="black">
                <a:alpha val="40000"/>
              </a:prstClr>
            </a:outerShdw>
          </a:effectLst>
        </p:grpSpPr>
        <p:sp>
          <p:nvSpPr>
            <p:cNvPr id="79" name="Freeform 70"/>
            <p:cNvSpPr>
              <a:spLocks/>
            </p:cNvSpPr>
            <p:nvPr/>
          </p:nvSpPr>
          <p:spPr bwMode="auto">
            <a:xfrm>
              <a:off x="3422651" y="1978026"/>
              <a:ext cx="254000" cy="338138"/>
            </a:xfrm>
            <a:custGeom>
              <a:avLst/>
              <a:gdLst/>
              <a:ahLst/>
              <a:cxnLst>
                <a:cxn ang="0">
                  <a:pos x="196" y="70"/>
                </a:cxn>
                <a:cxn ang="0">
                  <a:pos x="189" y="51"/>
                </a:cxn>
                <a:cxn ang="0">
                  <a:pos x="189" y="0"/>
                </a:cxn>
                <a:cxn ang="0">
                  <a:pos x="46" y="0"/>
                </a:cxn>
                <a:cxn ang="0">
                  <a:pos x="46" y="45"/>
                </a:cxn>
                <a:cxn ang="0">
                  <a:pos x="38" y="63"/>
                </a:cxn>
                <a:cxn ang="0">
                  <a:pos x="8" y="93"/>
                </a:cxn>
                <a:cxn ang="0">
                  <a:pos x="0" y="112"/>
                </a:cxn>
                <a:cxn ang="0">
                  <a:pos x="0" y="293"/>
                </a:cxn>
                <a:cxn ang="0">
                  <a:pos x="11" y="304"/>
                </a:cxn>
                <a:cxn ang="0">
                  <a:pos x="217" y="304"/>
                </a:cxn>
                <a:cxn ang="0">
                  <a:pos x="228" y="293"/>
                </a:cxn>
                <a:cxn ang="0">
                  <a:pos x="228" y="112"/>
                </a:cxn>
                <a:cxn ang="0">
                  <a:pos x="220" y="93"/>
                </a:cxn>
                <a:cxn ang="0">
                  <a:pos x="196" y="70"/>
                </a:cxn>
              </a:cxnLst>
              <a:rect l="0" t="0" r="r" b="b"/>
              <a:pathLst>
                <a:path w="228" h="304">
                  <a:moveTo>
                    <a:pt x="196" y="70"/>
                  </a:moveTo>
                  <a:cubicBezTo>
                    <a:pt x="192" y="65"/>
                    <a:pt x="189" y="57"/>
                    <a:pt x="189" y="51"/>
                  </a:cubicBezTo>
                  <a:cubicBezTo>
                    <a:pt x="189" y="0"/>
                    <a:pt x="189" y="0"/>
                    <a:pt x="189" y="0"/>
                  </a:cubicBezTo>
                  <a:cubicBezTo>
                    <a:pt x="46" y="0"/>
                    <a:pt x="46" y="0"/>
                    <a:pt x="46" y="0"/>
                  </a:cubicBezTo>
                  <a:cubicBezTo>
                    <a:pt x="46" y="45"/>
                    <a:pt x="46" y="45"/>
                    <a:pt x="46" y="45"/>
                  </a:cubicBezTo>
                  <a:cubicBezTo>
                    <a:pt x="46" y="51"/>
                    <a:pt x="42" y="59"/>
                    <a:pt x="38" y="63"/>
                  </a:cubicBezTo>
                  <a:cubicBezTo>
                    <a:pt x="8" y="93"/>
                    <a:pt x="8" y="93"/>
                    <a:pt x="8" y="93"/>
                  </a:cubicBezTo>
                  <a:cubicBezTo>
                    <a:pt x="4" y="98"/>
                    <a:pt x="0" y="106"/>
                    <a:pt x="0" y="112"/>
                  </a:cubicBezTo>
                  <a:cubicBezTo>
                    <a:pt x="0" y="293"/>
                    <a:pt x="0" y="293"/>
                    <a:pt x="0" y="293"/>
                  </a:cubicBezTo>
                  <a:cubicBezTo>
                    <a:pt x="0" y="299"/>
                    <a:pt x="5" y="304"/>
                    <a:pt x="11" y="304"/>
                  </a:cubicBezTo>
                  <a:cubicBezTo>
                    <a:pt x="217" y="304"/>
                    <a:pt x="217" y="304"/>
                    <a:pt x="217" y="304"/>
                  </a:cubicBezTo>
                  <a:cubicBezTo>
                    <a:pt x="223" y="304"/>
                    <a:pt x="228" y="299"/>
                    <a:pt x="228" y="293"/>
                  </a:cubicBezTo>
                  <a:cubicBezTo>
                    <a:pt x="228" y="112"/>
                    <a:pt x="228" y="112"/>
                    <a:pt x="228" y="112"/>
                  </a:cubicBezTo>
                  <a:cubicBezTo>
                    <a:pt x="228" y="106"/>
                    <a:pt x="224" y="98"/>
                    <a:pt x="220" y="93"/>
                  </a:cubicBezTo>
                  <a:lnTo>
                    <a:pt x="196" y="70"/>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80" name="Freeform 71"/>
            <p:cNvSpPr>
              <a:spLocks/>
            </p:cNvSpPr>
            <p:nvPr/>
          </p:nvSpPr>
          <p:spPr bwMode="auto">
            <a:xfrm>
              <a:off x="3451226" y="1857376"/>
              <a:ext cx="200025" cy="92075"/>
            </a:xfrm>
            <a:custGeom>
              <a:avLst/>
              <a:gdLst/>
              <a:ahLst/>
              <a:cxnLst>
                <a:cxn ang="0">
                  <a:pos x="169" y="83"/>
                </a:cxn>
                <a:cxn ang="0">
                  <a:pos x="11" y="83"/>
                </a:cxn>
                <a:cxn ang="0">
                  <a:pos x="0" y="72"/>
                </a:cxn>
                <a:cxn ang="0">
                  <a:pos x="0" y="11"/>
                </a:cxn>
                <a:cxn ang="0">
                  <a:pos x="11" y="0"/>
                </a:cxn>
                <a:cxn ang="0">
                  <a:pos x="169" y="0"/>
                </a:cxn>
                <a:cxn ang="0">
                  <a:pos x="180" y="11"/>
                </a:cxn>
                <a:cxn ang="0">
                  <a:pos x="180" y="72"/>
                </a:cxn>
                <a:cxn ang="0">
                  <a:pos x="169" y="83"/>
                </a:cxn>
              </a:cxnLst>
              <a:rect l="0" t="0" r="r" b="b"/>
              <a:pathLst>
                <a:path w="180" h="83">
                  <a:moveTo>
                    <a:pt x="169" y="83"/>
                  </a:moveTo>
                  <a:cubicBezTo>
                    <a:pt x="11" y="83"/>
                    <a:pt x="11" y="83"/>
                    <a:pt x="11" y="83"/>
                  </a:cubicBezTo>
                  <a:cubicBezTo>
                    <a:pt x="5" y="83"/>
                    <a:pt x="0" y="78"/>
                    <a:pt x="0" y="72"/>
                  </a:cubicBezTo>
                  <a:cubicBezTo>
                    <a:pt x="0" y="11"/>
                    <a:pt x="0" y="11"/>
                    <a:pt x="0" y="11"/>
                  </a:cubicBezTo>
                  <a:cubicBezTo>
                    <a:pt x="0" y="5"/>
                    <a:pt x="5" y="0"/>
                    <a:pt x="11" y="0"/>
                  </a:cubicBezTo>
                  <a:cubicBezTo>
                    <a:pt x="169" y="0"/>
                    <a:pt x="169" y="0"/>
                    <a:pt x="169" y="0"/>
                  </a:cubicBezTo>
                  <a:cubicBezTo>
                    <a:pt x="175" y="0"/>
                    <a:pt x="180" y="5"/>
                    <a:pt x="180" y="11"/>
                  </a:cubicBezTo>
                  <a:cubicBezTo>
                    <a:pt x="180" y="72"/>
                    <a:pt x="180" y="72"/>
                    <a:pt x="180" y="72"/>
                  </a:cubicBezTo>
                  <a:cubicBezTo>
                    <a:pt x="180" y="78"/>
                    <a:pt x="175" y="83"/>
                    <a:pt x="169" y="83"/>
                  </a:cubicBez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sp>
          <p:nvSpPr>
            <p:cNvPr id="81" name="Rectangle 72"/>
            <p:cNvSpPr>
              <a:spLocks noChangeArrowheads="1"/>
            </p:cNvSpPr>
            <p:nvPr/>
          </p:nvSpPr>
          <p:spPr bwMode="auto">
            <a:xfrm>
              <a:off x="3422651" y="2136776"/>
              <a:ext cx="161925" cy="1031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defTabSz="1042688"/>
              <a:endParaRPr lang="en-GB">
                <a:solidFill>
                  <a:srgbClr val="1F497D"/>
                </a:solidFill>
              </a:endParaRPr>
            </a:p>
          </p:txBody>
        </p:sp>
      </p:grpSp>
      <p:cxnSp>
        <p:nvCxnSpPr>
          <p:cNvPr id="82" name="Straight Arrow Connector 81"/>
          <p:cNvCxnSpPr/>
          <p:nvPr/>
        </p:nvCxnSpPr>
        <p:spPr>
          <a:xfrm flipV="1">
            <a:off x="4310108" y="3486485"/>
            <a:ext cx="0" cy="527135"/>
          </a:xfrm>
          <a:prstGeom prst="straightConnector1">
            <a:avLst/>
          </a:prstGeom>
          <a:ln w="38100" cap="rnd">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Right Arrow 87"/>
          <p:cNvSpPr/>
          <p:nvPr/>
        </p:nvSpPr>
        <p:spPr>
          <a:xfrm>
            <a:off x="5827333" y="2999141"/>
            <a:ext cx="3952597" cy="584465"/>
          </a:xfrm>
          <a:prstGeom prst="rightArrow">
            <a:avLst/>
          </a:prstGeom>
          <a:gradFill flip="none" rotWithShape="1">
            <a:gsLst>
              <a:gs pos="0">
                <a:schemeClr val="tx1"/>
              </a:gs>
              <a:gs pos="50000">
                <a:schemeClr val="tx1">
                  <a:lumMod val="60000"/>
                  <a:lumOff val="40000"/>
                </a:schemeClr>
              </a:gs>
              <a:gs pos="100000">
                <a:schemeClr val="tx1">
                  <a:lumMod val="40000"/>
                  <a:lumOff val="60000"/>
                </a:schemeClr>
              </a:gs>
            </a:gsLst>
            <a:lin ang="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42688"/>
            <a:r>
              <a:rPr lang="en-US" sz="1400" dirty="0">
                <a:solidFill>
                  <a:srgbClr val="FFFFFF"/>
                </a:solidFill>
              </a:rPr>
              <a:t>TREATMENT IN A YEAR</a:t>
            </a:r>
          </a:p>
        </p:txBody>
      </p:sp>
      <p:cxnSp>
        <p:nvCxnSpPr>
          <p:cNvPr id="115" name="Straight Arrow Connector 114"/>
          <p:cNvCxnSpPr/>
          <p:nvPr/>
        </p:nvCxnSpPr>
        <p:spPr>
          <a:xfrm flipV="1">
            <a:off x="7965500" y="3474941"/>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rot="5400000">
            <a:off x="2528119" y="3328675"/>
            <a:ext cx="459063" cy="3933704"/>
          </a:xfrm>
          <a:prstGeom prst="rightBrace">
            <a:avLst/>
          </a:prstGeom>
          <a:ln w="28575"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txBody>
          <a:bodyPr lIns="91408" tIns="45704" rIns="91408" bIns="45704" rtlCol="0" anchor="ctr"/>
          <a:lstStyle/>
          <a:p>
            <a:pPr algn="ctr" defTabSz="1042688"/>
            <a:endParaRPr lang="en-US">
              <a:solidFill>
                <a:srgbClr val="1F497D"/>
              </a:solidFill>
            </a:endParaRPr>
          </a:p>
        </p:txBody>
      </p:sp>
      <p:sp>
        <p:nvSpPr>
          <p:cNvPr id="126" name="Rounded Rectangle 125"/>
          <p:cNvSpPr>
            <a:spLocks/>
          </p:cNvSpPr>
          <p:nvPr/>
        </p:nvSpPr>
        <p:spPr>
          <a:xfrm>
            <a:off x="1632726" y="5583928"/>
            <a:ext cx="2249849" cy="335296"/>
          </a:xfrm>
          <a:prstGeom prst="roundRect">
            <a:avLst>
              <a:gd name="adj" fmla="val 50000"/>
            </a:avLst>
          </a:prstGeom>
          <a:solidFill>
            <a:schemeClr val="accent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8035277"/>
              <a:satOff val="18016"/>
              <a:lumOff val="-30295"/>
              <a:alphaOff val="0"/>
            </a:schemeClr>
          </a:fillRef>
          <a:effectRef idx="0">
            <a:schemeClr val="accent5">
              <a:hueOff val="8035277"/>
              <a:satOff val="18016"/>
              <a:lumOff val="-30295"/>
              <a:alphaOff val="0"/>
            </a:schemeClr>
          </a:effectRef>
          <a:fontRef idx="minor">
            <a:schemeClr val="lt1"/>
          </a:fontRef>
        </p:style>
        <p:txBody>
          <a:bodyPr spcFirstLastPara="0" vert="horz" wrap="square" lIns="45704" tIns="0" rIns="0" bIns="0" numCol="1" spcCol="1270" anchor="ctr" anchorCtr="0">
            <a:noAutofit/>
          </a:bodyPr>
          <a:lstStyle/>
          <a:p>
            <a:pPr algn="ctr" defTabSz="710949">
              <a:lnSpc>
                <a:spcPct val="90000"/>
              </a:lnSpc>
              <a:spcBef>
                <a:spcPct val="0"/>
              </a:spcBef>
              <a:spcAft>
                <a:spcPct val="35000"/>
              </a:spcAft>
            </a:pPr>
            <a:r>
              <a:rPr lang="en-US" sz="1600" b="1" dirty="0">
                <a:solidFill>
                  <a:schemeClr val="bg1"/>
                </a:solidFill>
              </a:rPr>
              <a:t>2 opportunities</a:t>
            </a:r>
          </a:p>
        </p:txBody>
      </p:sp>
      <p:grpSp>
        <p:nvGrpSpPr>
          <p:cNvPr id="128" name="Group 127"/>
          <p:cNvGrpSpPr>
            <a:grpSpLocks noChangeAspect="1"/>
          </p:cNvGrpSpPr>
          <p:nvPr/>
        </p:nvGrpSpPr>
        <p:grpSpPr>
          <a:xfrm>
            <a:off x="7806369" y="3873315"/>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29"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30"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cxnSp>
        <p:nvCxnSpPr>
          <p:cNvPr id="131" name="Straight Arrow Connector 130"/>
          <p:cNvCxnSpPr/>
          <p:nvPr/>
        </p:nvCxnSpPr>
        <p:spPr>
          <a:xfrm flipV="1">
            <a:off x="8527340" y="3477211"/>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2" name="Group 131"/>
          <p:cNvGrpSpPr>
            <a:grpSpLocks noChangeAspect="1"/>
          </p:cNvGrpSpPr>
          <p:nvPr/>
        </p:nvGrpSpPr>
        <p:grpSpPr>
          <a:xfrm>
            <a:off x="8368210" y="3875585"/>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33"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34"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cxnSp>
        <p:nvCxnSpPr>
          <p:cNvPr id="135" name="Straight Arrow Connector 134"/>
          <p:cNvCxnSpPr/>
          <p:nvPr/>
        </p:nvCxnSpPr>
        <p:spPr>
          <a:xfrm flipV="1">
            <a:off x="9075532" y="3465835"/>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916401" y="3864210"/>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37"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38"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cxnSp>
        <p:nvCxnSpPr>
          <p:cNvPr id="139" name="Straight Arrow Connector 138"/>
          <p:cNvCxnSpPr/>
          <p:nvPr/>
        </p:nvCxnSpPr>
        <p:spPr>
          <a:xfrm flipV="1">
            <a:off x="6343660" y="3477211"/>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0" name="Group 139"/>
          <p:cNvGrpSpPr>
            <a:grpSpLocks noChangeAspect="1"/>
          </p:cNvGrpSpPr>
          <p:nvPr/>
        </p:nvGrpSpPr>
        <p:grpSpPr>
          <a:xfrm>
            <a:off x="6184529" y="3875585"/>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41"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42"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cxnSp>
        <p:nvCxnSpPr>
          <p:cNvPr id="143" name="Straight Arrow Connector 142"/>
          <p:cNvCxnSpPr/>
          <p:nvPr/>
        </p:nvCxnSpPr>
        <p:spPr>
          <a:xfrm flipV="1">
            <a:off x="6905500" y="3479483"/>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 143"/>
          <p:cNvGrpSpPr>
            <a:grpSpLocks noChangeAspect="1"/>
          </p:cNvGrpSpPr>
          <p:nvPr/>
        </p:nvGrpSpPr>
        <p:grpSpPr>
          <a:xfrm>
            <a:off x="6746369" y="3877857"/>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45"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46"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cxnSp>
        <p:nvCxnSpPr>
          <p:cNvPr id="147" name="Straight Arrow Connector 146"/>
          <p:cNvCxnSpPr/>
          <p:nvPr/>
        </p:nvCxnSpPr>
        <p:spPr>
          <a:xfrm flipV="1">
            <a:off x="7453692" y="3468107"/>
            <a:ext cx="0" cy="327310"/>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8" name="Group 147"/>
          <p:cNvGrpSpPr>
            <a:grpSpLocks noChangeAspect="1"/>
          </p:cNvGrpSpPr>
          <p:nvPr/>
        </p:nvGrpSpPr>
        <p:grpSpPr>
          <a:xfrm>
            <a:off x="7294561" y="3866481"/>
            <a:ext cx="318265" cy="774497"/>
            <a:chOff x="1300163" y="455612"/>
            <a:chExt cx="322263" cy="784227"/>
          </a:xfrm>
          <a:solidFill>
            <a:schemeClr val="tx1"/>
          </a:solidFill>
          <a:effectLst>
            <a:outerShdw blurRad="50800" dist="38100" dir="2700000" algn="tl" rotWithShape="0">
              <a:prstClr val="black">
                <a:alpha val="40000"/>
              </a:prstClr>
            </a:outerShdw>
          </a:effectLst>
        </p:grpSpPr>
        <p:sp>
          <p:nvSpPr>
            <p:cNvPr id="149" name="Oval 47"/>
            <p:cNvSpPr>
              <a:spLocks noChangeArrowheads="1"/>
            </p:cNvSpPr>
            <p:nvPr/>
          </p:nvSpPr>
          <p:spPr bwMode="auto">
            <a:xfrm>
              <a:off x="1393825" y="455612"/>
              <a:ext cx="138113"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sp>
          <p:nvSpPr>
            <p:cNvPr id="150" name="Freeform 48"/>
            <p:cNvSpPr>
              <a:spLocks/>
            </p:cNvSpPr>
            <p:nvPr/>
          </p:nvSpPr>
          <p:spPr bwMode="auto">
            <a:xfrm>
              <a:off x="1300163" y="609600"/>
              <a:ext cx="322263" cy="630239"/>
            </a:xfrm>
            <a:custGeom>
              <a:avLst/>
              <a:gdLst>
                <a:gd name="T0" fmla="*/ 86 w 86"/>
                <a:gd name="T1" fmla="*/ 25 h 168"/>
                <a:gd name="T2" fmla="*/ 61 w 86"/>
                <a:gd name="T3" fmla="*/ 0 h 168"/>
                <a:gd name="T4" fmla="*/ 37 w 86"/>
                <a:gd name="T5" fmla="*/ 0 h 168"/>
                <a:gd name="T6" fmla="*/ 35 w 86"/>
                <a:gd name="T7" fmla="*/ 0 h 168"/>
                <a:gd name="T8" fmla="*/ 25 w 86"/>
                <a:gd name="T9" fmla="*/ 0 h 168"/>
                <a:gd name="T10" fmla="*/ 0 w 86"/>
                <a:gd name="T11" fmla="*/ 25 h 168"/>
                <a:gd name="T12" fmla="*/ 0 w 86"/>
                <a:gd name="T13" fmla="*/ 25 h 168"/>
                <a:gd name="T14" fmla="*/ 0 w 86"/>
                <a:gd name="T15" fmla="*/ 73 h 168"/>
                <a:gd name="T16" fmla="*/ 8 w 86"/>
                <a:gd name="T17" fmla="*/ 81 h 168"/>
                <a:gd name="T18" fmla="*/ 16 w 86"/>
                <a:gd name="T19" fmla="*/ 73 h 168"/>
                <a:gd name="T20" fmla="*/ 16 w 86"/>
                <a:gd name="T21" fmla="*/ 45 h 168"/>
                <a:gd name="T22" fmla="*/ 16 w 86"/>
                <a:gd name="T23" fmla="*/ 28 h 168"/>
                <a:gd name="T24" fmla="*/ 20 w 86"/>
                <a:gd name="T25" fmla="*/ 28 h 168"/>
                <a:gd name="T26" fmla="*/ 20 w 86"/>
                <a:gd name="T27" fmla="*/ 46 h 168"/>
                <a:gd name="T28" fmla="*/ 20 w 86"/>
                <a:gd name="T29" fmla="*/ 77 h 168"/>
                <a:gd name="T30" fmla="*/ 20 w 86"/>
                <a:gd name="T31" fmla="*/ 81 h 168"/>
                <a:gd name="T32" fmla="*/ 20 w 86"/>
                <a:gd name="T33" fmla="*/ 157 h 168"/>
                <a:gd name="T34" fmla="*/ 30 w 86"/>
                <a:gd name="T35" fmla="*/ 168 h 168"/>
                <a:gd name="T36" fmla="*/ 41 w 86"/>
                <a:gd name="T37" fmla="*/ 157 h 168"/>
                <a:gd name="T38" fmla="*/ 41 w 86"/>
                <a:gd name="T39" fmla="*/ 81 h 168"/>
                <a:gd name="T40" fmla="*/ 45 w 86"/>
                <a:gd name="T41" fmla="*/ 81 h 168"/>
                <a:gd name="T42" fmla="*/ 45 w 86"/>
                <a:gd name="T43" fmla="*/ 157 h 168"/>
                <a:gd name="T44" fmla="*/ 56 w 86"/>
                <a:gd name="T45" fmla="*/ 168 h 168"/>
                <a:gd name="T46" fmla="*/ 66 w 86"/>
                <a:gd name="T47" fmla="*/ 157 h 168"/>
                <a:gd name="T48" fmla="*/ 66 w 86"/>
                <a:gd name="T49" fmla="*/ 81 h 168"/>
                <a:gd name="T50" fmla="*/ 66 w 86"/>
                <a:gd name="T51" fmla="*/ 77 h 168"/>
                <a:gd name="T52" fmla="*/ 66 w 86"/>
                <a:gd name="T53" fmla="*/ 46 h 168"/>
                <a:gd name="T54" fmla="*/ 66 w 86"/>
                <a:gd name="T55" fmla="*/ 28 h 168"/>
                <a:gd name="T56" fmla="*/ 70 w 86"/>
                <a:gd name="T57" fmla="*/ 28 h 168"/>
                <a:gd name="T58" fmla="*/ 70 w 86"/>
                <a:gd name="T59" fmla="*/ 45 h 168"/>
                <a:gd name="T60" fmla="*/ 70 w 86"/>
                <a:gd name="T61" fmla="*/ 73 h 168"/>
                <a:gd name="T62" fmla="*/ 78 w 86"/>
                <a:gd name="T63" fmla="*/ 81 h 168"/>
                <a:gd name="T64" fmla="*/ 86 w 86"/>
                <a:gd name="T65" fmla="*/ 73 h 168"/>
                <a:gd name="T66" fmla="*/ 86 w 86"/>
                <a:gd name="T67" fmla="*/ 25 h 168"/>
                <a:gd name="T68" fmla="*/ 86 w 86"/>
                <a:gd name="T69" fmla="*/ 2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68">
                  <a:moveTo>
                    <a:pt x="86" y="25"/>
                  </a:moveTo>
                  <a:cubicBezTo>
                    <a:pt x="86" y="11"/>
                    <a:pt x="75" y="0"/>
                    <a:pt x="61" y="0"/>
                  </a:cubicBezTo>
                  <a:cubicBezTo>
                    <a:pt x="37" y="0"/>
                    <a:pt x="37" y="0"/>
                    <a:pt x="37" y="0"/>
                  </a:cubicBezTo>
                  <a:cubicBezTo>
                    <a:pt x="35" y="0"/>
                    <a:pt x="35" y="0"/>
                    <a:pt x="35" y="0"/>
                  </a:cubicBezTo>
                  <a:cubicBezTo>
                    <a:pt x="25" y="0"/>
                    <a:pt x="25" y="0"/>
                    <a:pt x="25" y="0"/>
                  </a:cubicBezTo>
                  <a:cubicBezTo>
                    <a:pt x="11" y="0"/>
                    <a:pt x="0" y="11"/>
                    <a:pt x="0" y="25"/>
                  </a:cubicBezTo>
                  <a:cubicBezTo>
                    <a:pt x="0" y="25"/>
                    <a:pt x="0" y="25"/>
                    <a:pt x="0" y="25"/>
                  </a:cubicBezTo>
                  <a:cubicBezTo>
                    <a:pt x="0" y="73"/>
                    <a:pt x="0" y="73"/>
                    <a:pt x="0" y="73"/>
                  </a:cubicBezTo>
                  <a:cubicBezTo>
                    <a:pt x="0" y="78"/>
                    <a:pt x="3" y="81"/>
                    <a:pt x="8" y="81"/>
                  </a:cubicBezTo>
                  <a:cubicBezTo>
                    <a:pt x="12" y="81"/>
                    <a:pt x="16" y="78"/>
                    <a:pt x="16" y="73"/>
                  </a:cubicBezTo>
                  <a:cubicBezTo>
                    <a:pt x="16" y="45"/>
                    <a:pt x="16" y="45"/>
                    <a:pt x="16" y="45"/>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4" y="168"/>
                    <a:pt x="30" y="168"/>
                  </a:cubicBezTo>
                  <a:cubicBezTo>
                    <a:pt x="36" y="168"/>
                    <a:pt x="41" y="163"/>
                    <a:pt x="41" y="157"/>
                  </a:cubicBezTo>
                  <a:cubicBezTo>
                    <a:pt x="41" y="81"/>
                    <a:pt x="41" y="81"/>
                    <a:pt x="41" y="81"/>
                  </a:cubicBezTo>
                  <a:cubicBezTo>
                    <a:pt x="45" y="81"/>
                    <a:pt x="45" y="81"/>
                    <a:pt x="45" y="81"/>
                  </a:cubicBezTo>
                  <a:cubicBezTo>
                    <a:pt x="45" y="157"/>
                    <a:pt x="45" y="157"/>
                    <a:pt x="45" y="157"/>
                  </a:cubicBezTo>
                  <a:cubicBezTo>
                    <a:pt x="45" y="163"/>
                    <a:pt x="50" y="168"/>
                    <a:pt x="56" y="168"/>
                  </a:cubicBezTo>
                  <a:cubicBezTo>
                    <a:pt x="62" y="168"/>
                    <a:pt x="66" y="163"/>
                    <a:pt x="66" y="157"/>
                  </a:cubicBezTo>
                  <a:cubicBezTo>
                    <a:pt x="66" y="81"/>
                    <a:pt x="66" y="81"/>
                    <a:pt x="66" y="81"/>
                  </a:cubicBezTo>
                  <a:cubicBezTo>
                    <a:pt x="66" y="77"/>
                    <a:pt x="66" y="77"/>
                    <a:pt x="66" y="77"/>
                  </a:cubicBezTo>
                  <a:cubicBezTo>
                    <a:pt x="66" y="46"/>
                    <a:pt x="66" y="46"/>
                    <a:pt x="66" y="46"/>
                  </a:cubicBezTo>
                  <a:cubicBezTo>
                    <a:pt x="66" y="28"/>
                    <a:pt x="66" y="28"/>
                    <a:pt x="66" y="28"/>
                  </a:cubicBezTo>
                  <a:cubicBezTo>
                    <a:pt x="70" y="28"/>
                    <a:pt x="70" y="28"/>
                    <a:pt x="70" y="28"/>
                  </a:cubicBezTo>
                  <a:cubicBezTo>
                    <a:pt x="70" y="45"/>
                    <a:pt x="70" y="45"/>
                    <a:pt x="70" y="45"/>
                  </a:cubicBezTo>
                  <a:cubicBezTo>
                    <a:pt x="70" y="73"/>
                    <a:pt x="70" y="73"/>
                    <a:pt x="70" y="73"/>
                  </a:cubicBezTo>
                  <a:cubicBezTo>
                    <a:pt x="70" y="78"/>
                    <a:pt x="74" y="81"/>
                    <a:pt x="78" y="81"/>
                  </a:cubicBezTo>
                  <a:cubicBezTo>
                    <a:pt x="83" y="81"/>
                    <a:pt x="86" y="78"/>
                    <a:pt x="86" y="73"/>
                  </a:cubicBezTo>
                  <a:cubicBezTo>
                    <a:pt x="86" y="25"/>
                    <a:pt x="86" y="25"/>
                    <a:pt x="86" y="25"/>
                  </a:cubicBezTo>
                  <a:cubicBezTo>
                    <a:pt x="86" y="25"/>
                    <a:pt x="86" y="25"/>
                    <a:pt x="8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42688"/>
              <a:endParaRPr lang="en-CA">
                <a:solidFill>
                  <a:srgbClr val="1F497D"/>
                </a:solidFill>
              </a:endParaRPr>
            </a:p>
          </p:txBody>
        </p:sp>
      </p:grpSp>
      <p:sp>
        <p:nvSpPr>
          <p:cNvPr id="151" name="AutoShape 11"/>
          <p:cNvSpPr>
            <a:spLocks noChangeArrowheads="1"/>
          </p:cNvSpPr>
          <p:nvPr/>
        </p:nvSpPr>
        <p:spPr bwMode="auto">
          <a:xfrm>
            <a:off x="6086569" y="4741868"/>
            <a:ext cx="3241277" cy="270500"/>
          </a:xfrm>
          <a:prstGeom prst="roundRect">
            <a:avLst>
              <a:gd name="adj" fmla="val 16667"/>
            </a:avLst>
          </a:prstGeom>
          <a:solidFill>
            <a:schemeClr val="tx1"/>
          </a:solidFill>
          <a:ln w="9525">
            <a:noFill/>
            <a:round/>
            <a:headEnd/>
            <a:tailEnd/>
          </a:ln>
          <a:effectLst>
            <a:outerShdw blurRad="50800" dist="38100" dir="2700000" algn="tl" rotWithShape="0">
              <a:prstClr val="black">
                <a:alpha val="40000"/>
              </a:prstClr>
            </a:outerShdw>
          </a:effectLst>
        </p:spPr>
        <p:txBody>
          <a:bodyPr wrap="none" lIns="98097" tIns="49048" rIns="98097" bIns="49048" anchor="ctr"/>
          <a:lstStyle/>
          <a:p>
            <a:pPr algn="ctr" defTabSz="981140" eaLnBrk="0" fontAlgn="base" hangingPunct="0">
              <a:spcBef>
                <a:spcPct val="0"/>
              </a:spcBef>
              <a:spcAft>
                <a:spcPct val="0"/>
              </a:spcAft>
            </a:pPr>
            <a:r>
              <a:rPr lang="en-US" altLang="ja-JP" sz="1400" b="1" dirty="0">
                <a:solidFill>
                  <a:srgbClr val="FFFFFF"/>
                </a:solidFill>
              </a:rPr>
              <a:t>One regimen in a year</a:t>
            </a:r>
          </a:p>
        </p:txBody>
      </p:sp>
      <p:sp>
        <p:nvSpPr>
          <p:cNvPr id="152" name="Right Brace 151"/>
          <p:cNvSpPr/>
          <p:nvPr/>
        </p:nvSpPr>
        <p:spPr>
          <a:xfrm rot="5400000">
            <a:off x="7457318" y="3330945"/>
            <a:ext cx="459063" cy="3933704"/>
          </a:xfrm>
          <a:prstGeom prst="rightBrace">
            <a:avLst/>
          </a:prstGeom>
          <a:ln w="28575" cap="rnd">
            <a:solidFill>
              <a:schemeClr val="bg1">
                <a:lumMod val="65000"/>
              </a:schemeClr>
            </a:solidFill>
            <a:tailEnd type="none" w="lg" len="lg"/>
          </a:ln>
        </p:spPr>
        <p:style>
          <a:lnRef idx="1">
            <a:schemeClr val="accent1"/>
          </a:lnRef>
          <a:fillRef idx="0">
            <a:schemeClr val="accent1"/>
          </a:fillRef>
          <a:effectRef idx="0">
            <a:schemeClr val="accent1"/>
          </a:effectRef>
          <a:fontRef idx="minor">
            <a:schemeClr val="tx1"/>
          </a:fontRef>
        </p:style>
        <p:txBody>
          <a:bodyPr lIns="91408" tIns="45704" rIns="91408" bIns="45704" rtlCol="0" anchor="ctr"/>
          <a:lstStyle/>
          <a:p>
            <a:pPr algn="ctr" defTabSz="1042688"/>
            <a:endParaRPr lang="en-US">
              <a:solidFill>
                <a:srgbClr val="1F497D"/>
              </a:solidFill>
            </a:endParaRPr>
          </a:p>
        </p:txBody>
      </p:sp>
      <p:sp>
        <p:nvSpPr>
          <p:cNvPr id="153" name="Rounded Rectangle 152"/>
          <p:cNvSpPr>
            <a:spLocks/>
          </p:cNvSpPr>
          <p:nvPr/>
        </p:nvSpPr>
        <p:spPr>
          <a:xfrm>
            <a:off x="6325693" y="5586202"/>
            <a:ext cx="2722316" cy="335296"/>
          </a:xfrm>
          <a:prstGeom prst="roundRect">
            <a:avLst>
              <a:gd name="adj" fmla="val 50000"/>
            </a:avLst>
          </a:prstGeom>
          <a:solidFill>
            <a:schemeClr val="accent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8035277"/>
              <a:satOff val="18016"/>
              <a:lumOff val="-30295"/>
              <a:alphaOff val="0"/>
            </a:schemeClr>
          </a:fillRef>
          <a:effectRef idx="0">
            <a:schemeClr val="accent5">
              <a:hueOff val="8035277"/>
              <a:satOff val="18016"/>
              <a:lumOff val="-30295"/>
              <a:alphaOff val="0"/>
            </a:schemeClr>
          </a:effectRef>
          <a:fontRef idx="minor">
            <a:schemeClr val="lt1"/>
          </a:fontRef>
        </p:style>
        <p:txBody>
          <a:bodyPr spcFirstLastPara="0" vert="horz" wrap="square" lIns="45704" tIns="0" rIns="0" bIns="0" numCol="1" spcCol="1270" anchor="ctr" anchorCtr="0">
            <a:noAutofit/>
          </a:bodyPr>
          <a:lstStyle/>
          <a:p>
            <a:pPr algn="ctr" defTabSz="710949">
              <a:lnSpc>
                <a:spcPct val="90000"/>
              </a:lnSpc>
              <a:spcBef>
                <a:spcPct val="0"/>
              </a:spcBef>
              <a:spcAft>
                <a:spcPct val="35000"/>
              </a:spcAft>
            </a:pPr>
            <a:r>
              <a:rPr lang="en-US" sz="1600" b="1" dirty="0">
                <a:solidFill>
                  <a:schemeClr val="tx2">
                    <a:lumMod val="75000"/>
                  </a:schemeClr>
                </a:solidFill>
              </a:rPr>
              <a:t>1 opportunity per patient</a:t>
            </a:r>
          </a:p>
        </p:txBody>
      </p:sp>
      <p:sp>
        <p:nvSpPr>
          <p:cNvPr id="9" name="Rectangle 8"/>
          <p:cNvSpPr/>
          <p:nvPr/>
        </p:nvSpPr>
        <p:spPr>
          <a:xfrm>
            <a:off x="5648545" y="6095342"/>
            <a:ext cx="4418761" cy="535531"/>
          </a:xfrm>
          <a:prstGeom prst="rect">
            <a:avLst/>
          </a:prstGeom>
        </p:spPr>
        <p:txBody>
          <a:bodyPr lIns="91408" tIns="45704" rIns="91408" bIns="45704">
            <a:spAutoFit/>
          </a:bodyPr>
          <a:lstStyle/>
          <a:p>
            <a:pPr marL="0" lvl="2" defTabSz="834512" eaLnBrk="0" fontAlgn="base" hangingPunct="0">
              <a:lnSpc>
                <a:spcPct val="90000"/>
              </a:lnSpc>
              <a:spcBef>
                <a:spcPct val="0"/>
              </a:spcBef>
              <a:spcAft>
                <a:spcPct val="20000"/>
              </a:spcAft>
              <a:buClr>
                <a:srgbClr val="003366"/>
              </a:buClr>
              <a:tabLst>
                <a:tab pos="2047363" algn="l"/>
              </a:tabLst>
            </a:pPr>
            <a:r>
              <a:rPr lang="en-US" sz="1600" dirty="0">
                <a:solidFill>
                  <a:srgbClr val="58595B"/>
                </a:solidFill>
              </a:rPr>
              <a:t>Patient projections are only used where a unique patient count is required at overall tumor level</a:t>
            </a:r>
          </a:p>
        </p:txBody>
      </p:sp>
    </p:spTree>
    <p:extLst>
      <p:ext uri="{BB962C8B-B14F-4D97-AF65-F5344CB8AC3E}">
        <p14:creationId xmlns:p14="http://schemas.microsoft.com/office/powerpoint/2010/main" val="340056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smtClean="0"/>
              <a:t>Comparison of </a:t>
            </a:r>
            <a:r>
              <a:rPr lang="en-US" dirty="0"/>
              <a:t>Annual Treatments and Annual Patients</a:t>
            </a:r>
          </a:p>
        </p:txBody>
      </p:sp>
      <p:sp>
        <p:nvSpPr>
          <p:cNvPr id="3" name="Slide Number Placeholder 2"/>
          <p:cNvSpPr>
            <a:spLocks noGrp="1"/>
          </p:cNvSpPr>
          <p:nvPr>
            <p:ph type="sldNum" sz="quarter" idx="12"/>
          </p:nvPr>
        </p:nvSpPr>
        <p:spPr/>
        <p:txBody>
          <a:bodyPr/>
          <a:lstStyle/>
          <a:p>
            <a:fld id="{D34AE20F-330F-454C-9011-43B717E650F2}" type="slidenum">
              <a:rPr lang="en-GB" smtClean="0"/>
              <a:pPr/>
              <a:t>37</a:t>
            </a:fld>
            <a:endParaRPr lang="en-GB"/>
          </a:p>
        </p:txBody>
      </p:sp>
      <p:graphicFrame>
        <p:nvGraphicFramePr>
          <p:cNvPr id="6" name="Chart 5"/>
          <p:cNvGraphicFramePr/>
          <p:nvPr>
            <p:extLst>
              <p:ext uri="{D42A27DB-BD31-4B8C-83A1-F6EECF244321}">
                <p14:modId xmlns:p14="http://schemas.microsoft.com/office/powerpoint/2010/main" val="3734488595"/>
              </p:ext>
            </p:extLst>
          </p:nvPr>
        </p:nvGraphicFramePr>
        <p:xfrm>
          <a:off x="176206" y="2525244"/>
          <a:ext cx="9717205" cy="4055186"/>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p:cNvSpPr txBox="1">
            <a:spLocks noChangeArrowheads="1"/>
          </p:cNvSpPr>
          <p:nvPr/>
        </p:nvSpPr>
        <p:spPr bwMode="auto">
          <a:xfrm>
            <a:off x="1339619" y="1134522"/>
            <a:ext cx="8509059" cy="26638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0" lvl="1" indent="0">
              <a:buNone/>
            </a:pPr>
            <a:r>
              <a:rPr lang="en-US" sz="1800" dirty="0" smtClean="0"/>
              <a:t>As more drug therapy options become available the number of treatments has the potential to increase at a greater rate than patients.</a:t>
            </a:r>
          </a:p>
          <a:p>
            <a:pPr lvl="1">
              <a:buFontTx/>
              <a:buChar char="•"/>
            </a:pPr>
            <a:endParaRPr lang="en-US" sz="1800" dirty="0" smtClean="0"/>
          </a:p>
          <a:p>
            <a:endParaRPr lang="en-US" sz="1800" dirty="0" smtClean="0"/>
          </a:p>
        </p:txBody>
      </p:sp>
      <p:sp>
        <p:nvSpPr>
          <p:cNvPr id="8" name="TextBox 7"/>
          <p:cNvSpPr txBox="1"/>
          <p:nvPr/>
        </p:nvSpPr>
        <p:spPr>
          <a:xfrm>
            <a:off x="1445853" y="2256303"/>
            <a:ext cx="4366472" cy="382324"/>
          </a:xfrm>
          <a:prstGeom prst="rect">
            <a:avLst/>
          </a:prstGeom>
          <a:noFill/>
        </p:spPr>
        <p:txBody>
          <a:bodyPr wrap="square" lIns="104306" tIns="52153" rIns="104306" bIns="52153" rtlCol="0">
            <a:spAutoFit/>
          </a:bodyPr>
          <a:lstStyle/>
          <a:p>
            <a:pPr algn="ctr"/>
            <a:r>
              <a:rPr lang="en-US" sz="1800" b="1" dirty="0" smtClean="0"/>
              <a:t>US Oncology Monitor, Full Year 2014</a:t>
            </a:r>
            <a:endParaRPr lang="en-GB" sz="1800" b="1" dirty="0"/>
          </a:p>
        </p:txBody>
      </p:sp>
    </p:spTree>
    <p:extLst>
      <p:ext uri="{BB962C8B-B14F-4D97-AF65-F5344CB8AC3E}">
        <p14:creationId xmlns:p14="http://schemas.microsoft.com/office/powerpoint/2010/main" val="936953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21" y="333486"/>
            <a:ext cx="8985599" cy="344710"/>
          </a:xfrm>
        </p:spPr>
        <p:txBody>
          <a:bodyPr/>
          <a:lstStyle/>
          <a:p>
            <a:r>
              <a:rPr lang="en-US" dirty="0" smtClean="0">
                <a:latin typeface="+mn-lt"/>
                <a:ea typeface="Arial Unicode MS" pitchFamily="34" charset="-128"/>
                <a:cs typeface="Arial Unicode MS" pitchFamily="34" charset="-128"/>
              </a:rPr>
              <a:t>How </a:t>
            </a:r>
            <a:r>
              <a:rPr lang="en-US" dirty="0">
                <a:latin typeface="+mn-lt"/>
                <a:ea typeface="Arial Unicode MS" pitchFamily="34" charset="-128"/>
                <a:cs typeface="Arial Unicode MS" pitchFamily="34" charset="-128"/>
              </a:rPr>
              <a:t>Does Projection Enhance Data Validity </a:t>
            </a:r>
            <a:r>
              <a:rPr lang="en-US" dirty="0" smtClean="0">
                <a:latin typeface="+mn-lt"/>
                <a:ea typeface="Arial Unicode MS" pitchFamily="34" charset="-128"/>
                <a:cs typeface="Arial Unicode MS" pitchFamily="34" charset="-128"/>
              </a:rPr>
              <a:t>and </a:t>
            </a:r>
            <a:r>
              <a:rPr lang="en-US" dirty="0">
                <a:latin typeface="+mn-lt"/>
                <a:ea typeface="Arial Unicode MS" pitchFamily="34" charset="-128"/>
                <a:cs typeface="Arial Unicode MS" pitchFamily="34" charset="-128"/>
              </a:rPr>
              <a:t>Value</a:t>
            </a:r>
            <a:r>
              <a:rPr lang="en-US" dirty="0" smtClean="0">
                <a:latin typeface="+mn-lt"/>
                <a:ea typeface="Arial Unicode MS" pitchFamily="34" charset="-128"/>
                <a:cs typeface="Arial Unicode MS" pitchFamily="34" charset="-128"/>
              </a:rPr>
              <a:t>?</a:t>
            </a:r>
            <a:endParaRPr lang="en-US" dirty="0">
              <a:latin typeface="+mn-lt"/>
            </a:endParaRPr>
          </a:p>
        </p:txBody>
      </p:sp>
      <p:cxnSp>
        <p:nvCxnSpPr>
          <p:cNvPr id="19" name="Straight Connector 18"/>
          <p:cNvCxnSpPr/>
          <p:nvPr/>
        </p:nvCxnSpPr>
        <p:spPr>
          <a:xfrm>
            <a:off x="3132194" y="2277713"/>
            <a:ext cx="925658" cy="1"/>
          </a:xfrm>
          <a:prstGeom prst="line">
            <a:avLst/>
          </a:prstGeom>
          <a:ln w="1270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78104" y="1585518"/>
            <a:ext cx="5539096" cy="1463478"/>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spAutoFit/>
          </a:bodyPr>
          <a:lstStyle/>
          <a:p>
            <a:pPr marL="0" lvl="1" defTabSz="810980" eaLnBrk="0" fontAlgn="base" hangingPunct="0">
              <a:lnSpc>
                <a:spcPct val="90000"/>
              </a:lnSpc>
              <a:spcBef>
                <a:spcPct val="0"/>
              </a:spcBef>
              <a:spcAft>
                <a:spcPct val="15000"/>
              </a:spcAft>
              <a:defRPr/>
            </a:pPr>
            <a:r>
              <a:rPr lang="en-US" sz="1800" b="1" dirty="0">
                <a:solidFill>
                  <a:schemeClr val="tx2"/>
                </a:solidFill>
              </a:rPr>
              <a:t>However good your sampling, the sample achieved will never match your exact target</a:t>
            </a:r>
            <a:endParaRPr lang="en-GB" sz="1800" b="1" dirty="0">
              <a:solidFill>
                <a:schemeClr val="tx2"/>
              </a:solidFill>
            </a:endParaRPr>
          </a:p>
          <a:p>
            <a:pPr marL="391007" lvl="2" indent="-195505" defTabSz="810980" eaLnBrk="0" fontAlgn="base" hangingPunct="0">
              <a:lnSpc>
                <a:spcPct val="90000"/>
              </a:lnSpc>
              <a:spcBef>
                <a:spcPct val="0"/>
              </a:spcBef>
              <a:spcAft>
                <a:spcPct val="15000"/>
              </a:spcAft>
              <a:buFontTx/>
              <a:buChar char="••"/>
              <a:defRPr/>
            </a:pPr>
            <a:r>
              <a:rPr lang="en-US" sz="1800" dirty="0">
                <a:solidFill>
                  <a:schemeClr val="tx2"/>
                </a:solidFill>
              </a:rPr>
              <a:t>Regional splits</a:t>
            </a:r>
            <a:endParaRPr lang="en-GB" sz="1800" dirty="0">
              <a:solidFill>
                <a:schemeClr val="tx2"/>
              </a:solidFill>
            </a:endParaRPr>
          </a:p>
          <a:p>
            <a:pPr marL="391007" lvl="2" indent="-195505" defTabSz="810980" eaLnBrk="0" fontAlgn="base" hangingPunct="0">
              <a:lnSpc>
                <a:spcPct val="90000"/>
              </a:lnSpc>
              <a:spcBef>
                <a:spcPct val="0"/>
              </a:spcBef>
              <a:spcAft>
                <a:spcPct val="15000"/>
              </a:spcAft>
              <a:buFontTx/>
              <a:buChar char="••"/>
              <a:defRPr/>
            </a:pPr>
            <a:r>
              <a:rPr lang="en-US" sz="1800" dirty="0">
                <a:solidFill>
                  <a:schemeClr val="tx2"/>
                </a:solidFill>
              </a:rPr>
              <a:t>Specialty splits</a:t>
            </a:r>
          </a:p>
          <a:p>
            <a:pPr marL="391007" lvl="2" indent="-195505" defTabSz="810980" eaLnBrk="0" fontAlgn="base" hangingPunct="0">
              <a:lnSpc>
                <a:spcPct val="90000"/>
              </a:lnSpc>
              <a:spcBef>
                <a:spcPct val="0"/>
              </a:spcBef>
              <a:spcAft>
                <a:spcPct val="15000"/>
              </a:spcAft>
              <a:buFontTx/>
              <a:buChar char="••"/>
              <a:defRPr/>
            </a:pPr>
            <a:r>
              <a:rPr lang="en-US" sz="1800" dirty="0">
                <a:solidFill>
                  <a:schemeClr val="tx2"/>
                </a:solidFill>
              </a:rPr>
              <a:t>Type of practice </a:t>
            </a:r>
            <a:r>
              <a:rPr lang="en-US" sz="1800" dirty="0" smtClean="0">
                <a:solidFill>
                  <a:schemeClr val="tx2"/>
                </a:solidFill>
              </a:rPr>
              <a:t>(e.g</a:t>
            </a:r>
            <a:r>
              <a:rPr lang="en-US" sz="1800" dirty="0">
                <a:solidFill>
                  <a:schemeClr val="tx2"/>
                </a:solidFill>
              </a:rPr>
              <a:t>. office vs. hospital in </a:t>
            </a:r>
            <a:r>
              <a:rPr lang="en-US" sz="1800" dirty="0" smtClean="0">
                <a:solidFill>
                  <a:schemeClr val="tx2"/>
                </a:solidFill>
              </a:rPr>
              <a:t>Germany)</a:t>
            </a:r>
            <a:endParaRPr lang="en-US" sz="1800" dirty="0">
              <a:solidFill>
                <a:schemeClr val="tx2"/>
              </a:solidFill>
            </a:endParaRPr>
          </a:p>
        </p:txBody>
      </p:sp>
      <p:sp>
        <p:nvSpPr>
          <p:cNvPr id="22" name="Rectangle 21"/>
          <p:cNvSpPr/>
          <p:nvPr/>
        </p:nvSpPr>
        <p:spPr>
          <a:xfrm>
            <a:off x="4219048" y="3445377"/>
            <a:ext cx="5539096" cy="1172629"/>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spAutoFit/>
          </a:bodyPr>
          <a:lstStyle/>
          <a:p>
            <a:pPr marL="195505" lvl="1" indent="-195505" defTabSz="810980" eaLnBrk="0" fontAlgn="base" hangingPunct="0">
              <a:lnSpc>
                <a:spcPct val="90000"/>
              </a:lnSpc>
              <a:spcBef>
                <a:spcPct val="0"/>
              </a:spcBef>
              <a:spcAft>
                <a:spcPct val="15000"/>
              </a:spcAft>
              <a:defRPr/>
            </a:pPr>
            <a:r>
              <a:rPr lang="en-US" sz="1800" b="1" dirty="0">
                <a:solidFill>
                  <a:schemeClr val="tx2"/>
                </a:solidFill>
              </a:rPr>
              <a:t>Also intentionally over-sample at times:</a:t>
            </a:r>
            <a:endParaRPr lang="en-GB" sz="1800" b="1" dirty="0">
              <a:solidFill>
                <a:schemeClr val="tx2"/>
              </a:solidFill>
            </a:endParaRPr>
          </a:p>
          <a:p>
            <a:pPr marL="391007" lvl="2" indent="-195505" defTabSz="810980" eaLnBrk="0" fontAlgn="base" hangingPunct="0">
              <a:lnSpc>
                <a:spcPct val="90000"/>
              </a:lnSpc>
              <a:spcBef>
                <a:spcPct val="0"/>
              </a:spcBef>
              <a:spcAft>
                <a:spcPct val="15000"/>
              </a:spcAft>
              <a:buFontTx/>
              <a:buChar char="••"/>
              <a:defRPr/>
            </a:pPr>
            <a:r>
              <a:rPr lang="en-US" sz="1800" dirty="0">
                <a:solidFill>
                  <a:schemeClr val="tx2"/>
                </a:solidFill>
              </a:rPr>
              <a:t>Quota samples of patients in niche </a:t>
            </a:r>
            <a:r>
              <a:rPr lang="en-US" sz="1800" dirty="0" smtClean="0">
                <a:solidFill>
                  <a:schemeClr val="tx2"/>
                </a:solidFill>
              </a:rPr>
              <a:t>tumors</a:t>
            </a:r>
            <a:endParaRPr lang="en-US" sz="1800" dirty="0">
              <a:solidFill>
                <a:schemeClr val="tx2"/>
              </a:solidFill>
            </a:endParaRPr>
          </a:p>
          <a:p>
            <a:pPr marL="391007" lvl="2" indent="-195505" defTabSz="810980" eaLnBrk="0" fontAlgn="base" hangingPunct="0">
              <a:lnSpc>
                <a:spcPct val="90000"/>
              </a:lnSpc>
              <a:spcBef>
                <a:spcPct val="0"/>
              </a:spcBef>
              <a:spcAft>
                <a:spcPct val="15000"/>
              </a:spcAft>
              <a:buFontTx/>
              <a:buChar char="••"/>
              <a:defRPr/>
            </a:pPr>
            <a:r>
              <a:rPr lang="en-US" sz="1800" dirty="0">
                <a:solidFill>
                  <a:schemeClr val="tx2"/>
                </a:solidFill>
              </a:rPr>
              <a:t>Over-representation of minor treating specialties </a:t>
            </a:r>
            <a:r>
              <a:rPr lang="en-US" sz="1800" dirty="0" smtClean="0">
                <a:solidFill>
                  <a:schemeClr val="tx2"/>
                </a:solidFill>
              </a:rPr>
              <a:t>(e.g</a:t>
            </a:r>
            <a:r>
              <a:rPr lang="en-US" sz="1800" dirty="0">
                <a:solidFill>
                  <a:schemeClr val="tx2"/>
                </a:solidFill>
              </a:rPr>
              <a:t>. </a:t>
            </a:r>
            <a:r>
              <a:rPr lang="en-US" sz="1800" dirty="0" err="1" smtClean="0">
                <a:solidFill>
                  <a:schemeClr val="tx2"/>
                </a:solidFill>
              </a:rPr>
              <a:t>pneumologists</a:t>
            </a:r>
            <a:r>
              <a:rPr lang="en-US" sz="1800" dirty="0" smtClean="0">
                <a:solidFill>
                  <a:schemeClr val="tx2"/>
                </a:solidFill>
              </a:rPr>
              <a:t>)</a:t>
            </a:r>
            <a:endParaRPr lang="en-GB" sz="1800" dirty="0">
              <a:solidFill>
                <a:schemeClr val="tx2"/>
              </a:solidFill>
            </a:endParaRPr>
          </a:p>
        </p:txBody>
      </p:sp>
      <p:sp>
        <p:nvSpPr>
          <p:cNvPr id="24" name="Rectangle 23"/>
          <p:cNvSpPr/>
          <p:nvPr/>
        </p:nvSpPr>
        <p:spPr>
          <a:xfrm>
            <a:off x="4219048" y="5296794"/>
            <a:ext cx="5548313" cy="632481"/>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spAutoFit/>
          </a:bodyPr>
          <a:lstStyle/>
          <a:p>
            <a:pPr marL="195505" lvl="1" indent="-195505" defTabSz="810980" eaLnBrk="0" fontAlgn="base" hangingPunct="0">
              <a:lnSpc>
                <a:spcPct val="90000"/>
              </a:lnSpc>
              <a:spcBef>
                <a:spcPct val="0"/>
              </a:spcBef>
              <a:spcAft>
                <a:spcPct val="15000"/>
              </a:spcAft>
              <a:defRPr/>
            </a:pPr>
            <a:r>
              <a:rPr lang="en-US" sz="1800" b="1" dirty="0">
                <a:solidFill>
                  <a:schemeClr val="tx2"/>
                </a:solidFill>
              </a:rPr>
              <a:t>Certain patient parameters may need to be adjusted </a:t>
            </a:r>
            <a:endParaRPr lang="en-GB" sz="1800" b="1" dirty="0">
              <a:solidFill>
                <a:schemeClr val="tx2"/>
              </a:solidFill>
            </a:endParaRPr>
          </a:p>
          <a:p>
            <a:pPr marL="391007" lvl="2" indent="-195505" defTabSz="810980" eaLnBrk="0" fontAlgn="base" hangingPunct="0">
              <a:lnSpc>
                <a:spcPct val="90000"/>
              </a:lnSpc>
              <a:spcBef>
                <a:spcPct val="0"/>
              </a:spcBef>
              <a:spcAft>
                <a:spcPct val="15000"/>
              </a:spcAft>
              <a:buFontTx/>
              <a:buChar char="••"/>
              <a:defRPr/>
            </a:pPr>
            <a:r>
              <a:rPr lang="en-US" sz="1800" dirty="0" smtClean="0">
                <a:solidFill>
                  <a:schemeClr val="tx2"/>
                </a:solidFill>
              </a:rPr>
              <a:t>e.g. HER2+ </a:t>
            </a:r>
            <a:r>
              <a:rPr lang="en-US" sz="1800" dirty="0">
                <a:solidFill>
                  <a:schemeClr val="tx2"/>
                </a:solidFill>
              </a:rPr>
              <a:t>= 25% of breast cancer patients</a:t>
            </a:r>
          </a:p>
        </p:txBody>
      </p:sp>
      <p:cxnSp>
        <p:nvCxnSpPr>
          <p:cNvPr id="25" name="Straight Connector 24"/>
          <p:cNvCxnSpPr/>
          <p:nvPr/>
        </p:nvCxnSpPr>
        <p:spPr>
          <a:xfrm>
            <a:off x="3134466" y="4026929"/>
            <a:ext cx="925658" cy="1"/>
          </a:xfrm>
          <a:prstGeom prst="line">
            <a:avLst/>
          </a:prstGeom>
          <a:ln w="12700" cap="rnd">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36738" y="5626017"/>
            <a:ext cx="925658" cy="1"/>
          </a:xfrm>
          <a:prstGeom prst="line">
            <a:avLst/>
          </a:prstGeom>
          <a:ln w="12700" cap="rnd">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p:cNvSpPr>
            <a:spLocks/>
          </p:cNvSpPr>
          <p:nvPr/>
        </p:nvSpPr>
        <p:spPr>
          <a:xfrm>
            <a:off x="1371511" y="1918343"/>
            <a:ext cx="2045316" cy="718740"/>
          </a:xfrm>
          <a:prstGeom prst="roundRect">
            <a:avLst>
              <a:gd name="adj" fmla="val 29113"/>
            </a:avLst>
          </a:prstGeom>
          <a:solidFill>
            <a:schemeClr val="tx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lnSpc>
                <a:spcPct val="90000"/>
              </a:lnSpc>
            </a:pPr>
            <a:r>
              <a:rPr lang="en-US" sz="1600" b="1" dirty="0" smtClean="0"/>
              <a:t>Country Nuances</a:t>
            </a:r>
            <a:endParaRPr lang="en-US" sz="1600" dirty="0"/>
          </a:p>
        </p:txBody>
      </p:sp>
      <p:sp>
        <p:nvSpPr>
          <p:cNvPr id="21" name="Rounded Rectangle 20"/>
          <p:cNvSpPr>
            <a:spLocks/>
          </p:cNvSpPr>
          <p:nvPr/>
        </p:nvSpPr>
        <p:spPr>
          <a:xfrm>
            <a:off x="1373783" y="3667559"/>
            <a:ext cx="2045316" cy="718740"/>
          </a:xfrm>
          <a:prstGeom prst="roundRect">
            <a:avLst>
              <a:gd name="adj" fmla="val 27214"/>
            </a:avLst>
          </a:prstGeom>
          <a:solidFill>
            <a:schemeClr val="accent1"/>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lnSpc>
                <a:spcPct val="90000"/>
              </a:lnSpc>
            </a:pPr>
            <a:r>
              <a:rPr lang="en-US" sz="1600" b="1" dirty="0" smtClean="0">
                <a:solidFill>
                  <a:schemeClr val="bg1"/>
                </a:solidFill>
              </a:rPr>
              <a:t>Over Sampling</a:t>
            </a:r>
            <a:endParaRPr lang="en-US" sz="1600" dirty="0">
              <a:solidFill>
                <a:schemeClr val="bg1"/>
              </a:solidFill>
            </a:endParaRPr>
          </a:p>
        </p:txBody>
      </p:sp>
      <p:sp>
        <p:nvSpPr>
          <p:cNvPr id="23" name="Rounded Rectangle 22"/>
          <p:cNvSpPr>
            <a:spLocks/>
          </p:cNvSpPr>
          <p:nvPr/>
        </p:nvSpPr>
        <p:spPr>
          <a:xfrm>
            <a:off x="1362407" y="5239351"/>
            <a:ext cx="2045316" cy="718740"/>
          </a:xfrm>
          <a:prstGeom prst="roundRect">
            <a:avLst>
              <a:gd name="adj" fmla="val 29113"/>
            </a:avLst>
          </a:prstGeom>
          <a:solidFill>
            <a:schemeClr val="accent2"/>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720" tIns="0" rIns="0" bIns="0" numCol="1" spcCol="1270" anchor="ctr" anchorCtr="0">
            <a:noAutofit/>
          </a:bodyPr>
          <a:lstStyle/>
          <a:p>
            <a:pPr algn="ctr">
              <a:lnSpc>
                <a:spcPct val="90000"/>
              </a:lnSpc>
            </a:pPr>
            <a:r>
              <a:rPr lang="en-US" sz="1600" b="1" dirty="0" smtClean="0">
                <a:solidFill>
                  <a:schemeClr val="tx2">
                    <a:lumMod val="75000"/>
                  </a:schemeClr>
                </a:solidFill>
              </a:rPr>
              <a:t>Tumor Specific Parameters</a:t>
            </a:r>
            <a:endParaRPr lang="en-US" sz="1600" dirty="0">
              <a:solidFill>
                <a:schemeClr val="tx2">
                  <a:lumMod val="75000"/>
                </a:schemeClr>
              </a:solidFill>
            </a:endParaRPr>
          </a:p>
        </p:txBody>
      </p:sp>
    </p:spTree>
    <p:extLst>
      <p:ext uri="{BB962C8B-B14F-4D97-AF65-F5344CB8AC3E}">
        <p14:creationId xmlns:p14="http://schemas.microsoft.com/office/powerpoint/2010/main" val="3284773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Calculating Consumption </a:t>
            </a:r>
          </a:p>
        </p:txBody>
      </p:sp>
      <p:sp>
        <p:nvSpPr>
          <p:cNvPr id="3" name="Slide Number Placeholder 2"/>
          <p:cNvSpPr>
            <a:spLocks noGrp="1"/>
          </p:cNvSpPr>
          <p:nvPr>
            <p:ph type="sldNum" sz="quarter" idx="12"/>
          </p:nvPr>
        </p:nvSpPr>
        <p:spPr/>
        <p:txBody>
          <a:bodyPr/>
          <a:lstStyle/>
          <a:p>
            <a:fld id="{D34AE20F-330F-454C-9011-43B717E650F2}" type="slidenum">
              <a:rPr lang="en-GB" smtClean="0"/>
              <a:pPr/>
              <a:t>39</a:t>
            </a:fld>
            <a:endParaRPr lang="en-GB"/>
          </a:p>
        </p:txBody>
      </p:sp>
      <p:graphicFrame>
        <p:nvGraphicFramePr>
          <p:cNvPr id="9" name="Content Placeholder 4"/>
          <p:cNvGraphicFramePr>
            <a:graphicFrameLocks/>
          </p:cNvGraphicFramePr>
          <p:nvPr>
            <p:extLst>
              <p:ext uri="{D42A27DB-BD31-4B8C-83A1-F6EECF244321}">
                <p14:modId xmlns:p14="http://schemas.microsoft.com/office/powerpoint/2010/main" val="2149642913"/>
              </p:ext>
            </p:extLst>
          </p:nvPr>
        </p:nvGraphicFramePr>
        <p:xfrm>
          <a:off x="950553" y="1405719"/>
          <a:ext cx="7740650" cy="4940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p:cNvPicPr>
            <a:picLocks noChangeAspect="1" noChangeArrowheads="1"/>
          </p:cNvPicPr>
          <p:nvPr/>
        </p:nvPicPr>
        <p:blipFill>
          <a:blip r:embed="rId7" cstate="print"/>
          <a:srcRect/>
          <a:stretch>
            <a:fillRect/>
          </a:stretch>
        </p:blipFill>
        <p:spPr bwMode="auto">
          <a:xfrm rot="971587">
            <a:off x="9537870" y="2740763"/>
            <a:ext cx="339736" cy="972299"/>
          </a:xfrm>
          <a:prstGeom prst="rect">
            <a:avLst/>
          </a:prstGeom>
          <a:noFill/>
          <a:ln w="9525">
            <a:noFill/>
            <a:miter lim="800000"/>
            <a:headEnd/>
            <a:tailEnd/>
          </a:ln>
          <a:effectLst/>
        </p:spPr>
      </p:pic>
      <p:pic>
        <p:nvPicPr>
          <p:cNvPr id="11" name="Picture 3"/>
          <p:cNvPicPr>
            <a:picLocks noChangeAspect="1" noChangeArrowheads="1"/>
          </p:cNvPicPr>
          <p:nvPr/>
        </p:nvPicPr>
        <p:blipFill>
          <a:blip r:embed="rId8" cstate="print"/>
          <a:srcRect/>
          <a:stretch>
            <a:fillRect/>
          </a:stretch>
        </p:blipFill>
        <p:spPr bwMode="auto">
          <a:xfrm rot="20347794">
            <a:off x="8296604" y="360440"/>
            <a:ext cx="339736" cy="974869"/>
          </a:xfrm>
          <a:prstGeom prst="rect">
            <a:avLst/>
          </a:prstGeom>
          <a:noFill/>
          <a:ln w="9525">
            <a:noFill/>
            <a:miter lim="800000"/>
            <a:headEnd/>
            <a:tailEnd/>
          </a:ln>
          <a:effectLst/>
        </p:spPr>
      </p:pic>
      <p:pic>
        <p:nvPicPr>
          <p:cNvPr id="12" name="Picture 4"/>
          <p:cNvPicPr>
            <a:picLocks noChangeAspect="1" noChangeArrowheads="1"/>
          </p:cNvPicPr>
          <p:nvPr/>
        </p:nvPicPr>
        <p:blipFill>
          <a:blip r:embed="rId9" cstate="print"/>
          <a:srcRect/>
          <a:stretch>
            <a:fillRect/>
          </a:stretch>
        </p:blipFill>
        <p:spPr bwMode="auto">
          <a:xfrm rot="19587226">
            <a:off x="9728942" y="1754421"/>
            <a:ext cx="339736" cy="974869"/>
          </a:xfrm>
          <a:prstGeom prst="rect">
            <a:avLst/>
          </a:prstGeom>
          <a:noFill/>
          <a:ln w="9525">
            <a:noFill/>
            <a:miter lim="800000"/>
            <a:headEnd/>
            <a:tailEnd/>
          </a:ln>
          <a:effectLst/>
        </p:spPr>
      </p:pic>
      <p:pic>
        <p:nvPicPr>
          <p:cNvPr id="13" name="Picture 5"/>
          <p:cNvPicPr>
            <a:picLocks noChangeAspect="1" noChangeArrowheads="1"/>
          </p:cNvPicPr>
          <p:nvPr/>
        </p:nvPicPr>
        <p:blipFill>
          <a:blip r:embed="rId10" cstate="print"/>
          <a:srcRect/>
          <a:stretch>
            <a:fillRect/>
          </a:stretch>
        </p:blipFill>
        <p:spPr bwMode="auto">
          <a:xfrm rot="296262">
            <a:off x="8932276" y="1296493"/>
            <a:ext cx="339736" cy="974869"/>
          </a:xfrm>
          <a:prstGeom prst="rect">
            <a:avLst/>
          </a:prstGeom>
          <a:noFill/>
          <a:ln w="9525">
            <a:noFill/>
            <a:miter lim="800000"/>
            <a:headEnd/>
            <a:tailEnd/>
          </a:ln>
          <a:effectLst/>
        </p:spPr>
      </p:pic>
      <p:pic>
        <p:nvPicPr>
          <p:cNvPr id="14" name="Picture 6"/>
          <p:cNvPicPr>
            <a:picLocks noChangeAspect="1" noChangeArrowheads="1"/>
          </p:cNvPicPr>
          <p:nvPr/>
        </p:nvPicPr>
        <p:blipFill>
          <a:blip r:embed="rId11" cstate="print"/>
          <a:srcRect/>
          <a:stretch>
            <a:fillRect/>
          </a:stretch>
        </p:blipFill>
        <p:spPr bwMode="auto">
          <a:xfrm rot="18831075">
            <a:off x="8952730" y="421751"/>
            <a:ext cx="339736" cy="974869"/>
          </a:xfrm>
          <a:prstGeom prst="rect">
            <a:avLst/>
          </a:prstGeom>
          <a:noFill/>
          <a:ln w="9525">
            <a:noFill/>
            <a:miter lim="800000"/>
            <a:headEnd/>
            <a:tailEnd/>
          </a:ln>
          <a:effectLst/>
        </p:spPr>
      </p:pic>
      <p:pic>
        <p:nvPicPr>
          <p:cNvPr id="15" name="Picture 7"/>
          <p:cNvPicPr>
            <a:picLocks noChangeAspect="1" noChangeArrowheads="1"/>
          </p:cNvPicPr>
          <p:nvPr/>
        </p:nvPicPr>
        <p:blipFill>
          <a:blip r:embed="rId12" cstate="print"/>
          <a:srcRect/>
          <a:stretch>
            <a:fillRect/>
          </a:stretch>
        </p:blipFill>
        <p:spPr bwMode="auto">
          <a:xfrm rot="20891889">
            <a:off x="9566914" y="754365"/>
            <a:ext cx="339736" cy="974869"/>
          </a:xfrm>
          <a:prstGeom prst="rect">
            <a:avLst/>
          </a:prstGeom>
          <a:noFill/>
          <a:ln w="9525">
            <a:noFill/>
            <a:miter lim="800000"/>
            <a:headEnd/>
            <a:tailEnd/>
          </a:ln>
          <a:effectLst/>
        </p:spPr>
      </p:pic>
    </p:spTree>
    <p:extLst>
      <p:ext uri="{BB962C8B-B14F-4D97-AF65-F5344CB8AC3E}">
        <p14:creationId xmlns:p14="http://schemas.microsoft.com/office/powerpoint/2010/main" val="123471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GB" dirty="0" smtClean="0"/>
              <a:t>We Speak Oncology</a:t>
            </a:r>
            <a:endParaRPr lang="en-GB"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4</a:t>
            </a:fld>
            <a:endParaRPr lang="en-GB"/>
          </a:p>
        </p:txBody>
      </p:sp>
      <p:sp>
        <p:nvSpPr>
          <p:cNvPr id="15" name="Content Placeholder 1"/>
          <p:cNvSpPr txBox="1">
            <a:spLocks/>
          </p:cNvSpPr>
          <p:nvPr/>
        </p:nvSpPr>
        <p:spPr>
          <a:xfrm>
            <a:off x="584825" y="1520712"/>
            <a:ext cx="5611903" cy="4729968"/>
          </a:xfrm>
          <a:prstGeom prst="rect">
            <a:avLst/>
          </a:prstGeom>
          <a:solidFill>
            <a:schemeClr val="accent4">
              <a:lumMod val="40000"/>
              <a:lumOff val="60000"/>
            </a:schemeClr>
          </a:solidFill>
          <a:effectLst>
            <a:outerShdw blurRad="50800" dist="38100" dir="2700000" algn="tl" rotWithShape="0">
              <a:prstClr val="black">
                <a:alpha val="40000"/>
              </a:prstClr>
            </a:outerShdw>
          </a:effectLst>
        </p:spPr>
        <p:txBody>
          <a:bodyPr lIns="137160" tIns="91440" rIns="137160" bIns="91440"/>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a:lnSpc>
                <a:spcPct val="100000"/>
              </a:lnSpc>
              <a:spcAft>
                <a:spcPts val="600"/>
              </a:spcAft>
            </a:pPr>
            <a:r>
              <a:rPr lang="en-US" sz="2000" b="1" dirty="0" smtClean="0"/>
              <a:t>Oncology is the largest specialism within Ipsos Healthcare:</a:t>
            </a:r>
          </a:p>
          <a:p>
            <a:pPr>
              <a:lnSpc>
                <a:spcPct val="100000"/>
              </a:lnSpc>
              <a:spcAft>
                <a:spcPts val="600"/>
              </a:spcAft>
            </a:pPr>
            <a:r>
              <a:rPr lang="en-US" sz="2000" dirty="0" smtClean="0"/>
              <a:t>Global oncology research team of 120+ professionals in 20+ countries</a:t>
            </a:r>
          </a:p>
          <a:p>
            <a:pPr marL="360000" lvl="1" indent="-180000">
              <a:lnSpc>
                <a:spcPct val="100000"/>
              </a:lnSpc>
              <a:spcAft>
                <a:spcPts val="600"/>
              </a:spcAft>
            </a:pPr>
            <a:r>
              <a:rPr lang="en-US" sz="1800" dirty="0" smtClean="0"/>
              <a:t>Enhanced by local expertise, with local researchers providing insight into country healthcare systems, cultural differences, and local treatment approaches</a:t>
            </a:r>
          </a:p>
          <a:p>
            <a:pPr>
              <a:lnSpc>
                <a:spcPct val="100000"/>
              </a:lnSpc>
              <a:spcAft>
                <a:spcPts val="600"/>
              </a:spcAft>
            </a:pPr>
            <a:r>
              <a:rPr lang="en-US" sz="2000" dirty="0" smtClean="0"/>
              <a:t>Researchers with 20+ years of oncology experience, with manufacturer, agency and research perspectives</a:t>
            </a:r>
          </a:p>
          <a:p>
            <a:pPr marL="360000" lvl="1" indent="-180000">
              <a:lnSpc>
                <a:spcPct val="100000"/>
              </a:lnSpc>
              <a:spcAft>
                <a:spcPts val="600"/>
              </a:spcAft>
            </a:pPr>
            <a:r>
              <a:rPr lang="en-US" sz="1800" dirty="0" smtClean="0"/>
              <a:t>Dedicated teams of true oncology experts, creating a fluency in this highly complex disease area</a:t>
            </a:r>
          </a:p>
          <a:p>
            <a:pPr marL="360000" lvl="1" indent="-180000">
              <a:lnSpc>
                <a:spcPct val="100000"/>
              </a:lnSpc>
              <a:spcAft>
                <a:spcPts val="600"/>
              </a:spcAft>
            </a:pPr>
            <a:r>
              <a:rPr lang="en-US" sz="1800" dirty="0" smtClean="0"/>
              <a:t>Expertise that ensures research findings become actionable recommendations</a:t>
            </a:r>
            <a:endParaRPr lang="en-US" sz="2000" dirty="0"/>
          </a:p>
        </p:txBody>
      </p:sp>
      <p:sp>
        <p:nvSpPr>
          <p:cNvPr id="16" name="Rectangle 8"/>
          <p:cNvSpPr>
            <a:spLocks noChangeArrowheads="1"/>
          </p:cNvSpPr>
          <p:nvPr/>
        </p:nvSpPr>
        <p:spPr bwMode="auto">
          <a:xfrm>
            <a:off x="6499031" y="2133637"/>
            <a:ext cx="3665112" cy="3350005"/>
          </a:xfrm>
          <a:prstGeom prst="roundRect">
            <a:avLst>
              <a:gd name="adj" fmla="val 0"/>
            </a:avLst>
          </a:prstGeom>
          <a:solidFill>
            <a:schemeClr val="accent1"/>
          </a:solidFill>
          <a:ln w="12700" algn="ctr">
            <a:noFill/>
            <a:miter lim="800000"/>
            <a:headEnd/>
            <a:tailEnd/>
          </a:ln>
          <a:effectLst>
            <a:outerShdw blurRad="50800" dist="38100" dir="2700000" algn="tl" rotWithShape="0">
              <a:prstClr val="black">
                <a:alpha val="40000"/>
              </a:prstClr>
            </a:outerShdw>
          </a:effectLst>
        </p:spPr>
        <p:txBody>
          <a:bodyPr wrap="square" lIns="91429" tIns="45714" rIns="91429" bIns="45714" anchor="ctr"/>
          <a:lstStyle/>
          <a:p>
            <a:endParaRPr lang="en-US" sz="1200" dirty="0">
              <a:ea typeface="SimSun" pitchFamily="2" charset="-122"/>
            </a:endParaRPr>
          </a:p>
        </p:txBody>
      </p:sp>
      <p:grpSp>
        <p:nvGrpSpPr>
          <p:cNvPr id="17" name="Group 16"/>
          <p:cNvGrpSpPr/>
          <p:nvPr/>
        </p:nvGrpSpPr>
        <p:grpSpPr>
          <a:xfrm>
            <a:off x="6581566" y="2192115"/>
            <a:ext cx="3412753" cy="3219452"/>
            <a:chOff x="5486400" y="2513861"/>
            <a:chExt cx="3412753" cy="3219452"/>
          </a:xfrm>
        </p:grpSpPr>
        <p:sp>
          <p:nvSpPr>
            <p:cNvPr id="18" name="Freeform 13"/>
            <p:cNvSpPr>
              <a:spLocks noChangeAspect="1" noEditPoints="1"/>
            </p:cNvSpPr>
            <p:nvPr/>
          </p:nvSpPr>
          <p:spPr bwMode="auto">
            <a:xfrm>
              <a:off x="5486400" y="2514600"/>
              <a:ext cx="3412753" cy="3218713"/>
            </a:xfrm>
            <a:custGeom>
              <a:avLst/>
              <a:gdLst/>
              <a:ahLst/>
              <a:cxnLst>
                <a:cxn ang="0">
                  <a:pos x="206" y="122"/>
                </a:cxn>
                <a:cxn ang="0">
                  <a:pos x="185" y="119"/>
                </a:cxn>
                <a:cxn ang="0">
                  <a:pos x="196" y="102"/>
                </a:cxn>
                <a:cxn ang="0">
                  <a:pos x="208" y="55"/>
                </a:cxn>
                <a:cxn ang="0">
                  <a:pos x="278" y="58"/>
                </a:cxn>
                <a:cxn ang="0">
                  <a:pos x="275" y="122"/>
                </a:cxn>
                <a:cxn ang="0">
                  <a:pos x="219" y="138"/>
                </a:cxn>
                <a:cxn ang="0">
                  <a:pos x="170" y="94"/>
                </a:cxn>
                <a:cxn ang="0">
                  <a:pos x="200" y="90"/>
                </a:cxn>
                <a:cxn ang="0">
                  <a:pos x="195" y="0"/>
                </a:cxn>
                <a:cxn ang="0">
                  <a:pos x="61" y="4"/>
                </a:cxn>
                <a:cxn ang="0">
                  <a:pos x="65" y="94"/>
                </a:cxn>
                <a:cxn ang="0">
                  <a:pos x="152" y="117"/>
                </a:cxn>
                <a:cxn ang="0">
                  <a:pos x="222" y="307"/>
                </a:cxn>
                <a:cxn ang="0">
                  <a:pos x="191" y="263"/>
                </a:cxn>
                <a:cxn ang="0">
                  <a:pos x="225" y="265"/>
                </a:cxn>
                <a:cxn ang="0">
                  <a:pos x="264" y="254"/>
                </a:cxn>
                <a:cxn ang="0">
                  <a:pos x="237" y="257"/>
                </a:cxn>
                <a:cxn ang="0">
                  <a:pos x="264" y="243"/>
                </a:cxn>
                <a:cxn ang="0">
                  <a:pos x="290" y="229"/>
                </a:cxn>
                <a:cxn ang="0">
                  <a:pos x="237" y="145"/>
                </a:cxn>
                <a:cxn ang="0">
                  <a:pos x="185" y="229"/>
                </a:cxn>
                <a:cxn ang="0">
                  <a:pos x="211" y="243"/>
                </a:cxn>
                <a:cxn ang="0">
                  <a:pos x="237" y="257"/>
                </a:cxn>
                <a:cxn ang="0">
                  <a:pos x="151" y="200"/>
                </a:cxn>
                <a:cxn ang="0">
                  <a:pos x="158" y="173"/>
                </a:cxn>
                <a:cxn ang="0">
                  <a:pos x="107" y="110"/>
                </a:cxn>
                <a:cxn ang="0">
                  <a:pos x="55" y="173"/>
                </a:cxn>
                <a:cxn ang="0">
                  <a:pos x="62" y="200"/>
                </a:cxn>
                <a:cxn ang="0">
                  <a:pos x="96" y="244"/>
                </a:cxn>
                <a:cxn ang="0">
                  <a:pos x="137" y="227"/>
                </a:cxn>
                <a:cxn ang="0">
                  <a:pos x="0" y="307"/>
                </a:cxn>
                <a:cxn ang="0">
                  <a:pos x="92" y="256"/>
                </a:cxn>
                <a:cxn ang="0">
                  <a:pos x="140" y="243"/>
                </a:cxn>
              </a:cxnLst>
              <a:rect l="0" t="0" r="r" b="b"/>
              <a:pathLst>
                <a:path w="325" h="307">
                  <a:moveTo>
                    <a:pt x="219" y="138"/>
                  </a:moveTo>
                  <a:cubicBezTo>
                    <a:pt x="213" y="134"/>
                    <a:pt x="208" y="129"/>
                    <a:pt x="206" y="122"/>
                  </a:cubicBezTo>
                  <a:cubicBezTo>
                    <a:pt x="188" y="122"/>
                    <a:pt x="188" y="122"/>
                    <a:pt x="188" y="122"/>
                  </a:cubicBezTo>
                  <a:cubicBezTo>
                    <a:pt x="186" y="122"/>
                    <a:pt x="185" y="121"/>
                    <a:pt x="185" y="119"/>
                  </a:cubicBezTo>
                  <a:cubicBezTo>
                    <a:pt x="185" y="102"/>
                    <a:pt x="185" y="102"/>
                    <a:pt x="185" y="102"/>
                  </a:cubicBezTo>
                  <a:cubicBezTo>
                    <a:pt x="196" y="102"/>
                    <a:pt x="196" y="102"/>
                    <a:pt x="196" y="102"/>
                  </a:cubicBezTo>
                  <a:cubicBezTo>
                    <a:pt x="203" y="102"/>
                    <a:pt x="208" y="97"/>
                    <a:pt x="208" y="90"/>
                  </a:cubicBezTo>
                  <a:cubicBezTo>
                    <a:pt x="208" y="55"/>
                    <a:pt x="208" y="55"/>
                    <a:pt x="208" y="55"/>
                  </a:cubicBezTo>
                  <a:cubicBezTo>
                    <a:pt x="275" y="55"/>
                    <a:pt x="275" y="55"/>
                    <a:pt x="275" y="55"/>
                  </a:cubicBezTo>
                  <a:cubicBezTo>
                    <a:pt x="277" y="55"/>
                    <a:pt x="278" y="56"/>
                    <a:pt x="278" y="58"/>
                  </a:cubicBezTo>
                  <a:cubicBezTo>
                    <a:pt x="278" y="119"/>
                    <a:pt x="278" y="119"/>
                    <a:pt x="278" y="119"/>
                  </a:cubicBezTo>
                  <a:cubicBezTo>
                    <a:pt x="278" y="121"/>
                    <a:pt x="277" y="122"/>
                    <a:pt x="275" y="122"/>
                  </a:cubicBezTo>
                  <a:cubicBezTo>
                    <a:pt x="255" y="122"/>
                    <a:pt x="240" y="122"/>
                    <a:pt x="219" y="122"/>
                  </a:cubicBezTo>
                  <a:cubicBezTo>
                    <a:pt x="219" y="138"/>
                    <a:pt x="219" y="138"/>
                    <a:pt x="219" y="138"/>
                  </a:cubicBezTo>
                  <a:close/>
                  <a:moveTo>
                    <a:pt x="152" y="117"/>
                  </a:moveTo>
                  <a:cubicBezTo>
                    <a:pt x="161" y="112"/>
                    <a:pt x="168" y="105"/>
                    <a:pt x="170" y="94"/>
                  </a:cubicBezTo>
                  <a:cubicBezTo>
                    <a:pt x="196" y="94"/>
                    <a:pt x="196" y="94"/>
                    <a:pt x="196" y="94"/>
                  </a:cubicBezTo>
                  <a:cubicBezTo>
                    <a:pt x="199" y="94"/>
                    <a:pt x="200" y="92"/>
                    <a:pt x="200" y="90"/>
                  </a:cubicBezTo>
                  <a:cubicBezTo>
                    <a:pt x="200" y="4"/>
                    <a:pt x="200" y="4"/>
                    <a:pt x="200" y="4"/>
                  </a:cubicBezTo>
                  <a:cubicBezTo>
                    <a:pt x="200" y="1"/>
                    <a:pt x="198" y="0"/>
                    <a:pt x="195" y="0"/>
                  </a:cubicBezTo>
                  <a:cubicBezTo>
                    <a:pt x="66" y="0"/>
                    <a:pt x="66" y="0"/>
                    <a:pt x="66" y="0"/>
                  </a:cubicBezTo>
                  <a:cubicBezTo>
                    <a:pt x="64" y="0"/>
                    <a:pt x="61" y="1"/>
                    <a:pt x="61" y="4"/>
                  </a:cubicBezTo>
                  <a:cubicBezTo>
                    <a:pt x="61" y="90"/>
                    <a:pt x="61" y="90"/>
                    <a:pt x="61" y="90"/>
                  </a:cubicBezTo>
                  <a:cubicBezTo>
                    <a:pt x="61" y="92"/>
                    <a:pt x="63" y="94"/>
                    <a:pt x="65" y="94"/>
                  </a:cubicBezTo>
                  <a:cubicBezTo>
                    <a:pt x="95" y="94"/>
                    <a:pt x="122" y="94"/>
                    <a:pt x="152" y="94"/>
                  </a:cubicBezTo>
                  <a:cubicBezTo>
                    <a:pt x="152" y="117"/>
                    <a:pt x="152" y="117"/>
                    <a:pt x="152" y="117"/>
                  </a:cubicBezTo>
                  <a:close/>
                  <a:moveTo>
                    <a:pt x="325" y="307"/>
                  </a:moveTo>
                  <a:cubicBezTo>
                    <a:pt x="222" y="307"/>
                    <a:pt x="222" y="307"/>
                    <a:pt x="222" y="307"/>
                  </a:cubicBezTo>
                  <a:cubicBezTo>
                    <a:pt x="221" y="303"/>
                    <a:pt x="221" y="303"/>
                    <a:pt x="221" y="303"/>
                  </a:cubicBezTo>
                  <a:cubicBezTo>
                    <a:pt x="213" y="287"/>
                    <a:pt x="203" y="274"/>
                    <a:pt x="191" y="263"/>
                  </a:cubicBezTo>
                  <a:cubicBezTo>
                    <a:pt x="197" y="260"/>
                    <a:pt x="203" y="257"/>
                    <a:pt x="210" y="254"/>
                  </a:cubicBezTo>
                  <a:cubicBezTo>
                    <a:pt x="214" y="259"/>
                    <a:pt x="219" y="263"/>
                    <a:pt x="225" y="265"/>
                  </a:cubicBezTo>
                  <a:cubicBezTo>
                    <a:pt x="231" y="268"/>
                    <a:pt x="243" y="268"/>
                    <a:pt x="249" y="265"/>
                  </a:cubicBezTo>
                  <a:cubicBezTo>
                    <a:pt x="255" y="263"/>
                    <a:pt x="260" y="259"/>
                    <a:pt x="264" y="254"/>
                  </a:cubicBezTo>
                  <a:cubicBezTo>
                    <a:pt x="296" y="266"/>
                    <a:pt x="315" y="284"/>
                    <a:pt x="325" y="307"/>
                  </a:cubicBezTo>
                  <a:close/>
                  <a:moveTo>
                    <a:pt x="237" y="257"/>
                  </a:moveTo>
                  <a:cubicBezTo>
                    <a:pt x="247" y="257"/>
                    <a:pt x="256" y="251"/>
                    <a:pt x="264" y="243"/>
                  </a:cubicBezTo>
                  <a:cubicBezTo>
                    <a:pt x="264" y="243"/>
                    <a:pt x="264" y="243"/>
                    <a:pt x="264" y="243"/>
                  </a:cubicBezTo>
                  <a:cubicBezTo>
                    <a:pt x="270" y="242"/>
                    <a:pt x="283" y="239"/>
                    <a:pt x="289" y="235"/>
                  </a:cubicBezTo>
                  <a:cubicBezTo>
                    <a:pt x="291" y="232"/>
                    <a:pt x="292" y="229"/>
                    <a:pt x="290" y="229"/>
                  </a:cubicBezTo>
                  <a:cubicBezTo>
                    <a:pt x="277" y="225"/>
                    <a:pt x="286" y="191"/>
                    <a:pt x="278" y="172"/>
                  </a:cubicBezTo>
                  <a:cubicBezTo>
                    <a:pt x="271" y="154"/>
                    <a:pt x="253" y="145"/>
                    <a:pt x="237" y="145"/>
                  </a:cubicBezTo>
                  <a:cubicBezTo>
                    <a:pt x="221" y="145"/>
                    <a:pt x="203" y="154"/>
                    <a:pt x="196" y="172"/>
                  </a:cubicBezTo>
                  <a:cubicBezTo>
                    <a:pt x="189" y="191"/>
                    <a:pt x="197" y="225"/>
                    <a:pt x="185" y="229"/>
                  </a:cubicBezTo>
                  <a:cubicBezTo>
                    <a:pt x="182" y="229"/>
                    <a:pt x="183" y="232"/>
                    <a:pt x="186" y="235"/>
                  </a:cubicBezTo>
                  <a:cubicBezTo>
                    <a:pt x="191" y="239"/>
                    <a:pt x="204" y="242"/>
                    <a:pt x="211" y="243"/>
                  </a:cubicBezTo>
                  <a:cubicBezTo>
                    <a:pt x="211" y="243"/>
                    <a:pt x="211" y="243"/>
                    <a:pt x="211" y="243"/>
                  </a:cubicBezTo>
                  <a:cubicBezTo>
                    <a:pt x="218" y="251"/>
                    <a:pt x="227" y="257"/>
                    <a:pt x="237" y="257"/>
                  </a:cubicBezTo>
                  <a:close/>
                  <a:moveTo>
                    <a:pt x="137" y="227"/>
                  </a:moveTo>
                  <a:cubicBezTo>
                    <a:pt x="143" y="219"/>
                    <a:pt x="148" y="210"/>
                    <a:pt x="151" y="200"/>
                  </a:cubicBezTo>
                  <a:cubicBezTo>
                    <a:pt x="153" y="200"/>
                    <a:pt x="155" y="199"/>
                    <a:pt x="155" y="197"/>
                  </a:cubicBezTo>
                  <a:cubicBezTo>
                    <a:pt x="158" y="188"/>
                    <a:pt x="158" y="179"/>
                    <a:pt x="158" y="173"/>
                  </a:cubicBezTo>
                  <a:cubicBezTo>
                    <a:pt x="159" y="172"/>
                    <a:pt x="156" y="170"/>
                    <a:pt x="155" y="170"/>
                  </a:cubicBezTo>
                  <a:cubicBezTo>
                    <a:pt x="155" y="138"/>
                    <a:pt x="149" y="110"/>
                    <a:pt x="107" y="110"/>
                  </a:cubicBezTo>
                  <a:cubicBezTo>
                    <a:pt x="64" y="110"/>
                    <a:pt x="58" y="138"/>
                    <a:pt x="58" y="170"/>
                  </a:cubicBezTo>
                  <a:cubicBezTo>
                    <a:pt x="57" y="170"/>
                    <a:pt x="55" y="172"/>
                    <a:pt x="55" y="173"/>
                  </a:cubicBezTo>
                  <a:cubicBezTo>
                    <a:pt x="55" y="179"/>
                    <a:pt x="56" y="188"/>
                    <a:pt x="58" y="197"/>
                  </a:cubicBezTo>
                  <a:cubicBezTo>
                    <a:pt x="58" y="199"/>
                    <a:pt x="60" y="200"/>
                    <a:pt x="62" y="200"/>
                  </a:cubicBezTo>
                  <a:cubicBezTo>
                    <a:pt x="66" y="210"/>
                    <a:pt x="70" y="219"/>
                    <a:pt x="76" y="227"/>
                  </a:cubicBezTo>
                  <a:cubicBezTo>
                    <a:pt x="82" y="236"/>
                    <a:pt x="88" y="242"/>
                    <a:pt x="96" y="244"/>
                  </a:cubicBezTo>
                  <a:cubicBezTo>
                    <a:pt x="101" y="246"/>
                    <a:pt x="113" y="246"/>
                    <a:pt x="118" y="244"/>
                  </a:cubicBezTo>
                  <a:cubicBezTo>
                    <a:pt x="125" y="242"/>
                    <a:pt x="131" y="236"/>
                    <a:pt x="137" y="227"/>
                  </a:cubicBezTo>
                  <a:close/>
                  <a:moveTo>
                    <a:pt x="214" y="307"/>
                  </a:moveTo>
                  <a:cubicBezTo>
                    <a:pt x="0" y="307"/>
                    <a:pt x="0" y="307"/>
                    <a:pt x="0" y="307"/>
                  </a:cubicBezTo>
                  <a:cubicBezTo>
                    <a:pt x="12" y="279"/>
                    <a:pt x="35" y="257"/>
                    <a:pt x="74" y="243"/>
                  </a:cubicBezTo>
                  <a:cubicBezTo>
                    <a:pt x="79" y="249"/>
                    <a:pt x="85" y="254"/>
                    <a:pt x="92" y="256"/>
                  </a:cubicBezTo>
                  <a:cubicBezTo>
                    <a:pt x="99" y="259"/>
                    <a:pt x="114" y="259"/>
                    <a:pt x="121" y="256"/>
                  </a:cubicBezTo>
                  <a:cubicBezTo>
                    <a:pt x="129" y="254"/>
                    <a:pt x="134" y="249"/>
                    <a:pt x="140" y="243"/>
                  </a:cubicBezTo>
                  <a:cubicBezTo>
                    <a:pt x="178" y="257"/>
                    <a:pt x="201" y="279"/>
                    <a:pt x="214" y="3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6110287" y="2513861"/>
              <a:ext cx="1524000" cy="1187505"/>
            </a:xfrm>
            <a:prstGeom prst="rect">
              <a:avLst/>
            </a:prstGeom>
            <a:noFill/>
          </p:spPr>
          <p:txBody>
            <a:bodyPr wrap="square" lIns="36000" rIns="36000" rtlCol="0">
              <a:spAutoFit/>
            </a:bodyPr>
            <a:lstStyle/>
            <a:p>
              <a:pPr>
                <a:lnSpc>
                  <a:spcPts val="700"/>
                </a:lnSpc>
              </a:pPr>
              <a:r>
                <a:rPr lang="en-US" sz="700" b="1" spc="-30" dirty="0" smtClean="0">
                  <a:solidFill>
                    <a:srgbClr val="008E94">
                      <a:alpha val="29000"/>
                    </a:srgbClr>
                  </a:solidFill>
                  <a:latin typeface="Arial Black" pitchFamily="34" charset="0"/>
                </a:rPr>
                <a:t>ANC WBC ESP CSF HRPC ER+</a:t>
              </a:r>
            </a:p>
            <a:p>
              <a:pPr>
                <a:lnSpc>
                  <a:spcPts val="700"/>
                </a:lnSpc>
              </a:pPr>
              <a:r>
                <a:rPr lang="en-US" sz="700" b="1" spc="-30" dirty="0" smtClean="0">
                  <a:solidFill>
                    <a:srgbClr val="008E94">
                      <a:alpha val="29000"/>
                    </a:srgbClr>
                  </a:solidFill>
                  <a:latin typeface="Arial Black" pitchFamily="34" charset="0"/>
                </a:rPr>
                <a:t>CRC 5HT3 NHL VP-16n HER2 CXEL </a:t>
              </a:r>
              <a:r>
                <a:rPr lang="en-US" sz="700" b="1" spc="-30" dirty="0">
                  <a:solidFill>
                    <a:srgbClr val="008E94">
                      <a:alpha val="29000"/>
                    </a:srgbClr>
                  </a:solidFill>
                  <a:latin typeface="Arial Black" pitchFamily="34" charset="0"/>
                </a:rPr>
                <a:t>ANC WBC ESP </a:t>
              </a:r>
              <a:r>
                <a:rPr lang="en-US" sz="700" b="1" spc="-30" dirty="0" smtClean="0">
                  <a:solidFill>
                    <a:srgbClr val="008E94">
                      <a:alpha val="29000"/>
                    </a:srgbClr>
                  </a:solidFill>
                  <a:latin typeface="Arial Black" pitchFamily="34" charset="0"/>
                </a:rPr>
                <a:t>CSF HRP CCRC </a:t>
              </a:r>
              <a:r>
                <a:rPr lang="en-US" sz="700" b="1" spc="-30" dirty="0">
                  <a:solidFill>
                    <a:srgbClr val="008E94">
                      <a:alpha val="29000"/>
                    </a:srgbClr>
                  </a:solidFill>
                  <a:latin typeface="Arial Black" pitchFamily="34" charset="0"/>
                </a:rPr>
                <a:t>5HT3 </a:t>
              </a:r>
              <a:r>
                <a:rPr lang="en-US" sz="700" b="1" spc="-30" dirty="0" smtClean="0">
                  <a:solidFill>
                    <a:srgbClr val="008E94">
                      <a:alpha val="29000"/>
                    </a:srgbClr>
                  </a:solidFill>
                  <a:latin typeface="Arial Black" pitchFamily="34" charset="0"/>
                </a:rPr>
                <a:t>NHLVP-16nXEL </a:t>
              </a:r>
              <a:r>
                <a:rPr lang="en-US" sz="700" b="1" spc="-30" dirty="0" err="1" smtClean="0">
                  <a:solidFill>
                    <a:srgbClr val="008E94">
                      <a:alpha val="29000"/>
                    </a:srgbClr>
                  </a:solidFill>
                  <a:latin typeface="Arial Black" pitchFamily="34" charset="0"/>
                </a:rPr>
                <a:t>bn</a:t>
              </a:r>
              <a:endParaRPr lang="en-US" sz="700" b="1" spc="-30" dirty="0" smtClean="0">
                <a:solidFill>
                  <a:srgbClr val="008E94">
                    <a:alpha val="29000"/>
                  </a:srgbClr>
                </a:solidFill>
                <a:latin typeface="Arial Black" pitchFamily="34" charset="0"/>
              </a:endParaRPr>
            </a:p>
            <a:p>
              <a:pPr>
                <a:lnSpc>
                  <a:spcPts val="700"/>
                </a:lnSpc>
              </a:pPr>
              <a:r>
                <a:rPr lang="en-US" sz="700" b="1" spc="-30" dirty="0">
                  <a:solidFill>
                    <a:srgbClr val="008E94">
                      <a:alpha val="29000"/>
                    </a:srgbClr>
                  </a:solidFill>
                  <a:latin typeface="Arial Black" pitchFamily="34" charset="0"/>
                </a:rPr>
                <a:t>ANC WBC ESP CSF HRPC ER+</a:t>
              </a:r>
            </a:p>
            <a:p>
              <a:pPr>
                <a:lnSpc>
                  <a:spcPts val="700"/>
                </a:lnSpc>
              </a:pPr>
              <a:r>
                <a:rPr lang="en-US" sz="700" b="1" spc="-30" dirty="0">
                  <a:solidFill>
                    <a:srgbClr val="008E94">
                      <a:alpha val="29000"/>
                    </a:srgbClr>
                  </a:solidFill>
                  <a:latin typeface="Arial Black" pitchFamily="34" charset="0"/>
                </a:rPr>
                <a:t>CRC 5HT3 NHL VP-16n HER2 CXEL ANC WBC ESP CSF HRP CCRC 5HT3 NHLVP-16nXEL </a:t>
              </a:r>
              <a:r>
                <a:rPr lang="en-US" sz="700" b="1" spc="-30" dirty="0" err="1" smtClean="0">
                  <a:solidFill>
                    <a:srgbClr val="008E94">
                      <a:alpha val="29000"/>
                    </a:srgbClr>
                  </a:solidFill>
                  <a:latin typeface="Arial Black" pitchFamily="34" charset="0"/>
                </a:rPr>
                <a:t>bn</a:t>
              </a:r>
              <a:endParaRPr lang="en-US" sz="700" b="1" spc="-30" dirty="0" smtClean="0">
                <a:solidFill>
                  <a:srgbClr val="008E94">
                    <a:alpha val="29000"/>
                  </a:srgbClr>
                </a:solidFill>
                <a:latin typeface="Arial Black" pitchFamily="34" charset="0"/>
              </a:endParaRPr>
            </a:p>
            <a:p>
              <a:pPr>
                <a:lnSpc>
                  <a:spcPts val="700"/>
                </a:lnSpc>
              </a:pPr>
              <a:r>
                <a:rPr lang="en-US" sz="700" b="1" spc="-30" dirty="0">
                  <a:solidFill>
                    <a:srgbClr val="008E94">
                      <a:alpha val="29000"/>
                    </a:srgbClr>
                  </a:solidFill>
                  <a:latin typeface="Arial Black" pitchFamily="34" charset="0"/>
                </a:rPr>
                <a:t>ANC </a:t>
              </a:r>
              <a:r>
                <a:rPr lang="en-US" sz="700" b="1" spc="-30" dirty="0" smtClean="0">
                  <a:solidFill>
                    <a:srgbClr val="008E94">
                      <a:alpha val="29000"/>
                    </a:srgbClr>
                  </a:solidFill>
                  <a:latin typeface="Arial Black" pitchFamily="34" charset="0"/>
                </a:rPr>
                <a:t>CHOP FOLOX CSF </a:t>
              </a:r>
              <a:r>
                <a:rPr lang="en-US" sz="700" b="1" spc="-30" dirty="0">
                  <a:solidFill>
                    <a:srgbClr val="008E94">
                      <a:alpha val="29000"/>
                    </a:srgbClr>
                  </a:solidFill>
                  <a:latin typeface="Arial Black" pitchFamily="34" charset="0"/>
                </a:rPr>
                <a:t>HRPC </a:t>
              </a:r>
              <a:r>
                <a:rPr lang="en-US" sz="700" b="1" spc="-30" dirty="0" smtClean="0">
                  <a:solidFill>
                    <a:srgbClr val="008E94">
                      <a:alpha val="29000"/>
                    </a:srgbClr>
                  </a:solidFill>
                  <a:latin typeface="Arial Black" pitchFamily="34" charset="0"/>
                </a:rPr>
                <a:t>ER+CRC </a:t>
              </a:r>
              <a:r>
                <a:rPr lang="en-US" sz="700" b="1" spc="-30" dirty="0">
                  <a:solidFill>
                    <a:srgbClr val="008E94">
                      <a:alpha val="29000"/>
                    </a:srgbClr>
                  </a:solidFill>
                  <a:latin typeface="Arial Black" pitchFamily="34" charset="0"/>
                </a:rPr>
                <a:t>5HT3 NHL VP-16n </a:t>
              </a:r>
              <a:r>
                <a:rPr lang="en-US" sz="700" b="1" spc="-30" dirty="0" smtClean="0">
                  <a:solidFill>
                    <a:srgbClr val="008E94">
                      <a:alpha val="29000"/>
                    </a:srgbClr>
                  </a:solidFill>
                  <a:latin typeface="Arial Black" pitchFamily="34" charset="0"/>
                </a:rPr>
                <a:t>HE</a:t>
              </a:r>
              <a:endParaRPr lang="en-US" sz="700" b="1" spc="-30" dirty="0">
                <a:solidFill>
                  <a:srgbClr val="008E94">
                    <a:alpha val="29000"/>
                  </a:srgbClr>
                </a:solidFill>
                <a:latin typeface="Arial Black" pitchFamily="34" charset="0"/>
              </a:endParaRPr>
            </a:p>
            <a:p>
              <a:pPr>
                <a:lnSpc>
                  <a:spcPts val="700"/>
                </a:lnSpc>
              </a:pPr>
              <a:endParaRPr lang="en-US" sz="700" b="1" spc="-30" dirty="0">
                <a:solidFill>
                  <a:srgbClr val="008E94"/>
                </a:solidFill>
                <a:latin typeface="Arial Black" pitchFamily="34" charset="0"/>
              </a:endParaRPr>
            </a:p>
            <a:p>
              <a:endParaRPr lang="en-US" sz="700" b="1" spc="-30" dirty="0">
                <a:solidFill>
                  <a:srgbClr val="008E94"/>
                </a:solidFill>
                <a:latin typeface="Arial Black" pitchFamily="34" charset="0"/>
              </a:endParaRPr>
            </a:p>
          </p:txBody>
        </p:sp>
        <p:sp>
          <p:nvSpPr>
            <p:cNvPr id="20" name="TextBox 19"/>
            <p:cNvSpPr txBox="1"/>
            <p:nvPr/>
          </p:nvSpPr>
          <p:spPr>
            <a:xfrm>
              <a:off x="6248400" y="2633246"/>
              <a:ext cx="762000" cy="338554"/>
            </a:xfrm>
            <a:prstGeom prst="rect">
              <a:avLst/>
            </a:prstGeom>
            <a:noFill/>
          </p:spPr>
          <p:txBody>
            <a:bodyPr wrap="square" rtlCol="0">
              <a:spAutoFit/>
            </a:bodyPr>
            <a:lstStyle/>
            <a:p>
              <a:r>
                <a:rPr lang="en-US" sz="1600" b="1" spc="-30" dirty="0" smtClean="0">
                  <a:solidFill>
                    <a:srgbClr val="008E94"/>
                  </a:solidFill>
                  <a:latin typeface="Arial Black" pitchFamily="34" charset="0"/>
                </a:rPr>
                <a:t>WE</a:t>
              </a:r>
              <a:endParaRPr lang="en-US" sz="1600" b="1" spc="-30" dirty="0">
                <a:solidFill>
                  <a:srgbClr val="008E94"/>
                </a:solidFill>
                <a:latin typeface="Arial Black" pitchFamily="34" charset="0"/>
              </a:endParaRPr>
            </a:p>
          </p:txBody>
        </p:sp>
        <p:sp>
          <p:nvSpPr>
            <p:cNvPr id="21" name="TextBox 20"/>
            <p:cNvSpPr txBox="1"/>
            <p:nvPr/>
          </p:nvSpPr>
          <p:spPr>
            <a:xfrm>
              <a:off x="6400800" y="2832413"/>
              <a:ext cx="1089881" cy="338554"/>
            </a:xfrm>
            <a:prstGeom prst="rect">
              <a:avLst/>
            </a:prstGeom>
            <a:noFill/>
          </p:spPr>
          <p:txBody>
            <a:bodyPr wrap="square" rtlCol="0">
              <a:spAutoFit/>
            </a:bodyPr>
            <a:lstStyle/>
            <a:p>
              <a:r>
                <a:rPr lang="en-US" sz="1600" b="1" spc="-30" dirty="0" smtClean="0">
                  <a:solidFill>
                    <a:srgbClr val="008E94"/>
                  </a:solidFill>
                  <a:latin typeface="Arial Black" pitchFamily="34" charset="0"/>
                </a:rPr>
                <a:t>SPEAK</a:t>
              </a:r>
              <a:endParaRPr lang="en-US" sz="1600" b="1" spc="-30" dirty="0">
                <a:solidFill>
                  <a:srgbClr val="008E94"/>
                </a:solidFill>
                <a:latin typeface="Arial Black" pitchFamily="34" charset="0"/>
              </a:endParaRPr>
            </a:p>
          </p:txBody>
        </p:sp>
        <p:sp>
          <p:nvSpPr>
            <p:cNvPr id="22" name="TextBox 21"/>
            <p:cNvSpPr txBox="1"/>
            <p:nvPr/>
          </p:nvSpPr>
          <p:spPr>
            <a:xfrm>
              <a:off x="6110287" y="3048000"/>
              <a:ext cx="2076726" cy="338554"/>
            </a:xfrm>
            <a:prstGeom prst="rect">
              <a:avLst/>
            </a:prstGeom>
            <a:noFill/>
          </p:spPr>
          <p:txBody>
            <a:bodyPr wrap="square" rtlCol="0">
              <a:spAutoFit/>
            </a:bodyPr>
            <a:lstStyle/>
            <a:p>
              <a:r>
                <a:rPr lang="en-US" sz="1600" b="1" spc="-60" dirty="0" smtClean="0">
                  <a:solidFill>
                    <a:srgbClr val="008E94"/>
                  </a:solidFill>
                  <a:latin typeface="Arial Black" pitchFamily="34" charset="0"/>
                </a:rPr>
                <a:t>ONCOLOGY</a:t>
              </a:r>
              <a:endParaRPr lang="en-US" sz="1600" b="1" spc="-60" dirty="0">
                <a:solidFill>
                  <a:srgbClr val="008E94"/>
                </a:solidFill>
                <a:latin typeface="Arial Black" pitchFamily="34" charset="0"/>
              </a:endParaRPr>
            </a:p>
          </p:txBody>
        </p:sp>
      </p:grpSp>
    </p:spTree>
    <p:extLst>
      <p:ext uri="{BB962C8B-B14F-4D97-AF65-F5344CB8AC3E}">
        <p14:creationId xmlns:p14="http://schemas.microsoft.com/office/powerpoint/2010/main" val="5660263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34AE20F-330F-454C-9011-43B717E650F2}" type="slidenum">
              <a:rPr lang="en-GB" smtClean="0"/>
              <a:pPr/>
              <a:t>40</a:t>
            </a:fld>
            <a:endParaRPr lang="en-GB"/>
          </a:p>
        </p:txBody>
      </p:sp>
      <p:graphicFrame>
        <p:nvGraphicFramePr>
          <p:cNvPr id="5" name="Content Placeholder 4"/>
          <p:cNvGraphicFramePr>
            <a:graphicFrameLocks/>
          </p:cNvGraphicFramePr>
          <p:nvPr>
            <p:extLst>
              <p:ext uri="{D42A27DB-BD31-4B8C-83A1-F6EECF244321}">
                <p14:modId xmlns:p14="http://schemas.microsoft.com/office/powerpoint/2010/main" val="1541212050"/>
              </p:ext>
            </p:extLst>
          </p:nvPr>
        </p:nvGraphicFramePr>
        <p:xfrm>
          <a:off x="1548248" y="1298137"/>
          <a:ext cx="7818029" cy="5257800"/>
        </p:xfrm>
        <a:graphic>
          <a:graphicData uri="http://schemas.openxmlformats.org/drawingml/2006/table">
            <a:tbl>
              <a:tblPr firstRow="1" bandRow="1">
                <a:effectLst>
                  <a:outerShdw blurRad="50800" dist="38100" dir="2700000" algn="tl" rotWithShape="0">
                    <a:prstClr val="black">
                      <a:alpha val="40000"/>
                    </a:prstClr>
                  </a:outerShdw>
                </a:effectLst>
                <a:tableStyleId>{6E25E649-3F16-4E02-A733-19D2CDBF48F0}</a:tableStyleId>
              </a:tblPr>
              <a:tblGrid>
                <a:gridCol w="2054354"/>
                <a:gridCol w="1831846"/>
                <a:gridCol w="2089381"/>
                <a:gridCol w="1842448"/>
              </a:tblGrid>
              <a:tr h="548640">
                <a:tc>
                  <a:txBody>
                    <a:bodyPr/>
                    <a:lstStyle/>
                    <a:p>
                      <a:pPr algn="ctr"/>
                      <a:r>
                        <a:rPr lang="en-US" sz="1600" dirty="0" smtClean="0"/>
                        <a:t>Agent</a:t>
                      </a:r>
                      <a:endParaRPr lang="en-US" sz="1600" dirty="0"/>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Company</a:t>
                      </a:r>
                      <a:r>
                        <a:rPr lang="en-US" sz="1600" baseline="0" dirty="0" smtClean="0"/>
                        <a:t> Reported Sales</a:t>
                      </a:r>
                      <a:endParaRPr lang="en-US" sz="1600" dirty="0"/>
                    </a:p>
                  </a:txBody>
                  <a:tcPr anchor="ctr">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Ipsos Data</a:t>
                      </a:r>
                      <a:r>
                        <a:rPr lang="en-US" sz="1600" baseline="0" dirty="0" smtClean="0"/>
                        <a:t> Estimation of Sales</a:t>
                      </a:r>
                      <a:endParaRPr lang="en-US" sz="1600" dirty="0"/>
                    </a:p>
                  </a:txBody>
                  <a:tcPr anchor="ctr">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Margin of Error</a:t>
                      </a:r>
                      <a:endParaRPr lang="en-US" sz="1600" dirty="0"/>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tx1"/>
                    </a:solidFill>
                  </a:tcPr>
                </a:tc>
              </a:tr>
              <a:tr h="0">
                <a:tc>
                  <a:txBody>
                    <a:bodyPr/>
                    <a:lstStyle/>
                    <a:p>
                      <a:r>
                        <a:rPr lang="en-US" dirty="0" smtClean="0">
                          <a:solidFill>
                            <a:schemeClr val="tx2">
                              <a:lumMod val="75000"/>
                            </a:schemeClr>
                          </a:solidFill>
                        </a:rPr>
                        <a:t>Rituxan</a:t>
                      </a:r>
                    </a:p>
                    <a:p>
                      <a:r>
                        <a:rPr lang="en-US" sz="1200" dirty="0" smtClean="0">
                          <a:solidFill>
                            <a:schemeClr val="tx2">
                              <a:lumMod val="75000"/>
                            </a:schemeClr>
                          </a:solidFill>
                        </a:rPr>
                        <a:t>(Q1 2014)</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$900,000,000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$870,000,000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-4%</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schemeClr>
                          </a:solidFill>
                        </a:rPr>
                        <a:t>Herceptin</a:t>
                      </a:r>
                      <a:endParaRPr lang="en-US" baseline="0"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2">
                              <a:lumMod val="75000"/>
                            </a:schemeClr>
                          </a:solidFill>
                        </a:rPr>
                        <a:t>(Q1 2014)</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$537,000,000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$594,000,000</a:t>
                      </a:r>
                      <a:endParaRPr lang="en-US" sz="1800" dirty="0">
                        <a:solidFill>
                          <a:schemeClr val="tx2">
                            <a:lumMod val="7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2">
                              <a:lumMod val="75000"/>
                            </a:schemeClr>
                          </a:solidFill>
                        </a:rPr>
                        <a:t>+10%</a:t>
                      </a:r>
                    </a:p>
                  </a:txBody>
                  <a:tcPr anchor="ctr">
                    <a:lnR w="12700" cap="flat" cmpd="sng" algn="ctr">
                      <a:solidFill>
                        <a:schemeClr val="bg2"/>
                      </a:solidFill>
                      <a:prstDash val="solid"/>
                      <a:round/>
                      <a:headEnd type="none" w="med" len="med"/>
                      <a:tailEnd type="none" w="med" len="med"/>
                    </a:lnR>
                  </a:tcPr>
                </a:tc>
              </a:tr>
              <a:tr h="0">
                <a:tc>
                  <a:txBody>
                    <a:bodyPr/>
                    <a:lstStyle/>
                    <a:p>
                      <a:r>
                        <a:rPr lang="en-US" dirty="0" smtClean="0">
                          <a:solidFill>
                            <a:schemeClr val="tx2">
                              <a:lumMod val="75000"/>
                            </a:schemeClr>
                          </a:solidFill>
                        </a:rPr>
                        <a:t>Tarceva*</a:t>
                      </a:r>
                      <a:endParaRPr lang="en-US" sz="1100"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2">
                              <a:lumMod val="75000"/>
                            </a:schemeClr>
                          </a:solidFill>
                          <a:effectLst/>
                          <a:uLnTx/>
                          <a:uFillTx/>
                        </a:rPr>
                        <a:t>(Q1 2014)</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$161,000,000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$225,000,000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+29%</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schemeClr>
                          </a:solidFill>
                        </a:rPr>
                        <a:t>Perjeta</a:t>
                      </a:r>
                      <a:r>
                        <a:rPr lang="en-US" baseline="0" dirty="0" smtClean="0">
                          <a:solidFill>
                            <a:schemeClr val="tx2">
                              <a:lumMod val="75000"/>
                            </a:schemeClr>
                          </a:solidFill>
                        </a:rPr>
                        <a:t> </a:t>
                      </a:r>
                      <a:r>
                        <a:rPr lang="en-US" sz="1200" baseline="0" dirty="0" smtClean="0">
                          <a:solidFill>
                            <a:schemeClr val="tx2">
                              <a:lumMod val="75000"/>
                            </a:schemeClr>
                          </a:solidFill>
                        </a:rPr>
                        <a:t>(small 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2">
                              <a:lumMod val="75000"/>
                            </a:schemeClr>
                          </a:solidFill>
                        </a:rPr>
                        <a:t>(Q1 2014)</a:t>
                      </a:r>
                      <a:endParaRPr lang="en-US" sz="1200"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$110,000,000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$172,000,000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+27%</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2">
                              <a:lumMod val="75000"/>
                            </a:schemeClr>
                          </a:solidFill>
                          <a:effectLst/>
                          <a:uLnTx/>
                          <a:uFillTx/>
                          <a:latin typeface="+mn-lt"/>
                        </a:rPr>
                        <a:t>TD-M1 </a:t>
                      </a:r>
                      <a:r>
                        <a:rPr kumimoji="0" lang="en-US" sz="1200" b="0" i="0" u="none" strike="noStrike" kern="1200" cap="none" spc="0" normalizeH="0" baseline="0" noProof="0" dirty="0" smtClean="0">
                          <a:ln>
                            <a:noFill/>
                          </a:ln>
                          <a:solidFill>
                            <a:schemeClr val="tx2">
                              <a:lumMod val="75000"/>
                            </a:schemeClr>
                          </a:solidFill>
                          <a:effectLst/>
                          <a:uLnTx/>
                          <a:uFillTx/>
                          <a:latin typeface="+mn-lt"/>
                        </a:rPr>
                        <a:t>(small 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2">
                              <a:lumMod val="75000"/>
                            </a:schemeClr>
                          </a:solidFill>
                          <a:effectLst/>
                          <a:uLnTx/>
                          <a:uFillTx/>
                          <a:latin typeface="+mn-lt"/>
                        </a:rPr>
                        <a:t>(Q1 2014)</a:t>
                      </a:r>
                      <a:endParaRPr lang="en-US" sz="1200"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$83,000,000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$117,000,000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+29%</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0">
                <a:tc>
                  <a:txBody>
                    <a:bodyPr/>
                    <a:lstStyle/>
                    <a:p>
                      <a:r>
                        <a:rPr lang="en-US" dirty="0" err="1" smtClean="0">
                          <a:solidFill>
                            <a:schemeClr val="tx2">
                              <a:lumMod val="75000"/>
                            </a:schemeClr>
                          </a:solidFill>
                        </a:rPr>
                        <a:t>Zytiga</a:t>
                      </a:r>
                      <a:r>
                        <a:rPr lang="en-US" dirty="0" smtClean="0">
                          <a:solidFill>
                            <a:schemeClr val="tx2">
                              <a:lumMod val="75000"/>
                            </a:schemeClr>
                          </a:solidFill>
                        </a:rPr>
                        <a:t>*</a:t>
                      </a:r>
                    </a:p>
                    <a:p>
                      <a:r>
                        <a:rPr lang="en-US" sz="1200" dirty="0" smtClean="0">
                          <a:solidFill>
                            <a:schemeClr val="tx2">
                              <a:lumMod val="75000"/>
                            </a:schemeClr>
                          </a:solidFill>
                        </a:rPr>
                        <a:t>(2013)</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$750,000,000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$849,331,000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+12%</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chemeClr val="tx2">
                              <a:lumMod val="75000"/>
                            </a:schemeClr>
                          </a:solidFill>
                        </a:rPr>
                        <a:t>Xtandi</a:t>
                      </a:r>
                      <a:r>
                        <a:rPr lang="en-US" dirty="0" smtClean="0">
                          <a:solidFill>
                            <a:schemeClr val="tx2">
                              <a:lumMod val="75000"/>
                            </a:schemeClr>
                          </a:solidFill>
                        </a:rPr>
                        <a:t>*</a:t>
                      </a:r>
                      <a:endParaRPr lang="en-US" baseline="0"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2">
                              <a:lumMod val="75000"/>
                            </a:schemeClr>
                          </a:solidFill>
                        </a:rPr>
                        <a:t>(Q1 2014)</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$392,400,000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$434,431,000</a:t>
                      </a:r>
                      <a:endParaRPr lang="en-US" sz="1800" dirty="0">
                        <a:solidFill>
                          <a:schemeClr val="tx2">
                            <a:lumMod val="7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2">
                              <a:lumMod val="75000"/>
                            </a:schemeClr>
                          </a:solidFill>
                        </a:rPr>
                        <a:t>+10%</a:t>
                      </a:r>
                    </a:p>
                  </a:txBody>
                  <a:tcPr anchor="ctr">
                    <a:lnR w="12700" cap="flat" cmpd="sng" algn="ctr">
                      <a:solidFill>
                        <a:schemeClr val="bg2"/>
                      </a:solidFill>
                      <a:prstDash val="solid"/>
                      <a:round/>
                      <a:headEnd type="none" w="med" len="med"/>
                      <a:tailEnd type="none" w="med" len="med"/>
                    </a:lnR>
                  </a:tcPr>
                </a:tc>
              </a:tr>
              <a:tr h="0">
                <a:tc>
                  <a:txBody>
                    <a:bodyPr/>
                    <a:lstStyle/>
                    <a:p>
                      <a:r>
                        <a:rPr lang="en-US" dirty="0" err="1" smtClean="0">
                          <a:solidFill>
                            <a:schemeClr val="tx2">
                              <a:lumMod val="75000"/>
                            </a:schemeClr>
                          </a:solidFill>
                        </a:rPr>
                        <a:t>Jevtana</a:t>
                      </a:r>
                      <a:r>
                        <a:rPr lang="en-US" dirty="0" smtClean="0">
                          <a:solidFill>
                            <a:schemeClr val="tx2">
                              <a:lumMod val="75000"/>
                            </a:schemeClr>
                          </a:solidFill>
                        </a:rPr>
                        <a:t> </a:t>
                      </a:r>
                      <a:endParaRPr lang="en-US" sz="1100"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2">
                              <a:lumMod val="75000"/>
                            </a:schemeClr>
                          </a:solidFill>
                          <a:effectLst/>
                          <a:uLnTx/>
                          <a:uFillTx/>
                        </a:rPr>
                        <a:t>(small base, 2013)</a:t>
                      </a:r>
                      <a:endParaRPr lang="en-US" dirty="0">
                        <a:solidFill>
                          <a:schemeClr val="tx2">
                            <a:lumMod val="75000"/>
                          </a:schemeClr>
                        </a:solidFill>
                      </a:endParaRPr>
                    </a:p>
                  </a:txBody>
                  <a:tcPr anchor="ctr">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$321,000,000</a:t>
                      </a:r>
                      <a:endParaRPr lang="en-US" sz="1800" dirty="0">
                        <a:solidFill>
                          <a:schemeClr val="tx2">
                            <a:lumMod val="75000"/>
                          </a:schemeClr>
                        </a:solidFill>
                      </a:endParaRPr>
                    </a:p>
                  </a:txBody>
                  <a:tcPr anchor="ctr">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$222,000,000</a:t>
                      </a:r>
                      <a:endParaRPr lang="en-US" sz="1800" dirty="0">
                        <a:solidFill>
                          <a:schemeClr val="tx2">
                            <a:lumMod val="75000"/>
                          </a:schemeClr>
                        </a:solidFill>
                      </a:endParaRPr>
                    </a:p>
                  </a:txBody>
                  <a:tcPr anchor="ctr">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-45%</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r>
            </a:tbl>
          </a:graphicData>
        </a:graphic>
      </p:graphicFrame>
      <p:sp>
        <p:nvSpPr>
          <p:cNvPr id="7" name="TextBox 6"/>
          <p:cNvSpPr txBox="1"/>
          <p:nvPr/>
        </p:nvSpPr>
        <p:spPr>
          <a:xfrm>
            <a:off x="2853478" y="6981679"/>
            <a:ext cx="6275832" cy="276999"/>
          </a:xfrm>
          <a:prstGeom prst="rect">
            <a:avLst/>
          </a:prstGeom>
          <a:noFill/>
        </p:spPr>
        <p:txBody>
          <a:bodyPr wrap="square" rtlCol="0">
            <a:spAutoFit/>
          </a:bodyPr>
          <a:lstStyle/>
          <a:p>
            <a:r>
              <a:rPr lang="en-US" sz="1200" dirty="0" smtClean="0">
                <a:solidFill>
                  <a:schemeClr val="tx2">
                    <a:lumMod val="75000"/>
                  </a:schemeClr>
                </a:solidFill>
              </a:rPr>
              <a:t>Includes on/off label use and compassionate use</a:t>
            </a:r>
            <a:endParaRPr lang="en-US" sz="1200" dirty="0">
              <a:solidFill>
                <a:schemeClr val="tx2">
                  <a:lumMod val="75000"/>
                </a:schemeClr>
              </a:solidFill>
            </a:endParaRPr>
          </a:p>
        </p:txBody>
      </p:sp>
      <p:sp>
        <p:nvSpPr>
          <p:cNvPr id="11" name="Rectangle 10"/>
          <p:cNvSpPr/>
          <p:nvPr/>
        </p:nvSpPr>
        <p:spPr>
          <a:xfrm>
            <a:off x="2720357" y="6815532"/>
            <a:ext cx="5346700" cy="276999"/>
          </a:xfrm>
          <a:prstGeom prst="rect">
            <a:avLst/>
          </a:prstGeom>
        </p:spPr>
        <p:txBody>
          <a:bodyPr>
            <a:spAutoFit/>
          </a:bodyPr>
          <a:lstStyle/>
          <a:p>
            <a:r>
              <a:rPr lang="en-AU" sz="1200" dirty="0" smtClean="0">
                <a:solidFill>
                  <a:schemeClr val="tx2">
                    <a:lumMod val="75000"/>
                  </a:schemeClr>
                </a:solidFill>
              </a:rPr>
              <a:t>* Represents </a:t>
            </a:r>
            <a:r>
              <a:rPr lang="en-AU" sz="1200" dirty="0">
                <a:solidFill>
                  <a:schemeClr val="tx2">
                    <a:lumMod val="75000"/>
                  </a:schemeClr>
                </a:solidFill>
              </a:rPr>
              <a:t>oral agents and assumes 100% compliance</a:t>
            </a:r>
            <a:endParaRPr lang="en-US" sz="1200" dirty="0">
              <a:solidFill>
                <a:schemeClr val="tx2">
                  <a:lumMod val="75000"/>
                </a:schemeClr>
              </a:solidFill>
            </a:endParaRPr>
          </a:p>
        </p:txBody>
      </p:sp>
      <p:sp>
        <p:nvSpPr>
          <p:cNvPr id="4" name="Title 3"/>
          <p:cNvSpPr>
            <a:spLocks noGrp="1"/>
          </p:cNvSpPr>
          <p:nvPr>
            <p:ph type="title"/>
          </p:nvPr>
        </p:nvSpPr>
        <p:spPr>
          <a:xfrm>
            <a:off x="1339619" y="333396"/>
            <a:ext cx="8985600" cy="698012"/>
          </a:xfrm>
        </p:spPr>
        <p:txBody>
          <a:bodyPr/>
          <a:lstStyle/>
          <a:p>
            <a:r>
              <a:rPr lang="en-AU" dirty="0"/>
              <a:t>Estimation </a:t>
            </a:r>
            <a:r>
              <a:rPr lang="en-AU" dirty="0">
                <a:solidFill>
                  <a:srgbClr val="FF3300"/>
                </a:solidFill>
              </a:rPr>
              <a:t>and Validation </a:t>
            </a:r>
            <a:r>
              <a:rPr lang="en-AU" dirty="0"/>
              <a:t>of US Sales Data</a:t>
            </a:r>
            <a:br>
              <a:rPr lang="en-AU" dirty="0"/>
            </a:br>
            <a:r>
              <a:rPr lang="en-AU" dirty="0" smtClean="0"/>
              <a:t>Comparing Consumption to Sales</a:t>
            </a:r>
            <a:endParaRPr lang="en-US" dirty="0"/>
          </a:p>
        </p:txBody>
      </p:sp>
    </p:spTree>
    <p:extLst>
      <p:ext uri="{BB962C8B-B14F-4D97-AF65-F5344CB8AC3E}">
        <p14:creationId xmlns:p14="http://schemas.microsoft.com/office/powerpoint/2010/main" val="4090626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698012"/>
          </a:xfrm>
        </p:spPr>
        <p:txBody>
          <a:bodyPr/>
          <a:lstStyle/>
          <a:p>
            <a:r>
              <a:rPr lang="en-AU" dirty="0"/>
              <a:t>Estimation </a:t>
            </a:r>
            <a:r>
              <a:rPr lang="en-AU" dirty="0">
                <a:solidFill>
                  <a:srgbClr val="FF3300"/>
                </a:solidFill>
              </a:rPr>
              <a:t>and Validation </a:t>
            </a:r>
            <a:r>
              <a:rPr lang="en-AU" dirty="0"/>
              <a:t>of US Sales Data</a:t>
            </a:r>
            <a:br>
              <a:rPr lang="en-AU" dirty="0"/>
            </a:br>
            <a:r>
              <a:rPr lang="en-AU" dirty="0"/>
              <a:t>Comparing Consumption to Sales</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41</a:t>
            </a:fld>
            <a:endParaRPr lang="en-GB"/>
          </a:p>
        </p:txBody>
      </p:sp>
      <p:graphicFrame>
        <p:nvGraphicFramePr>
          <p:cNvPr id="8" name="Content Placeholder 4"/>
          <p:cNvGraphicFramePr>
            <a:graphicFrameLocks/>
          </p:cNvGraphicFramePr>
          <p:nvPr>
            <p:extLst>
              <p:ext uri="{D42A27DB-BD31-4B8C-83A1-F6EECF244321}">
                <p14:modId xmlns:p14="http://schemas.microsoft.com/office/powerpoint/2010/main" val="1825758266"/>
              </p:ext>
            </p:extLst>
          </p:nvPr>
        </p:nvGraphicFramePr>
        <p:xfrm>
          <a:off x="1493656" y="1312457"/>
          <a:ext cx="7818029" cy="4851432"/>
        </p:xfrm>
        <a:graphic>
          <a:graphicData uri="http://schemas.openxmlformats.org/drawingml/2006/table">
            <a:tbl>
              <a:tblPr firstRow="1" bandRow="1">
                <a:effectLst>
                  <a:outerShdw blurRad="50800" dist="38100" dir="2700000" algn="tl" rotWithShape="0">
                    <a:prstClr val="black">
                      <a:alpha val="40000"/>
                    </a:prstClr>
                  </a:outerShdw>
                </a:effectLst>
                <a:tableStyleId>{6E25E649-3F16-4E02-A733-19D2CDBF48F0}</a:tableStyleId>
              </a:tblPr>
              <a:tblGrid>
                <a:gridCol w="2054354"/>
                <a:gridCol w="1831846"/>
                <a:gridCol w="2089381"/>
                <a:gridCol w="1842448"/>
              </a:tblGrid>
              <a:tr h="731520">
                <a:tc>
                  <a:txBody>
                    <a:bodyPr/>
                    <a:lstStyle/>
                    <a:p>
                      <a:pPr algn="ctr"/>
                      <a:r>
                        <a:rPr lang="en-US" sz="1600" dirty="0" smtClean="0"/>
                        <a:t>Agent</a:t>
                      </a:r>
                      <a:endParaRPr lang="en-US" sz="1600" dirty="0"/>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Company</a:t>
                      </a:r>
                      <a:r>
                        <a:rPr lang="en-US" sz="1600" baseline="0" dirty="0" smtClean="0"/>
                        <a:t> Reported Sales</a:t>
                      </a:r>
                      <a:endParaRPr lang="en-US" sz="1600" dirty="0"/>
                    </a:p>
                  </a:txBody>
                  <a:tcPr anchor="ctr">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Ipsos Data</a:t>
                      </a:r>
                      <a:r>
                        <a:rPr lang="en-US" sz="1600" baseline="0" dirty="0" smtClean="0"/>
                        <a:t> Estimation of Sales</a:t>
                      </a:r>
                      <a:endParaRPr lang="en-US" sz="1600" dirty="0"/>
                    </a:p>
                  </a:txBody>
                  <a:tcPr anchor="ctr">
                    <a:lnT w="12700" cap="flat" cmpd="sng" algn="ctr">
                      <a:solidFill>
                        <a:schemeClr val="bg2"/>
                      </a:solidFill>
                      <a:prstDash val="solid"/>
                      <a:round/>
                      <a:headEnd type="none" w="med" len="med"/>
                      <a:tailEnd type="none" w="med" len="med"/>
                    </a:lnT>
                    <a:solidFill>
                      <a:schemeClr val="tx1"/>
                    </a:solidFill>
                  </a:tcPr>
                </a:tc>
                <a:tc>
                  <a:txBody>
                    <a:bodyPr/>
                    <a:lstStyle/>
                    <a:p>
                      <a:pPr algn="ctr"/>
                      <a:r>
                        <a:rPr lang="en-US" sz="1600" dirty="0" smtClean="0"/>
                        <a:t>Margin of Error</a:t>
                      </a:r>
                      <a:endParaRPr lang="en-US" sz="1600" dirty="0"/>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tx1"/>
                    </a:solidFill>
                  </a:tcPr>
                </a:tc>
              </a:tr>
              <a:tr h="699608">
                <a:tc>
                  <a:txBody>
                    <a:bodyPr/>
                    <a:lstStyle/>
                    <a:p>
                      <a:r>
                        <a:rPr lang="en-US" dirty="0" smtClean="0">
                          <a:solidFill>
                            <a:schemeClr val="tx2">
                              <a:lumMod val="75000"/>
                            </a:schemeClr>
                          </a:solidFill>
                        </a:rPr>
                        <a:t>Xeloda* </a:t>
                      </a:r>
                    </a:p>
                    <a:p>
                      <a:r>
                        <a:rPr lang="en-US" sz="1200" dirty="0" smtClean="0">
                          <a:solidFill>
                            <a:schemeClr val="tx2">
                              <a:lumMod val="75000"/>
                            </a:schemeClr>
                          </a:solidFill>
                        </a:rPr>
                        <a:t>(2013)</a:t>
                      </a:r>
                      <a:endParaRPr lang="en-US" dirty="0">
                        <a:solidFill>
                          <a:schemeClr val="tx2">
                            <a:lumMod val="75000"/>
                          </a:schemeClr>
                        </a:solidFill>
                      </a:endParaRPr>
                    </a:p>
                  </a:txBody>
                  <a:tcP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$704,000,000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$894,000,000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+20%</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699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schemeClr>
                          </a:solidFill>
                        </a:rPr>
                        <a:t>Stivarga*</a:t>
                      </a:r>
                      <a:endParaRPr lang="en-US" baseline="0"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2">
                              <a:lumMod val="75000"/>
                            </a:schemeClr>
                          </a:solidFill>
                        </a:rPr>
                        <a:t>(2013)</a:t>
                      </a:r>
                      <a:endParaRPr lang="en-US" dirty="0">
                        <a:solidFill>
                          <a:schemeClr val="tx2">
                            <a:lumMod val="75000"/>
                          </a:schemeClr>
                        </a:solidFill>
                      </a:endParaRPr>
                    </a:p>
                  </a:txBody>
                  <a:tcP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$411,000,000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$557,000,000</a:t>
                      </a:r>
                      <a:endParaRPr lang="en-US" sz="1800" dirty="0">
                        <a:solidFill>
                          <a:schemeClr val="tx2">
                            <a:lumMod val="7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2">
                              <a:lumMod val="75000"/>
                            </a:schemeClr>
                          </a:solidFill>
                        </a:rPr>
                        <a:t>+26%</a:t>
                      </a:r>
                    </a:p>
                  </a:txBody>
                  <a:tcPr anchor="ctr">
                    <a:lnR w="12700" cap="flat" cmpd="sng" algn="ctr">
                      <a:solidFill>
                        <a:schemeClr val="bg2"/>
                      </a:solidFill>
                      <a:prstDash val="solid"/>
                      <a:round/>
                      <a:headEnd type="none" w="med" len="med"/>
                      <a:tailEnd type="none" w="med" len="med"/>
                    </a:lnR>
                  </a:tcPr>
                </a:tc>
              </a:tr>
              <a:tr h="680174">
                <a:tc>
                  <a:txBody>
                    <a:bodyPr/>
                    <a:lstStyle/>
                    <a:p>
                      <a:r>
                        <a:rPr lang="en-US" dirty="0" smtClean="0">
                          <a:solidFill>
                            <a:schemeClr val="tx2">
                              <a:lumMod val="75000"/>
                            </a:schemeClr>
                          </a:solidFill>
                        </a:rPr>
                        <a:t>Zaltrap </a:t>
                      </a:r>
                      <a:r>
                        <a:rPr lang="en-US" sz="1200" dirty="0" smtClean="0">
                          <a:solidFill>
                            <a:schemeClr val="tx2">
                              <a:lumMod val="75000"/>
                            </a:schemeClr>
                          </a:solidFill>
                        </a:rPr>
                        <a:t>(small</a:t>
                      </a:r>
                      <a:r>
                        <a:rPr lang="en-US" sz="1200" baseline="0" dirty="0" smtClean="0">
                          <a:solidFill>
                            <a:schemeClr val="tx2">
                              <a:lumMod val="75000"/>
                            </a:schemeClr>
                          </a:solidFill>
                        </a:rPr>
                        <a:t> base)</a:t>
                      </a:r>
                      <a:endParaRPr lang="en-US" dirty="0" smtClean="0">
                        <a:solidFill>
                          <a:schemeClr val="tx2">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2">
                              <a:lumMod val="75000"/>
                            </a:schemeClr>
                          </a:solidFill>
                          <a:effectLst/>
                          <a:uLnTx/>
                          <a:uFillTx/>
                        </a:rPr>
                        <a:t>(2013)</a:t>
                      </a:r>
                      <a:endParaRPr lang="en-US" dirty="0">
                        <a:solidFill>
                          <a:schemeClr val="tx2">
                            <a:lumMod val="75000"/>
                          </a:schemeClr>
                        </a:solidFill>
                      </a:endParaRPr>
                    </a:p>
                  </a:txBody>
                  <a:tcP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$73,000,000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$106,000,000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+32%</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680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schemeClr>
                          </a:solidFill>
                        </a:rPr>
                        <a:t>Erbitux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2">
                              <a:lumMod val="75000"/>
                            </a:schemeClr>
                          </a:solidFill>
                          <a:effectLst/>
                          <a:uLnTx/>
                          <a:uFillTx/>
                        </a:rPr>
                        <a:t>(2013)</a:t>
                      </a:r>
                      <a:endParaRPr lang="en-US" dirty="0">
                        <a:solidFill>
                          <a:schemeClr val="tx2">
                            <a:lumMod val="75000"/>
                          </a:schemeClr>
                        </a:solidFill>
                      </a:endParaRPr>
                    </a:p>
                  </a:txBody>
                  <a:tcP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$688,000,000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$734,000,000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+6%</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680174">
                <a:tc>
                  <a:txBody>
                    <a:bodyPr/>
                    <a:lstStyle/>
                    <a:p>
                      <a:r>
                        <a:rPr lang="en-US" dirty="0" smtClean="0">
                          <a:solidFill>
                            <a:schemeClr val="tx2">
                              <a:lumMod val="75000"/>
                            </a:schemeClr>
                          </a:solidFill>
                        </a:rPr>
                        <a:t>Avastin</a:t>
                      </a:r>
                    </a:p>
                    <a:p>
                      <a:r>
                        <a:rPr lang="en-US" sz="1200" dirty="0" smtClean="0">
                          <a:solidFill>
                            <a:schemeClr val="tx2">
                              <a:lumMod val="75000"/>
                            </a:schemeClr>
                          </a:solidFill>
                        </a:rPr>
                        <a:t>(2013)</a:t>
                      </a:r>
                      <a:endParaRPr lang="en-US" sz="1200" dirty="0">
                        <a:solidFill>
                          <a:schemeClr val="tx2">
                            <a:lumMod val="75000"/>
                          </a:schemeClr>
                        </a:solidFill>
                      </a:endParaRPr>
                    </a:p>
                  </a:txBody>
                  <a:tcPr>
                    <a:lnL w="12700" cap="flat" cmpd="sng" algn="ctr">
                      <a:solidFill>
                        <a:schemeClr val="bg2"/>
                      </a:solidFill>
                      <a:prstDash val="solid"/>
                      <a:round/>
                      <a:headEnd type="none" w="med" len="med"/>
                      <a:tailEnd type="none" w="med" len="med"/>
                    </a:lnL>
                  </a:tcPr>
                </a:tc>
                <a:tc>
                  <a:txBody>
                    <a:bodyPr/>
                    <a:lstStyle/>
                    <a:p>
                      <a:pPr algn="ctr"/>
                      <a:r>
                        <a:rPr lang="en-US" sz="1800" dirty="0" smtClean="0">
                          <a:solidFill>
                            <a:schemeClr val="tx2">
                              <a:lumMod val="75000"/>
                            </a:schemeClr>
                          </a:solidFill>
                        </a:rPr>
                        <a:t>$2,900,000,000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$2,768,000,000</a:t>
                      </a:r>
                      <a:endParaRPr lang="en-US" sz="1800" dirty="0">
                        <a:solidFill>
                          <a:schemeClr val="tx2">
                            <a:lumMod val="75000"/>
                          </a:schemeClr>
                        </a:solidFill>
                      </a:endParaRPr>
                    </a:p>
                  </a:txBody>
                  <a:tcPr anchor="ctr"/>
                </a:tc>
                <a:tc>
                  <a:txBody>
                    <a:bodyPr/>
                    <a:lstStyle/>
                    <a:p>
                      <a:pPr algn="ctr"/>
                      <a:r>
                        <a:rPr lang="en-US" sz="1800" dirty="0" smtClean="0">
                          <a:solidFill>
                            <a:schemeClr val="tx2">
                              <a:lumMod val="75000"/>
                            </a:schemeClr>
                          </a:solidFill>
                        </a:rPr>
                        <a:t>-6%</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tcPr>
                </a:tc>
              </a:tr>
              <a:tr h="680174">
                <a:tc>
                  <a:txBody>
                    <a:bodyPr/>
                    <a:lstStyle/>
                    <a:p>
                      <a:r>
                        <a:rPr lang="en-US" dirty="0" err="1" smtClean="0">
                          <a:solidFill>
                            <a:schemeClr val="tx2">
                              <a:lumMod val="75000"/>
                            </a:schemeClr>
                          </a:solidFill>
                        </a:rPr>
                        <a:t>Vectibix</a:t>
                      </a:r>
                      <a:endParaRPr lang="en-US" dirty="0" smtClean="0">
                        <a:solidFill>
                          <a:schemeClr val="tx2">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2">
                              <a:lumMod val="75000"/>
                            </a:schemeClr>
                          </a:solidFill>
                        </a:rPr>
                        <a:t>(2013</a:t>
                      </a:r>
                      <a:r>
                        <a:rPr lang="en-US" sz="1100" baseline="0" dirty="0" smtClean="0">
                          <a:solidFill>
                            <a:schemeClr val="tx2">
                              <a:lumMod val="75000"/>
                            </a:schemeClr>
                          </a:solidFill>
                        </a:rPr>
                        <a:t>)</a:t>
                      </a:r>
                      <a:endParaRPr lang="en-US" sz="1400" dirty="0" smtClean="0">
                        <a:solidFill>
                          <a:schemeClr val="tx2">
                            <a:lumMod val="75000"/>
                          </a:schemeClr>
                        </a:solidFill>
                      </a:endParaRPr>
                    </a:p>
                  </a:txBody>
                  <a:tcPr>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$126,000,000</a:t>
                      </a:r>
                      <a:endParaRPr lang="en-US" sz="1800" dirty="0">
                        <a:solidFill>
                          <a:schemeClr val="tx2">
                            <a:lumMod val="75000"/>
                          </a:schemeClr>
                        </a:solidFill>
                      </a:endParaRPr>
                    </a:p>
                  </a:txBody>
                  <a:tcPr anchor="ctr">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$127,000,000</a:t>
                      </a:r>
                      <a:endParaRPr lang="en-US" sz="1800" dirty="0">
                        <a:solidFill>
                          <a:schemeClr val="tx2">
                            <a:lumMod val="75000"/>
                          </a:schemeClr>
                        </a:solidFill>
                      </a:endParaRPr>
                    </a:p>
                  </a:txBody>
                  <a:tcPr anchor="ctr">
                    <a:lnB w="12700" cap="flat" cmpd="sng" algn="ctr">
                      <a:solidFill>
                        <a:schemeClr val="bg2"/>
                      </a:solidFill>
                      <a:prstDash val="solid"/>
                      <a:round/>
                      <a:headEnd type="none" w="med" len="med"/>
                      <a:tailEnd type="none" w="med" len="med"/>
                    </a:lnB>
                  </a:tcPr>
                </a:tc>
                <a:tc>
                  <a:txBody>
                    <a:bodyPr/>
                    <a:lstStyle/>
                    <a:p>
                      <a:pPr algn="ctr"/>
                      <a:r>
                        <a:rPr lang="en-US" sz="1800" dirty="0" smtClean="0">
                          <a:solidFill>
                            <a:schemeClr val="tx2">
                              <a:lumMod val="75000"/>
                            </a:schemeClr>
                          </a:solidFill>
                        </a:rPr>
                        <a:t>+1%</a:t>
                      </a:r>
                      <a:endParaRPr lang="en-US" sz="1800" dirty="0">
                        <a:solidFill>
                          <a:schemeClr val="tx2">
                            <a:lumMod val="75000"/>
                          </a:schemeClr>
                        </a:solidFill>
                      </a:endParaRPr>
                    </a:p>
                  </a:txBody>
                  <a:tcPr anchor="ctr">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tcPr>
                </a:tc>
              </a:tr>
            </a:tbl>
          </a:graphicData>
        </a:graphic>
      </p:graphicFrame>
      <p:sp>
        <p:nvSpPr>
          <p:cNvPr id="9" name="TextBox 8"/>
          <p:cNvSpPr txBox="1"/>
          <p:nvPr/>
        </p:nvSpPr>
        <p:spPr>
          <a:xfrm>
            <a:off x="369585" y="6535051"/>
            <a:ext cx="8501458" cy="276999"/>
          </a:xfrm>
          <a:prstGeom prst="rect">
            <a:avLst/>
          </a:prstGeom>
          <a:noFill/>
        </p:spPr>
        <p:txBody>
          <a:bodyPr wrap="square" rtlCol="0">
            <a:spAutoFit/>
          </a:bodyPr>
          <a:lstStyle/>
          <a:p>
            <a:r>
              <a:rPr lang="en-US" sz="1200" dirty="0">
                <a:solidFill>
                  <a:schemeClr val="tx2">
                    <a:lumMod val="75000"/>
                  </a:schemeClr>
                </a:solidFill>
              </a:rPr>
              <a:t>While the agents chosen for this analysis are used to treat </a:t>
            </a:r>
            <a:r>
              <a:rPr lang="en-US" sz="1200" dirty="0" smtClean="0">
                <a:solidFill>
                  <a:schemeClr val="tx2">
                    <a:lumMod val="75000"/>
                  </a:schemeClr>
                </a:solidFill>
              </a:rPr>
              <a:t>CRC </a:t>
            </a:r>
            <a:r>
              <a:rPr lang="en-US" sz="1200" dirty="0">
                <a:solidFill>
                  <a:schemeClr val="tx2">
                    <a:lumMod val="75000"/>
                  </a:schemeClr>
                </a:solidFill>
              </a:rPr>
              <a:t>the consumption are for all cancers (on/off label)</a:t>
            </a:r>
          </a:p>
        </p:txBody>
      </p:sp>
      <p:sp>
        <p:nvSpPr>
          <p:cNvPr id="10" name="Rectangle 9"/>
          <p:cNvSpPr/>
          <p:nvPr/>
        </p:nvSpPr>
        <p:spPr>
          <a:xfrm>
            <a:off x="277407" y="6349274"/>
            <a:ext cx="5346700" cy="276999"/>
          </a:xfrm>
          <a:prstGeom prst="rect">
            <a:avLst/>
          </a:prstGeom>
        </p:spPr>
        <p:txBody>
          <a:bodyPr>
            <a:spAutoFit/>
          </a:bodyPr>
          <a:lstStyle/>
          <a:p>
            <a:r>
              <a:rPr lang="en-AU" sz="1200" dirty="0" smtClean="0">
                <a:solidFill>
                  <a:schemeClr val="tx2">
                    <a:lumMod val="75000"/>
                  </a:schemeClr>
                </a:solidFill>
              </a:rPr>
              <a:t>* Represents </a:t>
            </a:r>
            <a:r>
              <a:rPr lang="en-AU" sz="1200" dirty="0">
                <a:solidFill>
                  <a:schemeClr val="tx2">
                    <a:lumMod val="75000"/>
                  </a:schemeClr>
                </a:solidFill>
              </a:rPr>
              <a:t>oral agents and assumes 100% compliance</a:t>
            </a:r>
            <a:endParaRPr lang="en-US" sz="1200" dirty="0">
              <a:solidFill>
                <a:schemeClr val="tx2">
                  <a:lumMod val="75000"/>
                </a:schemeClr>
              </a:solidFill>
            </a:endParaRPr>
          </a:p>
        </p:txBody>
      </p:sp>
    </p:spTree>
    <p:extLst>
      <p:ext uri="{BB962C8B-B14F-4D97-AF65-F5344CB8AC3E}">
        <p14:creationId xmlns:p14="http://schemas.microsoft.com/office/powerpoint/2010/main" val="257397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028" y="2455863"/>
            <a:ext cx="5202259" cy="1378839"/>
          </a:xfrm>
        </p:spPr>
        <p:txBody>
          <a:bodyPr/>
          <a:lstStyle/>
          <a:p>
            <a:r>
              <a:rPr lang="en-GB" dirty="0" smtClean="0"/>
              <a:t>Global Oncology Monitor</a:t>
            </a:r>
            <a:br>
              <a:rPr lang="en-GB" dirty="0" smtClean="0"/>
            </a:br>
            <a:r>
              <a:rPr lang="en-US" i="1" dirty="0"/>
              <a:t>What Are </a:t>
            </a:r>
            <a:r>
              <a:rPr lang="en-US" i="1" dirty="0" smtClean="0"/>
              <a:t>Some </a:t>
            </a:r>
            <a:r>
              <a:rPr lang="en-US" i="1" dirty="0"/>
              <a:t>of  </a:t>
            </a:r>
            <a:r>
              <a:rPr lang="en-US" i="1" dirty="0" smtClean="0"/>
              <a:t>the </a:t>
            </a:r>
            <a:r>
              <a:rPr lang="en-US" i="1" dirty="0"/>
              <a:t>Unique </a:t>
            </a:r>
            <a:r>
              <a:rPr lang="en-US" i="1" dirty="0" smtClean="0"/>
              <a:t>Qualities of </a:t>
            </a:r>
            <a:r>
              <a:rPr lang="en-US" i="1" dirty="0"/>
              <a:t>the Ipsos </a:t>
            </a:r>
            <a:r>
              <a:rPr lang="en-US" i="1" dirty="0" smtClean="0"/>
              <a:t>Oncology Monitor?</a:t>
            </a:r>
            <a:endParaRPr lang="en-US" i="1" dirty="0"/>
          </a:p>
        </p:txBody>
      </p:sp>
      <p:sp>
        <p:nvSpPr>
          <p:cNvPr id="3" name="Slide Number Placeholder 2"/>
          <p:cNvSpPr>
            <a:spLocks noGrp="1"/>
          </p:cNvSpPr>
          <p:nvPr>
            <p:ph type="sldNum" sz="quarter" idx="10"/>
          </p:nvPr>
        </p:nvSpPr>
        <p:spPr/>
        <p:txBody>
          <a:bodyPr/>
          <a:lstStyle/>
          <a:p>
            <a:fld id="{D34AE20F-330F-454C-9011-43B717E650F2}" type="slidenum">
              <a:rPr lang="en-GB" smtClean="0"/>
              <a:pPr/>
              <a:t>42</a:t>
            </a:fld>
            <a:endParaRPr lang="en-GB"/>
          </a:p>
        </p:txBody>
      </p:sp>
      <p:grpSp>
        <p:nvGrpSpPr>
          <p:cNvPr id="7" name="Group 150"/>
          <p:cNvGrpSpPr>
            <a:grpSpLocks noChangeAspect="1"/>
          </p:cNvGrpSpPr>
          <p:nvPr/>
        </p:nvGrpSpPr>
        <p:grpSpPr>
          <a:xfrm>
            <a:off x="6673753" y="2580332"/>
            <a:ext cx="2428396" cy="2428396"/>
            <a:chOff x="7855541" y="6350"/>
            <a:chExt cx="1235075" cy="1235075"/>
          </a:xfrm>
        </p:grpSpPr>
        <p:sp>
          <p:nvSpPr>
            <p:cNvPr id="8" name="Freeform 7"/>
            <p:cNvSpPr>
              <a:spLocks/>
            </p:cNvSpPr>
            <p:nvPr/>
          </p:nvSpPr>
          <p:spPr bwMode="auto">
            <a:xfrm>
              <a:off x="7855541" y="6350"/>
              <a:ext cx="1235075" cy="1235075"/>
            </a:xfrm>
            <a:custGeom>
              <a:avLst/>
              <a:gdLst/>
              <a:ahLst/>
              <a:cxnLst>
                <a:cxn ang="0">
                  <a:pos x="1283" y="641"/>
                </a:cxn>
                <a:cxn ang="0">
                  <a:pos x="1283" y="641"/>
                </a:cxn>
                <a:cxn ang="0">
                  <a:pos x="641" y="1283"/>
                </a:cxn>
                <a:cxn ang="0">
                  <a:pos x="0" y="641"/>
                </a:cxn>
                <a:cxn ang="0">
                  <a:pos x="641" y="0"/>
                </a:cxn>
                <a:cxn ang="0">
                  <a:pos x="1283" y="641"/>
                </a:cxn>
              </a:cxnLst>
              <a:rect l="0" t="0" r="r" b="b"/>
              <a:pathLst>
                <a:path w="1283" h="1283">
                  <a:moveTo>
                    <a:pt x="1283" y="641"/>
                  </a:moveTo>
                  <a:lnTo>
                    <a:pt x="1283" y="641"/>
                  </a:lnTo>
                  <a:cubicBezTo>
                    <a:pt x="1283" y="995"/>
                    <a:pt x="996" y="1283"/>
                    <a:pt x="641" y="1283"/>
                  </a:cubicBezTo>
                  <a:cubicBezTo>
                    <a:pt x="287" y="1283"/>
                    <a:pt x="0" y="995"/>
                    <a:pt x="0" y="641"/>
                  </a:cubicBezTo>
                  <a:cubicBezTo>
                    <a:pt x="0" y="286"/>
                    <a:pt x="287" y="0"/>
                    <a:pt x="641" y="0"/>
                  </a:cubicBezTo>
                  <a:cubicBezTo>
                    <a:pt x="996" y="0"/>
                    <a:pt x="1283" y="286"/>
                    <a:pt x="1283" y="641"/>
                  </a:cubicBezTo>
                  <a:close/>
                </a:path>
              </a:pathLst>
            </a:custGeom>
            <a:noFill/>
            <a:ln w="0">
              <a:noFill/>
              <a:prstDash val="solid"/>
              <a:round/>
              <a:headEnd/>
              <a:tailEnd/>
            </a:ln>
          </p:spPr>
          <p:txBody>
            <a:bodyPr/>
            <a:lstStyle/>
            <a:p>
              <a:endParaRPr lang="en-US" dirty="0">
                <a:solidFill>
                  <a:srgbClr val="1F497D"/>
                </a:solidFill>
              </a:endParaRPr>
            </a:p>
          </p:txBody>
        </p:sp>
        <p:sp>
          <p:nvSpPr>
            <p:cNvPr id="9" name="Freeform 8"/>
            <p:cNvSpPr>
              <a:spLocks/>
            </p:cNvSpPr>
            <p:nvPr/>
          </p:nvSpPr>
          <p:spPr bwMode="auto">
            <a:xfrm>
              <a:off x="8086725" y="122237"/>
              <a:ext cx="819150" cy="1119188"/>
            </a:xfrm>
            <a:custGeom>
              <a:avLst/>
              <a:gdLst/>
              <a:ahLst/>
              <a:cxnLst>
                <a:cxn ang="0">
                  <a:pos x="820" y="600"/>
                </a:cxn>
                <a:cxn ang="0">
                  <a:pos x="820" y="600"/>
                </a:cxn>
                <a:cxn ang="0">
                  <a:pos x="761" y="509"/>
                </a:cxn>
                <a:cxn ang="0">
                  <a:pos x="738" y="426"/>
                </a:cxn>
                <a:cxn ang="0">
                  <a:pos x="476" y="75"/>
                </a:cxn>
                <a:cxn ang="0">
                  <a:pos x="30" y="298"/>
                </a:cxn>
                <a:cxn ang="0">
                  <a:pos x="44" y="560"/>
                </a:cxn>
                <a:cxn ang="0">
                  <a:pos x="114" y="849"/>
                </a:cxn>
                <a:cxn ang="0">
                  <a:pos x="13" y="1038"/>
                </a:cxn>
                <a:cxn ang="0">
                  <a:pos x="393" y="1163"/>
                </a:cxn>
                <a:cxn ang="0">
                  <a:pos x="503" y="1153"/>
                </a:cxn>
                <a:cxn ang="0">
                  <a:pos x="510" y="944"/>
                </a:cxn>
                <a:cxn ang="0">
                  <a:pos x="561" y="914"/>
                </a:cxn>
                <a:cxn ang="0">
                  <a:pos x="679" y="922"/>
                </a:cxn>
                <a:cxn ang="0">
                  <a:pos x="749" y="859"/>
                </a:cxn>
                <a:cxn ang="0">
                  <a:pos x="739" y="821"/>
                </a:cxn>
                <a:cxn ang="0">
                  <a:pos x="747" y="786"/>
                </a:cxn>
                <a:cxn ang="0">
                  <a:pos x="755" y="752"/>
                </a:cxn>
                <a:cxn ang="0">
                  <a:pos x="762" y="708"/>
                </a:cxn>
                <a:cxn ang="0">
                  <a:pos x="772" y="661"/>
                </a:cxn>
                <a:cxn ang="0">
                  <a:pos x="820" y="600"/>
                </a:cxn>
              </a:cxnLst>
              <a:rect l="0" t="0" r="r" b="b"/>
              <a:pathLst>
                <a:path w="850" h="1163">
                  <a:moveTo>
                    <a:pt x="820" y="600"/>
                  </a:moveTo>
                  <a:lnTo>
                    <a:pt x="820" y="600"/>
                  </a:lnTo>
                  <a:cubicBezTo>
                    <a:pt x="790" y="550"/>
                    <a:pt x="771" y="521"/>
                    <a:pt x="761" y="509"/>
                  </a:cubicBezTo>
                  <a:cubicBezTo>
                    <a:pt x="751" y="498"/>
                    <a:pt x="731" y="464"/>
                    <a:pt x="738" y="426"/>
                  </a:cubicBezTo>
                  <a:cubicBezTo>
                    <a:pt x="744" y="389"/>
                    <a:pt x="737" y="149"/>
                    <a:pt x="476" y="75"/>
                  </a:cubicBezTo>
                  <a:cubicBezTo>
                    <a:pt x="215" y="0"/>
                    <a:pt x="59" y="207"/>
                    <a:pt x="30" y="298"/>
                  </a:cubicBezTo>
                  <a:cubicBezTo>
                    <a:pt x="0" y="389"/>
                    <a:pt x="24" y="505"/>
                    <a:pt x="44" y="560"/>
                  </a:cubicBezTo>
                  <a:cubicBezTo>
                    <a:pt x="64" y="615"/>
                    <a:pt x="157" y="727"/>
                    <a:pt x="114" y="849"/>
                  </a:cubicBezTo>
                  <a:cubicBezTo>
                    <a:pt x="93" y="909"/>
                    <a:pt x="52" y="979"/>
                    <a:pt x="13" y="1038"/>
                  </a:cubicBezTo>
                  <a:cubicBezTo>
                    <a:pt x="120" y="1116"/>
                    <a:pt x="251" y="1163"/>
                    <a:pt x="393" y="1163"/>
                  </a:cubicBezTo>
                  <a:cubicBezTo>
                    <a:pt x="431" y="1163"/>
                    <a:pt x="468" y="1159"/>
                    <a:pt x="503" y="1153"/>
                  </a:cubicBezTo>
                  <a:cubicBezTo>
                    <a:pt x="497" y="1111"/>
                    <a:pt x="486" y="1010"/>
                    <a:pt x="510" y="944"/>
                  </a:cubicBezTo>
                  <a:cubicBezTo>
                    <a:pt x="521" y="917"/>
                    <a:pt x="539" y="912"/>
                    <a:pt x="561" y="914"/>
                  </a:cubicBezTo>
                  <a:cubicBezTo>
                    <a:pt x="582" y="915"/>
                    <a:pt x="661" y="922"/>
                    <a:pt x="679" y="922"/>
                  </a:cubicBezTo>
                  <a:cubicBezTo>
                    <a:pt x="696" y="922"/>
                    <a:pt x="750" y="910"/>
                    <a:pt x="749" y="859"/>
                  </a:cubicBezTo>
                  <a:cubicBezTo>
                    <a:pt x="746" y="836"/>
                    <a:pt x="741" y="829"/>
                    <a:pt x="739" y="821"/>
                  </a:cubicBezTo>
                  <a:cubicBezTo>
                    <a:pt x="738" y="813"/>
                    <a:pt x="741" y="793"/>
                    <a:pt x="747" y="786"/>
                  </a:cubicBezTo>
                  <a:cubicBezTo>
                    <a:pt x="754" y="778"/>
                    <a:pt x="759" y="764"/>
                    <a:pt x="755" y="752"/>
                  </a:cubicBezTo>
                  <a:cubicBezTo>
                    <a:pt x="755" y="752"/>
                    <a:pt x="771" y="730"/>
                    <a:pt x="762" y="708"/>
                  </a:cubicBezTo>
                  <a:cubicBezTo>
                    <a:pt x="753" y="687"/>
                    <a:pt x="749" y="664"/>
                    <a:pt x="772" y="661"/>
                  </a:cubicBezTo>
                  <a:cubicBezTo>
                    <a:pt x="794" y="658"/>
                    <a:pt x="850" y="650"/>
                    <a:pt x="820" y="600"/>
                  </a:cubicBezTo>
                  <a:close/>
                </a:path>
              </a:pathLst>
            </a:custGeom>
            <a:solidFill>
              <a:schemeClr val="accent4"/>
            </a:solidFill>
            <a:ln w="0">
              <a:noFill/>
              <a:prstDash val="solid"/>
              <a:round/>
              <a:headEnd/>
              <a:tailEnd/>
            </a:ln>
          </p:spPr>
          <p:txBody>
            <a:bodyPr/>
            <a:lstStyle/>
            <a:p>
              <a:endParaRPr lang="en-US" dirty="0">
                <a:solidFill>
                  <a:srgbClr val="1F497D"/>
                </a:solidFill>
              </a:endParaRPr>
            </a:p>
          </p:txBody>
        </p:sp>
        <p:sp>
          <p:nvSpPr>
            <p:cNvPr id="10" name="Freeform 9"/>
            <p:cNvSpPr>
              <a:spLocks/>
            </p:cNvSpPr>
            <p:nvPr/>
          </p:nvSpPr>
          <p:spPr bwMode="auto">
            <a:xfrm>
              <a:off x="8204200" y="260350"/>
              <a:ext cx="461963" cy="471487"/>
            </a:xfrm>
            <a:custGeom>
              <a:avLst/>
              <a:gdLst/>
              <a:ahLst/>
              <a:cxnLst>
                <a:cxn ang="0">
                  <a:pos x="306" y="448"/>
                </a:cxn>
                <a:cxn ang="0">
                  <a:pos x="306" y="448"/>
                </a:cxn>
                <a:cxn ang="0">
                  <a:pos x="310" y="466"/>
                </a:cxn>
                <a:cxn ang="0">
                  <a:pos x="276" y="490"/>
                </a:cxn>
                <a:cxn ang="0">
                  <a:pos x="206" y="490"/>
                </a:cxn>
                <a:cxn ang="0">
                  <a:pos x="171" y="467"/>
                </a:cxn>
                <a:cxn ang="0">
                  <a:pos x="174" y="448"/>
                </a:cxn>
                <a:cxn ang="0">
                  <a:pos x="225" y="285"/>
                </a:cxn>
                <a:cxn ang="0">
                  <a:pos x="211" y="272"/>
                </a:cxn>
                <a:cxn ang="0">
                  <a:pos x="97" y="389"/>
                </a:cxn>
                <a:cxn ang="0">
                  <a:pos x="60" y="415"/>
                </a:cxn>
                <a:cxn ang="0">
                  <a:pos x="39" y="396"/>
                </a:cxn>
                <a:cxn ang="0">
                  <a:pos x="7" y="335"/>
                </a:cxn>
                <a:cxn ang="0">
                  <a:pos x="0" y="310"/>
                </a:cxn>
                <a:cxn ang="0">
                  <a:pos x="24" y="285"/>
                </a:cxn>
                <a:cxn ang="0">
                  <a:pos x="199" y="246"/>
                </a:cxn>
                <a:cxn ang="0">
                  <a:pos x="199" y="244"/>
                </a:cxn>
                <a:cxn ang="0">
                  <a:pos x="24" y="205"/>
                </a:cxn>
                <a:cxn ang="0">
                  <a:pos x="0" y="179"/>
                </a:cxn>
                <a:cxn ang="0">
                  <a:pos x="5" y="160"/>
                </a:cxn>
                <a:cxn ang="0">
                  <a:pos x="40" y="94"/>
                </a:cxn>
                <a:cxn ang="0">
                  <a:pos x="59" y="74"/>
                </a:cxn>
                <a:cxn ang="0">
                  <a:pos x="97" y="101"/>
                </a:cxn>
                <a:cxn ang="0">
                  <a:pos x="211" y="218"/>
                </a:cxn>
                <a:cxn ang="0">
                  <a:pos x="225" y="205"/>
                </a:cxn>
                <a:cxn ang="0">
                  <a:pos x="174" y="42"/>
                </a:cxn>
                <a:cxn ang="0">
                  <a:pos x="171" y="24"/>
                </a:cxn>
                <a:cxn ang="0">
                  <a:pos x="206" y="0"/>
                </a:cxn>
                <a:cxn ang="0">
                  <a:pos x="273" y="0"/>
                </a:cxn>
                <a:cxn ang="0">
                  <a:pos x="310" y="23"/>
                </a:cxn>
                <a:cxn ang="0">
                  <a:pos x="306" y="42"/>
                </a:cxn>
                <a:cxn ang="0">
                  <a:pos x="256" y="204"/>
                </a:cxn>
                <a:cxn ang="0">
                  <a:pos x="269" y="217"/>
                </a:cxn>
                <a:cxn ang="0">
                  <a:pos x="383" y="100"/>
                </a:cxn>
                <a:cxn ang="0">
                  <a:pos x="419" y="74"/>
                </a:cxn>
                <a:cxn ang="0">
                  <a:pos x="441" y="97"/>
                </a:cxn>
                <a:cxn ang="0">
                  <a:pos x="469" y="149"/>
                </a:cxn>
                <a:cxn ang="0">
                  <a:pos x="480" y="181"/>
                </a:cxn>
                <a:cxn ang="0">
                  <a:pos x="455" y="205"/>
                </a:cxn>
                <a:cxn ang="0">
                  <a:pos x="281" y="244"/>
                </a:cxn>
                <a:cxn ang="0">
                  <a:pos x="281" y="246"/>
                </a:cxn>
                <a:cxn ang="0">
                  <a:pos x="455" y="284"/>
                </a:cxn>
                <a:cxn ang="0">
                  <a:pos x="480" y="310"/>
                </a:cxn>
                <a:cxn ang="0">
                  <a:pos x="472" y="337"/>
                </a:cxn>
                <a:cxn ang="0">
                  <a:pos x="442" y="391"/>
                </a:cxn>
                <a:cxn ang="0">
                  <a:pos x="418" y="416"/>
                </a:cxn>
                <a:cxn ang="0">
                  <a:pos x="393" y="398"/>
                </a:cxn>
                <a:cxn ang="0">
                  <a:pos x="269" y="272"/>
                </a:cxn>
                <a:cxn ang="0">
                  <a:pos x="256" y="285"/>
                </a:cxn>
                <a:cxn ang="0">
                  <a:pos x="306" y="448"/>
                </a:cxn>
              </a:cxnLst>
              <a:rect l="0" t="0" r="r" b="b"/>
              <a:pathLst>
                <a:path w="480" h="490">
                  <a:moveTo>
                    <a:pt x="306" y="448"/>
                  </a:moveTo>
                  <a:lnTo>
                    <a:pt x="306" y="448"/>
                  </a:lnTo>
                  <a:cubicBezTo>
                    <a:pt x="308" y="454"/>
                    <a:pt x="310" y="460"/>
                    <a:pt x="310" y="466"/>
                  </a:cubicBezTo>
                  <a:cubicBezTo>
                    <a:pt x="310" y="482"/>
                    <a:pt x="299" y="490"/>
                    <a:pt x="276" y="490"/>
                  </a:cubicBezTo>
                  <a:lnTo>
                    <a:pt x="206" y="490"/>
                  </a:lnTo>
                  <a:cubicBezTo>
                    <a:pt x="182" y="490"/>
                    <a:pt x="171" y="482"/>
                    <a:pt x="171" y="467"/>
                  </a:cubicBezTo>
                  <a:cubicBezTo>
                    <a:pt x="171" y="461"/>
                    <a:pt x="172" y="455"/>
                    <a:pt x="174" y="448"/>
                  </a:cubicBezTo>
                  <a:lnTo>
                    <a:pt x="225" y="285"/>
                  </a:lnTo>
                  <a:lnTo>
                    <a:pt x="211" y="272"/>
                  </a:lnTo>
                  <a:lnTo>
                    <a:pt x="97" y="389"/>
                  </a:lnTo>
                  <a:cubicBezTo>
                    <a:pt x="80" y="406"/>
                    <a:pt x="68" y="415"/>
                    <a:pt x="60" y="415"/>
                  </a:cubicBezTo>
                  <a:cubicBezTo>
                    <a:pt x="53" y="415"/>
                    <a:pt x="46" y="408"/>
                    <a:pt x="39" y="396"/>
                  </a:cubicBezTo>
                  <a:lnTo>
                    <a:pt x="7" y="335"/>
                  </a:lnTo>
                  <a:cubicBezTo>
                    <a:pt x="3" y="326"/>
                    <a:pt x="0" y="318"/>
                    <a:pt x="0" y="310"/>
                  </a:cubicBezTo>
                  <a:cubicBezTo>
                    <a:pt x="0" y="297"/>
                    <a:pt x="8" y="288"/>
                    <a:pt x="24" y="285"/>
                  </a:cubicBezTo>
                  <a:lnTo>
                    <a:pt x="199" y="246"/>
                  </a:lnTo>
                  <a:lnTo>
                    <a:pt x="199" y="244"/>
                  </a:lnTo>
                  <a:lnTo>
                    <a:pt x="24" y="205"/>
                  </a:lnTo>
                  <a:cubicBezTo>
                    <a:pt x="8" y="201"/>
                    <a:pt x="0" y="192"/>
                    <a:pt x="0" y="179"/>
                  </a:cubicBezTo>
                  <a:cubicBezTo>
                    <a:pt x="0" y="172"/>
                    <a:pt x="2" y="166"/>
                    <a:pt x="5" y="160"/>
                  </a:cubicBezTo>
                  <a:lnTo>
                    <a:pt x="40" y="94"/>
                  </a:lnTo>
                  <a:cubicBezTo>
                    <a:pt x="47" y="81"/>
                    <a:pt x="54" y="74"/>
                    <a:pt x="59" y="74"/>
                  </a:cubicBezTo>
                  <a:cubicBezTo>
                    <a:pt x="67" y="74"/>
                    <a:pt x="79" y="83"/>
                    <a:pt x="97" y="101"/>
                  </a:cubicBezTo>
                  <a:lnTo>
                    <a:pt x="211" y="218"/>
                  </a:lnTo>
                  <a:lnTo>
                    <a:pt x="225" y="205"/>
                  </a:lnTo>
                  <a:lnTo>
                    <a:pt x="174" y="42"/>
                  </a:lnTo>
                  <a:cubicBezTo>
                    <a:pt x="172" y="35"/>
                    <a:pt x="171" y="29"/>
                    <a:pt x="171" y="24"/>
                  </a:cubicBezTo>
                  <a:cubicBezTo>
                    <a:pt x="171" y="8"/>
                    <a:pt x="182" y="0"/>
                    <a:pt x="206" y="0"/>
                  </a:cubicBezTo>
                  <a:lnTo>
                    <a:pt x="273" y="0"/>
                  </a:lnTo>
                  <a:cubicBezTo>
                    <a:pt x="297" y="0"/>
                    <a:pt x="310" y="8"/>
                    <a:pt x="310" y="23"/>
                  </a:cubicBezTo>
                  <a:cubicBezTo>
                    <a:pt x="310" y="28"/>
                    <a:pt x="308" y="35"/>
                    <a:pt x="306" y="42"/>
                  </a:cubicBezTo>
                  <a:lnTo>
                    <a:pt x="256" y="204"/>
                  </a:lnTo>
                  <a:lnTo>
                    <a:pt x="269" y="217"/>
                  </a:lnTo>
                  <a:lnTo>
                    <a:pt x="383" y="100"/>
                  </a:lnTo>
                  <a:cubicBezTo>
                    <a:pt x="401" y="83"/>
                    <a:pt x="412" y="74"/>
                    <a:pt x="419" y="74"/>
                  </a:cubicBezTo>
                  <a:cubicBezTo>
                    <a:pt x="425" y="74"/>
                    <a:pt x="432" y="81"/>
                    <a:pt x="441" y="97"/>
                  </a:cubicBezTo>
                  <a:lnTo>
                    <a:pt x="469" y="149"/>
                  </a:lnTo>
                  <a:cubicBezTo>
                    <a:pt x="476" y="162"/>
                    <a:pt x="480" y="173"/>
                    <a:pt x="480" y="181"/>
                  </a:cubicBezTo>
                  <a:cubicBezTo>
                    <a:pt x="480" y="193"/>
                    <a:pt x="472" y="201"/>
                    <a:pt x="455" y="205"/>
                  </a:cubicBezTo>
                  <a:lnTo>
                    <a:pt x="281" y="244"/>
                  </a:lnTo>
                  <a:lnTo>
                    <a:pt x="281" y="246"/>
                  </a:lnTo>
                  <a:lnTo>
                    <a:pt x="455" y="284"/>
                  </a:lnTo>
                  <a:cubicBezTo>
                    <a:pt x="472" y="288"/>
                    <a:pt x="480" y="296"/>
                    <a:pt x="480" y="310"/>
                  </a:cubicBezTo>
                  <a:cubicBezTo>
                    <a:pt x="480" y="318"/>
                    <a:pt x="477" y="327"/>
                    <a:pt x="472" y="337"/>
                  </a:cubicBezTo>
                  <a:lnTo>
                    <a:pt x="442" y="391"/>
                  </a:lnTo>
                  <a:cubicBezTo>
                    <a:pt x="433" y="408"/>
                    <a:pt x="425" y="416"/>
                    <a:pt x="418" y="416"/>
                  </a:cubicBezTo>
                  <a:cubicBezTo>
                    <a:pt x="412" y="416"/>
                    <a:pt x="404" y="410"/>
                    <a:pt x="393" y="398"/>
                  </a:cubicBezTo>
                  <a:lnTo>
                    <a:pt x="269" y="272"/>
                  </a:lnTo>
                  <a:lnTo>
                    <a:pt x="256" y="285"/>
                  </a:lnTo>
                  <a:lnTo>
                    <a:pt x="306" y="448"/>
                  </a:lnTo>
                  <a:close/>
                </a:path>
              </a:pathLst>
            </a:custGeom>
            <a:solidFill>
              <a:srgbClr val="ED6737"/>
            </a:solidFill>
            <a:ln w="0">
              <a:noFill/>
              <a:prstDash val="solid"/>
              <a:round/>
              <a:headEnd/>
              <a:tailEnd/>
            </a:ln>
          </p:spPr>
          <p:txBody>
            <a:bodyPr/>
            <a:lstStyle/>
            <a:p>
              <a:endParaRPr lang="en-US" dirty="0">
                <a:solidFill>
                  <a:srgbClr val="1F497D"/>
                </a:solidFill>
              </a:endParaRPr>
            </a:p>
          </p:txBody>
        </p:sp>
      </p:grpSp>
    </p:spTree>
    <p:extLst>
      <p:ext uri="{BB962C8B-B14F-4D97-AF65-F5344CB8AC3E}">
        <p14:creationId xmlns:p14="http://schemas.microsoft.com/office/powerpoint/2010/main" val="35266768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16505" y="252042"/>
            <a:ext cx="9276895" cy="332399"/>
          </a:xfrm>
        </p:spPr>
        <p:txBody>
          <a:bodyPr/>
          <a:lstStyle/>
          <a:p>
            <a:pPr eaLnBrk="1" hangingPunct="1"/>
            <a:r>
              <a:rPr lang="en-GB" altLang="en-US" sz="2700"/>
              <a:t>A Snapshot of The US Oncology Monitor</a:t>
            </a:r>
            <a:endParaRPr lang="en-US" altLang="en-US" sz="2700" b="1" i="1">
              <a:latin typeface="Arial" charset="0"/>
            </a:endParaRPr>
          </a:p>
        </p:txBody>
      </p:sp>
      <p:sp>
        <p:nvSpPr>
          <p:cNvPr id="16" name="Rectangle 15"/>
          <p:cNvSpPr/>
          <p:nvPr/>
        </p:nvSpPr>
        <p:spPr>
          <a:xfrm>
            <a:off x="534670" y="1092183"/>
            <a:ext cx="9445837" cy="5964996"/>
          </a:xfrm>
          <a:prstGeom prst="rect">
            <a:avLst/>
          </a:prstGeom>
        </p:spPr>
        <p:txBody>
          <a:bodyPr lIns="104306" tIns="52153" rIns="104306" bIns="52153">
            <a:spAutoFit/>
          </a:bodyPr>
          <a:lstStyle/>
          <a:p>
            <a:pPr marL="391146" indent="-391146">
              <a:lnSpc>
                <a:spcPct val="80000"/>
              </a:lnSpc>
              <a:buFont typeface="Arial" pitchFamily="34" charset="0"/>
              <a:buChar char="•"/>
              <a:defRPr/>
            </a:pPr>
            <a:r>
              <a:rPr lang="en-GB" sz="1800" dirty="0">
                <a:latin typeface="Calibri" pitchFamily="34" charset="0"/>
              </a:rPr>
              <a:t>Tandem Global Oncology Monitor is a syndicated patient record study conducted in 21 countries covering all major </a:t>
            </a:r>
            <a:r>
              <a:rPr lang="en-GB" sz="1800" dirty="0" err="1">
                <a:latin typeface="Calibri" pitchFamily="34" charset="0"/>
              </a:rPr>
              <a:t>tumor</a:t>
            </a:r>
            <a:r>
              <a:rPr lang="en-GB" sz="1800" dirty="0">
                <a:latin typeface="Calibri" pitchFamily="34" charset="0"/>
              </a:rPr>
              <a:t> types and anti-cancer drug therapies (including oral agents.)</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a:latin typeface="Calibri" pitchFamily="34" charset="0"/>
              </a:rPr>
              <a:t>US physician panel includes 500 physicians from 450+ unique sites contributing approximately 70,000  patient record sample (5,500+ records per month).  </a:t>
            </a:r>
            <a:endParaRPr lang="en-GB" sz="1800" dirty="0">
              <a:latin typeface="Arial" pitchFamily="34" charset="0"/>
            </a:endParaRPr>
          </a:p>
          <a:p>
            <a:pPr marL="391146" indent="-391146">
              <a:lnSpc>
                <a:spcPct val="80000"/>
              </a:lnSpc>
              <a:buFont typeface="Arial" pitchFamily="34" charset="0"/>
              <a:buChar char="•"/>
              <a:defRPr/>
            </a:pPr>
            <a:endParaRPr lang="en-GB" sz="1800" dirty="0">
              <a:latin typeface="Arial" pitchFamily="34" charset="0"/>
            </a:endParaRPr>
          </a:p>
          <a:p>
            <a:pPr marL="391146" indent="-391146">
              <a:lnSpc>
                <a:spcPct val="80000"/>
              </a:lnSpc>
              <a:buFont typeface="Arial" pitchFamily="34" charset="0"/>
              <a:buChar char="•"/>
              <a:defRPr/>
            </a:pPr>
            <a:r>
              <a:rPr lang="en-GB" sz="1800" dirty="0">
                <a:latin typeface="Calibri" pitchFamily="34" charset="0"/>
              </a:rPr>
              <a:t>Physicians are representative of drug treating cancer specialists by practice type, specialty and region.  The annual market sizing study is conducted to determine sample composition as well as physician specialties currently deciding on drug treatment for cancer patients.</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a:latin typeface="Calibri" pitchFamily="34" charset="0"/>
              </a:rPr>
              <a:t>This is a not a longitudinal tracking study; it provides a snapshot of current treatment trends and patient demographics as well as other detail about oncology treatment.  </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a:latin typeface="Calibri" pitchFamily="34" charset="0"/>
              </a:rPr>
              <a:t>Information is provided directly from patient charts.</a:t>
            </a:r>
          </a:p>
          <a:p>
            <a:pPr marL="391146" indent="-391146">
              <a:lnSpc>
                <a:spcPct val="80000"/>
              </a:lnSpc>
              <a:buFont typeface="Arial" pitchFamily="34" charset="0"/>
              <a:buChar char="•"/>
              <a:defRPr/>
            </a:pPr>
            <a:r>
              <a:rPr lang="en-GB" sz="1800" dirty="0">
                <a:latin typeface="Calibri" pitchFamily="34" charset="0"/>
              </a:rPr>
              <a:t>Physicians provide a random sample of  their patients by providing the last seen patients. </a:t>
            </a:r>
          </a:p>
          <a:p>
            <a:pPr marL="391146" indent="-391146">
              <a:lnSpc>
                <a:spcPct val="80000"/>
              </a:lnSpc>
              <a:buFont typeface="Arial" pitchFamily="34" charset="0"/>
              <a:buChar char="•"/>
              <a:defRPr/>
            </a:pPr>
            <a:endParaRPr lang="en-GB" sz="1800" dirty="0">
              <a:latin typeface="Calibri" pitchFamily="34" charset="0"/>
            </a:endParaRPr>
          </a:p>
          <a:p>
            <a:pPr marL="325955" indent="-325955">
              <a:lnSpc>
                <a:spcPct val="80000"/>
              </a:lnSpc>
              <a:buFont typeface="Arial" pitchFamily="34" charset="0"/>
              <a:buChar char="•"/>
              <a:defRPr/>
            </a:pPr>
            <a:r>
              <a:rPr lang="en-GB" sz="1800" dirty="0">
                <a:latin typeface="Calibri" pitchFamily="34" charset="0"/>
              </a:rPr>
              <a:t>Tried and true projection methodology provides monthly patients, annual patients and annual treatments.</a:t>
            </a:r>
          </a:p>
          <a:p>
            <a:pPr marL="325955" indent="-325955">
              <a:lnSpc>
                <a:spcPct val="80000"/>
              </a:lnSpc>
              <a:buFont typeface="Arial" pitchFamily="34" charset="0"/>
              <a:buChar char="•"/>
              <a:defRPr/>
            </a:pPr>
            <a:endParaRPr lang="en-GB" sz="1800" dirty="0">
              <a:latin typeface="Calibri" pitchFamily="34" charset="0"/>
            </a:endParaRPr>
          </a:p>
          <a:p>
            <a:pPr marL="325955" indent="-325955">
              <a:lnSpc>
                <a:spcPct val="80000"/>
              </a:lnSpc>
              <a:buFont typeface="Arial" pitchFamily="34" charset="0"/>
              <a:buChar char="•"/>
              <a:defRPr/>
            </a:pPr>
            <a:r>
              <a:rPr lang="en-GB" sz="1800" dirty="0">
                <a:latin typeface="Calibri" pitchFamily="34" charset="0"/>
              </a:rPr>
              <a:t>Validation of data occurs through several methods including the annual market sizing study, feedback from many industry clients , the May study completed among the physician panel and milligrams consumption sales exercises.  </a:t>
            </a:r>
            <a:br>
              <a:rPr lang="en-GB" sz="1800" dirty="0">
                <a:latin typeface="Calibri" pitchFamily="34" charset="0"/>
              </a:rPr>
            </a:br>
            <a:endParaRPr lang="en-GB" sz="1800" dirty="0">
              <a:latin typeface="Calibri" pitchFamily="34" charset="0"/>
            </a:endParaRPr>
          </a:p>
          <a:p>
            <a:pPr marL="325955" indent="-325955">
              <a:lnSpc>
                <a:spcPct val="80000"/>
              </a:lnSpc>
              <a:buFont typeface="Arial" pitchFamily="34" charset="0"/>
              <a:buChar char="•"/>
              <a:defRPr/>
            </a:pPr>
            <a:r>
              <a:rPr lang="en-GB" sz="1800" dirty="0">
                <a:latin typeface="Calibri" pitchFamily="34" charset="0"/>
              </a:rPr>
              <a:t>Data collection includes pen &amp; paper, as well as, online web application. (Sample from web application collected since 2009. ) Split of patient record sample is approximately 80:20 web to paper.  </a:t>
            </a:r>
          </a:p>
        </p:txBody>
      </p:sp>
    </p:spTree>
    <p:extLst>
      <p:ext uri="{BB962C8B-B14F-4D97-AF65-F5344CB8AC3E}">
        <p14:creationId xmlns:p14="http://schemas.microsoft.com/office/powerpoint/2010/main" val="3584841912"/>
      </p:ext>
    </p:extLst>
  </p:cSld>
  <p:clrMapOvr>
    <a:masterClrMapping/>
  </p:clrMapOvr>
  <p:transition spd="slow"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698012"/>
          </a:xfrm>
        </p:spPr>
        <p:txBody>
          <a:bodyPr/>
          <a:lstStyle/>
          <a:p>
            <a:r>
              <a:rPr lang="en-GB" altLang="en-US" dirty="0"/>
              <a:t>A Snapshot of The Global Oncology Monitor:</a:t>
            </a:r>
            <a:br>
              <a:rPr lang="en-GB" altLang="en-US" dirty="0"/>
            </a:br>
            <a:r>
              <a:rPr lang="en-GB" altLang="en-US" dirty="0"/>
              <a:t>Breast </a:t>
            </a:r>
            <a:r>
              <a:rPr lang="en-GB" altLang="en-US" dirty="0" smtClean="0"/>
              <a:t>Cancer-Specific Metrics</a:t>
            </a:r>
            <a:endParaRPr lang="en-US" dirty="0"/>
          </a:p>
        </p:txBody>
      </p:sp>
      <p:sp>
        <p:nvSpPr>
          <p:cNvPr id="4" name="Slide Number Placeholder 3"/>
          <p:cNvSpPr>
            <a:spLocks noGrp="1"/>
          </p:cNvSpPr>
          <p:nvPr>
            <p:ph type="sldNum" sz="quarter" idx="10"/>
          </p:nvPr>
        </p:nvSpPr>
        <p:spPr/>
        <p:txBody>
          <a:bodyPr/>
          <a:lstStyle/>
          <a:p>
            <a:pPr>
              <a:defRPr/>
            </a:pPr>
            <a:fld id="{07AB3F4E-7372-407B-9290-DF25C0F41B0A}" type="slidenum">
              <a:rPr lang="en-CA" smtClean="0"/>
              <a:pPr>
                <a:defRPr/>
              </a:pPr>
              <a:t>44</a:t>
            </a:fld>
            <a:endParaRPr lang="en-CA"/>
          </a:p>
        </p:txBody>
      </p:sp>
      <p:sp>
        <p:nvSpPr>
          <p:cNvPr id="6" name="Rectangle 5"/>
          <p:cNvSpPr/>
          <p:nvPr/>
        </p:nvSpPr>
        <p:spPr>
          <a:xfrm>
            <a:off x="534669" y="1751036"/>
            <a:ext cx="9445837" cy="4980505"/>
          </a:xfrm>
          <a:prstGeom prst="rect">
            <a:avLst/>
          </a:prstGeom>
        </p:spPr>
        <p:txBody>
          <a:bodyPr lIns="104306" tIns="52153" rIns="104306" bIns="52153">
            <a:spAutoFit/>
          </a:bodyPr>
          <a:lstStyle/>
          <a:p>
            <a:pPr>
              <a:lnSpc>
                <a:spcPct val="80000"/>
              </a:lnSpc>
              <a:defRPr/>
            </a:pPr>
            <a:endParaRPr lang="en-GB" sz="1800" dirty="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HER2 status</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ER/PR status</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Menopausal status</a:t>
            </a:r>
          </a:p>
          <a:p>
            <a:pPr marL="391146" indent="-391146">
              <a:lnSpc>
                <a:spcPct val="80000"/>
              </a:lnSpc>
              <a:buFont typeface="Arial" pitchFamily="34" charset="0"/>
              <a:buChar char="•"/>
              <a:defRPr/>
            </a:pPr>
            <a:endParaRPr lang="en-GB" sz="1800" dirty="0" smtClean="0">
              <a:latin typeface="Calibri" pitchFamily="34" charset="0"/>
            </a:endParaRPr>
          </a:p>
          <a:p>
            <a:pPr marL="391146" indent="-391146">
              <a:lnSpc>
                <a:spcPct val="80000"/>
              </a:lnSpc>
              <a:buFont typeface="Arial" pitchFamily="34" charset="0"/>
              <a:buChar char="•"/>
              <a:defRPr/>
            </a:pPr>
            <a:r>
              <a:rPr lang="en-GB" sz="1800" dirty="0">
                <a:latin typeface="Calibri" pitchFamily="34" charset="0"/>
              </a:rPr>
              <a:t>Hormone refractory status</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BRCA</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KI-67</a:t>
            </a:r>
          </a:p>
          <a:p>
            <a:pPr marL="391146" indent="-391146">
              <a:lnSpc>
                <a:spcPct val="80000"/>
              </a:lnSpc>
              <a:buFont typeface="Arial" pitchFamily="34" charset="0"/>
              <a:buChar char="•"/>
              <a:defRPr/>
            </a:pPr>
            <a:endParaRPr lang="en-GB" sz="1800" dirty="0" smtClean="0">
              <a:latin typeface="Calibri" pitchFamily="34" charset="0"/>
            </a:endParaRPr>
          </a:p>
          <a:p>
            <a:pPr marL="391146" indent="-391146">
              <a:lnSpc>
                <a:spcPct val="80000"/>
              </a:lnSpc>
              <a:buFont typeface="Arial" pitchFamily="34" charset="0"/>
              <a:buChar char="•"/>
              <a:defRPr/>
            </a:pPr>
            <a:r>
              <a:rPr lang="en-GB" sz="1800" dirty="0" smtClean="0">
                <a:latin typeface="Calibri" pitchFamily="34" charset="0"/>
              </a:rPr>
              <a:t>Data can be split by cytotoxic or hormonal line of therapy (not available in TCAP)</a:t>
            </a: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endParaRPr lang="en-GB" sz="1800" dirty="0" smtClean="0">
              <a:latin typeface="Calibri" pitchFamily="34" charset="0"/>
            </a:endParaRPr>
          </a:p>
          <a:p>
            <a:pPr marL="391146" indent="-391146">
              <a:lnSpc>
                <a:spcPct val="80000"/>
              </a:lnSpc>
              <a:buFont typeface="Arial" pitchFamily="34" charset="0"/>
              <a:buChar char="•"/>
              <a:defRPr/>
            </a:pPr>
            <a:endParaRPr lang="en-GB" sz="1800" dirty="0">
              <a:latin typeface="Calibri" pitchFamily="34" charset="0"/>
            </a:endParaRPr>
          </a:p>
          <a:p>
            <a:pPr>
              <a:lnSpc>
                <a:spcPct val="80000"/>
              </a:lnSpc>
              <a:defRPr/>
            </a:pPr>
            <a:endParaRPr lang="en-GB" sz="1800" dirty="0" smtClean="0">
              <a:latin typeface="Calibri" pitchFamily="34" charset="0"/>
            </a:endParaRP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endParaRPr lang="en-GB" sz="1800" dirty="0">
              <a:latin typeface="Calibri" pitchFamily="34" charset="0"/>
            </a:endParaRPr>
          </a:p>
          <a:p>
            <a:pPr marL="391146" indent="-391146">
              <a:lnSpc>
                <a:spcPct val="80000"/>
              </a:lnSpc>
              <a:buFont typeface="Arial" pitchFamily="34" charset="0"/>
              <a:buChar char="•"/>
              <a:defRPr/>
            </a:pPr>
            <a:endParaRPr lang="en-GB" sz="1800" dirty="0">
              <a:latin typeface="Calibri" pitchFamily="34" charset="0"/>
            </a:endParaRPr>
          </a:p>
        </p:txBody>
      </p:sp>
    </p:spTree>
    <p:extLst>
      <p:ext uri="{BB962C8B-B14F-4D97-AF65-F5344CB8AC3E}">
        <p14:creationId xmlns:p14="http://schemas.microsoft.com/office/powerpoint/2010/main" val="1304743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What Are the Advantages of </a:t>
            </a:r>
            <a:r>
              <a:rPr lang="en-US" dirty="0" smtClean="0"/>
              <a:t>Ipsos </a:t>
            </a:r>
            <a:r>
              <a:rPr lang="en-US" dirty="0"/>
              <a:t>Oncology Monitor </a:t>
            </a:r>
            <a:r>
              <a:rPr lang="en-US" dirty="0" smtClean="0"/>
              <a:t>Data?</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45</a:t>
            </a:fld>
            <a:endParaRPr lang="en-GB"/>
          </a:p>
        </p:txBody>
      </p:sp>
      <p:graphicFrame>
        <p:nvGraphicFramePr>
          <p:cNvPr id="5" name="Content Placeholder 5"/>
          <p:cNvGraphicFramePr>
            <a:graphicFrameLocks/>
          </p:cNvGraphicFramePr>
          <p:nvPr>
            <p:extLst>
              <p:ext uri="{D42A27DB-BD31-4B8C-83A1-F6EECF244321}">
                <p14:modId xmlns:p14="http://schemas.microsoft.com/office/powerpoint/2010/main" val="3313482134"/>
              </p:ext>
            </p:extLst>
          </p:nvPr>
        </p:nvGraphicFramePr>
        <p:xfrm>
          <a:off x="1026294" y="916157"/>
          <a:ext cx="9052260" cy="5952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573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smtClean="0"/>
              <a:t>Subscription Options and Affiliate </a:t>
            </a:r>
            <a:r>
              <a:rPr lang="en-US" dirty="0"/>
              <a:t>Access</a:t>
            </a:r>
          </a:p>
        </p:txBody>
      </p:sp>
      <p:sp>
        <p:nvSpPr>
          <p:cNvPr id="3" name="Slide Number Placeholder 2"/>
          <p:cNvSpPr>
            <a:spLocks noGrp="1"/>
          </p:cNvSpPr>
          <p:nvPr>
            <p:ph type="sldNum" sz="quarter" idx="12"/>
          </p:nvPr>
        </p:nvSpPr>
        <p:spPr/>
        <p:txBody>
          <a:bodyPr/>
          <a:lstStyle/>
          <a:p>
            <a:fld id="{D34AE20F-330F-454C-9011-43B717E650F2}" type="slidenum">
              <a:rPr lang="en-GB" smtClean="0"/>
              <a:pPr/>
              <a:t>46</a:t>
            </a:fld>
            <a:endParaRPr lang="en-GB"/>
          </a:p>
        </p:txBody>
      </p:sp>
      <p:cxnSp>
        <p:nvCxnSpPr>
          <p:cNvPr id="6" name="Straight Connector 5"/>
          <p:cNvCxnSpPr/>
          <p:nvPr/>
        </p:nvCxnSpPr>
        <p:spPr>
          <a:xfrm>
            <a:off x="3784229" y="2713859"/>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454809" y="2671319"/>
            <a:ext cx="1085138" cy="1074394"/>
          </a:xfrm>
          <a:prstGeom prst="ellipse">
            <a:avLst/>
          </a:prstGeom>
          <a:solidFill>
            <a:schemeClr val="accent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cxnSp>
        <p:nvCxnSpPr>
          <p:cNvPr id="9" name="Straight Connector 8"/>
          <p:cNvCxnSpPr/>
          <p:nvPr/>
        </p:nvCxnSpPr>
        <p:spPr>
          <a:xfrm>
            <a:off x="3396635" y="3218368"/>
            <a:ext cx="385322" cy="0"/>
          </a:xfrm>
          <a:prstGeom prst="line">
            <a:avLst/>
          </a:prstGeom>
          <a:ln cap="rnd">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1957" y="1401379"/>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3" idx="6"/>
          </p:cNvCxnSpPr>
          <p:nvPr/>
        </p:nvCxnSpPr>
        <p:spPr>
          <a:xfrm>
            <a:off x="3530228" y="1896628"/>
            <a:ext cx="251729" cy="1"/>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 Placeholder 3"/>
          <p:cNvSpPr txBox="1">
            <a:spLocks/>
          </p:cNvSpPr>
          <p:nvPr/>
        </p:nvSpPr>
        <p:spPr>
          <a:xfrm>
            <a:off x="3972934" y="1481130"/>
            <a:ext cx="6019521" cy="553998"/>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lvl="0"/>
            <a:endParaRPr lang="en-US" sz="2000" b="1" dirty="0" smtClean="0">
              <a:solidFill>
                <a:schemeClr val="tx2">
                  <a:lumMod val="75000"/>
                </a:schemeClr>
              </a:solidFill>
              <a:latin typeface="Calibri" pitchFamily="34" charset="0"/>
              <a:cs typeface="Calibri" pitchFamily="34" charset="0"/>
            </a:endParaRPr>
          </a:p>
          <a:p>
            <a:pPr lvl="0"/>
            <a:r>
              <a:rPr lang="en-US" sz="2000" b="1" dirty="0" smtClean="0">
                <a:solidFill>
                  <a:schemeClr val="tx2">
                    <a:lumMod val="75000"/>
                  </a:schemeClr>
                </a:solidFill>
                <a:latin typeface="Calibri" pitchFamily="34" charset="0"/>
                <a:cs typeface="Calibri" pitchFamily="34" charset="0"/>
              </a:rPr>
              <a:t>Global </a:t>
            </a:r>
            <a:r>
              <a:rPr lang="en-US" sz="2000" b="1" dirty="0">
                <a:solidFill>
                  <a:schemeClr val="tx2">
                    <a:lumMod val="75000"/>
                  </a:schemeClr>
                </a:solidFill>
                <a:latin typeface="Calibri" pitchFamily="34" charset="0"/>
                <a:cs typeface="Calibri" pitchFamily="34" charset="0"/>
              </a:rPr>
              <a:t>TCAP</a:t>
            </a:r>
            <a:r>
              <a:rPr lang="en-US" sz="2000" dirty="0">
                <a:solidFill>
                  <a:schemeClr val="tx2">
                    <a:lumMod val="75000"/>
                  </a:schemeClr>
                </a:solidFill>
                <a:latin typeface="Calibri" pitchFamily="34" charset="0"/>
                <a:cs typeface="Calibri" pitchFamily="34" charset="0"/>
              </a:rPr>
              <a:t> (online, ability to run banners &amp; trend)</a:t>
            </a:r>
            <a:endParaRPr lang="en-US" sz="2000" dirty="0">
              <a:solidFill>
                <a:schemeClr val="tx2">
                  <a:lumMod val="75000"/>
                </a:schemeClr>
              </a:solidFill>
            </a:endParaRPr>
          </a:p>
        </p:txBody>
      </p:sp>
      <p:sp>
        <p:nvSpPr>
          <p:cNvPr id="13" name="Oval 12"/>
          <p:cNvSpPr/>
          <p:nvPr/>
        </p:nvSpPr>
        <p:spPr>
          <a:xfrm>
            <a:off x="2455834" y="1359431"/>
            <a:ext cx="1074394" cy="1074394"/>
          </a:xfrm>
          <a:prstGeom prst="ellipse">
            <a:avLst/>
          </a:prstGeom>
          <a:solidFill>
            <a:schemeClr val="accent4">
              <a:lumMod val="75000"/>
            </a:scheme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sp>
        <p:nvSpPr>
          <p:cNvPr id="15" name="Text Placeholder 3"/>
          <p:cNvSpPr txBox="1">
            <a:spLocks/>
          </p:cNvSpPr>
          <p:nvPr/>
        </p:nvSpPr>
        <p:spPr>
          <a:xfrm>
            <a:off x="3984309" y="2940158"/>
            <a:ext cx="6008146" cy="615553"/>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342900" lvl="0" indent="-342900">
              <a:lnSpc>
                <a:spcPct val="100000"/>
              </a:lnSpc>
              <a:buFont typeface="Arial" panose="020B0604020202020204" pitchFamily="34" charset="0"/>
              <a:buChar char="•"/>
            </a:pPr>
            <a:r>
              <a:rPr lang="en-US" sz="2000" dirty="0">
                <a:solidFill>
                  <a:schemeClr val="tx2">
                    <a:lumMod val="75000"/>
                  </a:schemeClr>
                </a:solidFill>
                <a:cs typeface="Calibri" pitchFamily="34" charset="0"/>
              </a:rPr>
              <a:t>Customized tables &amp; graphs updated each quarter</a:t>
            </a:r>
            <a:endParaRPr lang="en-US" sz="2000" dirty="0">
              <a:solidFill>
                <a:schemeClr val="tx2">
                  <a:lumMod val="75000"/>
                </a:schemeClr>
              </a:solidFill>
            </a:endParaRPr>
          </a:p>
          <a:p>
            <a:pPr marL="342900" lvl="0" indent="-342900">
              <a:lnSpc>
                <a:spcPct val="100000"/>
              </a:lnSpc>
              <a:buFont typeface="Arial" panose="020B0604020202020204" pitchFamily="34" charset="0"/>
              <a:buChar char="•"/>
            </a:pPr>
            <a:r>
              <a:rPr lang="en-US" sz="2000" dirty="0">
                <a:solidFill>
                  <a:schemeClr val="tx2">
                    <a:lumMod val="75000"/>
                  </a:schemeClr>
                </a:solidFill>
                <a:cs typeface="Calibri" pitchFamily="34" charset="0"/>
              </a:rPr>
              <a:t>Standard reports also delivered</a:t>
            </a:r>
            <a:endParaRPr lang="en-US" sz="2000" dirty="0">
              <a:solidFill>
                <a:schemeClr val="tx2">
                  <a:lumMod val="75000"/>
                </a:schemeClr>
              </a:solidFill>
            </a:endParaRPr>
          </a:p>
        </p:txBody>
      </p:sp>
      <p:sp>
        <p:nvSpPr>
          <p:cNvPr id="16" name="Text Placeholder 3"/>
          <p:cNvSpPr txBox="1">
            <a:spLocks/>
          </p:cNvSpPr>
          <p:nvPr/>
        </p:nvSpPr>
        <p:spPr>
          <a:xfrm>
            <a:off x="3984309" y="4234199"/>
            <a:ext cx="5487237" cy="553998"/>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342900" lvl="0" indent="-342900">
              <a:buFont typeface="Arial" panose="020B0604020202020204" pitchFamily="34" charset="0"/>
              <a:buChar char="•"/>
            </a:pPr>
            <a:r>
              <a:rPr lang="en-US" sz="2000" dirty="0">
                <a:solidFill>
                  <a:schemeClr val="tx2">
                    <a:lumMod val="75000"/>
                  </a:schemeClr>
                </a:solidFill>
                <a:latin typeface="Calibri" pitchFamily="34" charset="0"/>
                <a:cs typeface="Calibri" pitchFamily="34" charset="0"/>
              </a:rPr>
              <a:t>Dedicated Analyst &amp; </a:t>
            </a:r>
            <a:r>
              <a:rPr lang="en-US" sz="2000" dirty="0" smtClean="0">
                <a:solidFill>
                  <a:schemeClr val="tx2">
                    <a:lumMod val="75000"/>
                  </a:schemeClr>
                </a:solidFill>
                <a:latin typeface="Calibri" pitchFamily="34" charset="0"/>
                <a:cs typeface="Calibri" pitchFamily="34" charset="0"/>
              </a:rPr>
              <a:t>160 </a:t>
            </a:r>
            <a:r>
              <a:rPr lang="en-US" sz="2000" dirty="0">
                <a:solidFill>
                  <a:schemeClr val="tx2">
                    <a:lumMod val="75000"/>
                  </a:schemeClr>
                </a:solidFill>
                <a:latin typeface="Calibri" pitchFamily="34" charset="0"/>
                <a:cs typeface="Calibri" pitchFamily="34" charset="0"/>
              </a:rPr>
              <a:t>hours per region of ad hoc query service </a:t>
            </a:r>
            <a:endParaRPr lang="en-US" sz="2000" dirty="0">
              <a:solidFill>
                <a:schemeClr val="tx2">
                  <a:lumMod val="75000"/>
                </a:schemeClr>
              </a:solidFill>
            </a:endParaRPr>
          </a:p>
        </p:txBody>
      </p:sp>
      <p:cxnSp>
        <p:nvCxnSpPr>
          <p:cNvPr id="38" name="Straight Connector 37"/>
          <p:cNvCxnSpPr/>
          <p:nvPr/>
        </p:nvCxnSpPr>
        <p:spPr>
          <a:xfrm>
            <a:off x="3775125" y="5366115"/>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385259" y="5851781"/>
            <a:ext cx="385322" cy="0"/>
          </a:xfrm>
          <a:prstGeom prst="line">
            <a:avLst/>
          </a:prstGeom>
          <a:ln cap="rnd">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439086" y="5313244"/>
            <a:ext cx="1085138" cy="1074394"/>
          </a:xfrm>
          <a:prstGeom prst="ellipse">
            <a:avLst/>
          </a:prstGeom>
          <a:solidFill>
            <a:schemeClr val="accent3"/>
          </a:solidFill>
          <a:ln w="571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sp>
        <p:nvSpPr>
          <p:cNvPr id="41" name="Text Placeholder 3"/>
          <p:cNvSpPr txBox="1">
            <a:spLocks/>
          </p:cNvSpPr>
          <p:nvPr/>
        </p:nvSpPr>
        <p:spPr>
          <a:xfrm>
            <a:off x="3972932" y="5723700"/>
            <a:ext cx="5297807" cy="307777"/>
          </a:xfrm>
          <a:prstGeom prst="rect">
            <a:avLst/>
          </a:prstGeom>
          <a:ln>
            <a:noFill/>
          </a:ln>
        </p:spPr>
        <p:txBody>
          <a:bodyPr vert="horz" wrap="square" lIns="0" tIns="0" rIns="0" bIns="0" rtlCol="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pPr marL="342900" lvl="0" indent="-342900">
              <a:lnSpc>
                <a:spcPct val="100000"/>
              </a:lnSpc>
              <a:buFont typeface="Arial" panose="020B0604020202020204" pitchFamily="34" charset="0"/>
              <a:buChar char="•"/>
            </a:pPr>
            <a:r>
              <a:rPr lang="en-US" sz="2000" dirty="0" smtClean="0"/>
              <a:t>To be discussed</a:t>
            </a:r>
            <a:endParaRPr lang="en-US" sz="1800" i="1" dirty="0"/>
          </a:p>
        </p:txBody>
      </p:sp>
      <p:cxnSp>
        <p:nvCxnSpPr>
          <p:cNvPr id="45" name="Straight Connector 44"/>
          <p:cNvCxnSpPr/>
          <p:nvPr/>
        </p:nvCxnSpPr>
        <p:spPr>
          <a:xfrm>
            <a:off x="3784229" y="4010419"/>
            <a:ext cx="0" cy="975744"/>
          </a:xfrm>
          <a:prstGeom prst="line">
            <a:avLst/>
          </a:prstGeom>
          <a:ln cap="rnd">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7" idx="6"/>
          </p:cNvCxnSpPr>
          <p:nvPr/>
        </p:nvCxnSpPr>
        <p:spPr>
          <a:xfrm>
            <a:off x="3532500" y="4505668"/>
            <a:ext cx="251729" cy="1"/>
          </a:xfrm>
          <a:prstGeom prst="line">
            <a:avLst/>
          </a:prstGeom>
          <a:ln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458106" y="3968471"/>
            <a:ext cx="1074394" cy="1074394"/>
          </a:xfrm>
          <a:prstGeom prst="ellipse">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4000" dirty="0" smtClean="0"/>
          </a:p>
        </p:txBody>
      </p:sp>
      <p:grpSp>
        <p:nvGrpSpPr>
          <p:cNvPr id="48" name="Group 47"/>
          <p:cNvGrpSpPr>
            <a:grpSpLocks noChangeAspect="1"/>
          </p:cNvGrpSpPr>
          <p:nvPr/>
        </p:nvGrpSpPr>
        <p:grpSpPr>
          <a:xfrm>
            <a:off x="2611155" y="4142772"/>
            <a:ext cx="689150" cy="690787"/>
            <a:chOff x="5140325" y="2913063"/>
            <a:chExt cx="668338" cy="669926"/>
          </a:xfrm>
          <a:solidFill>
            <a:schemeClr val="accent4"/>
          </a:solidFill>
        </p:grpSpPr>
        <p:sp>
          <p:nvSpPr>
            <p:cNvPr id="49" name="Freeform 10"/>
            <p:cNvSpPr>
              <a:spLocks noEditPoints="1"/>
            </p:cNvSpPr>
            <p:nvPr/>
          </p:nvSpPr>
          <p:spPr bwMode="auto">
            <a:xfrm>
              <a:off x="5140325" y="2913063"/>
              <a:ext cx="309563" cy="336550"/>
            </a:xfrm>
            <a:custGeom>
              <a:avLst/>
              <a:gdLst/>
              <a:ahLst/>
              <a:cxnLst>
                <a:cxn ang="0">
                  <a:pos x="64" y="100"/>
                </a:cxn>
                <a:cxn ang="0">
                  <a:pos x="80" y="57"/>
                </a:cxn>
                <a:cxn ang="0">
                  <a:pos x="58" y="35"/>
                </a:cxn>
                <a:cxn ang="0">
                  <a:pos x="36" y="57"/>
                </a:cxn>
                <a:cxn ang="0">
                  <a:pos x="52" y="100"/>
                </a:cxn>
                <a:cxn ang="0">
                  <a:pos x="48" y="108"/>
                </a:cxn>
                <a:cxn ang="0">
                  <a:pos x="37" y="81"/>
                </a:cxn>
                <a:cxn ang="0">
                  <a:pos x="37" y="36"/>
                </a:cxn>
                <a:cxn ang="0">
                  <a:pos x="79" y="36"/>
                </a:cxn>
                <a:cxn ang="0">
                  <a:pos x="79" y="81"/>
                </a:cxn>
                <a:cxn ang="0">
                  <a:pos x="68" y="108"/>
                </a:cxn>
                <a:cxn ang="0">
                  <a:pos x="50" y="123"/>
                </a:cxn>
                <a:cxn ang="0">
                  <a:pos x="48" y="122"/>
                </a:cxn>
                <a:cxn ang="0">
                  <a:pos x="46" y="116"/>
                </a:cxn>
                <a:cxn ang="0">
                  <a:pos x="48" y="111"/>
                </a:cxn>
                <a:cxn ang="0">
                  <a:pos x="71" y="114"/>
                </a:cxn>
                <a:cxn ang="0">
                  <a:pos x="71" y="119"/>
                </a:cxn>
                <a:cxn ang="0">
                  <a:pos x="66" y="122"/>
                </a:cxn>
                <a:cxn ang="0">
                  <a:pos x="63" y="126"/>
                </a:cxn>
                <a:cxn ang="0">
                  <a:pos x="55" y="70"/>
                </a:cxn>
                <a:cxn ang="0">
                  <a:pos x="53" y="42"/>
                </a:cxn>
                <a:cxn ang="0">
                  <a:pos x="63" y="55"/>
                </a:cxn>
                <a:cxn ang="0">
                  <a:pos x="55" y="70"/>
                </a:cxn>
                <a:cxn ang="0">
                  <a:pos x="54" y="77"/>
                </a:cxn>
                <a:cxn ang="0">
                  <a:pos x="62" y="85"/>
                </a:cxn>
                <a:cxn ang="0">
                  <a:pos x="61" y="19"/>
                </a:cxn>
                <a:cxn ang="0">
                  <a:pos x="54" y="5"/>
                </a:cxn>
                <a:cxn ang="0">
                  <a:pos x="61" y="19"/>
                </a:cxn>
                <a:cxn ang="0">
                  <a:pos x="83" y="29"/>
                </a:cxn>
                <a:cxn ang="0">
                  <a:pos x="98" y="24"/>
                </a:cxn>
                <a:cxn ang="0">
                  <a:pos x="29" y="33"/>
                </a:cxn>
                <a:cxn ang="0">
                  <a:pos x="23" y="18"/>
                </a:cxn>
                <a:cxn ang="0">
                  <a:pos x="29" y="33"/>
                </a:cxn>
                <a:cxn ang="0">
                  <a:pos x="96" y="55"/>
                </a:cxn>
                <a:cxn ang="0">
                  <a:pos x="111" y="62"/>
                </a:cxn>
                <a:cxn ang="0">
                  <a:pos x="19" y="61"/>
                </a:cxn>
                <a:cxn ang="0">
                  <a:pos x="5" y="54"/>
                </a:cxn>
                <a:cxn ang="0">
                  <a:pos x="19" y="61"/>
                </a:cxn>
                <a:cxn ang="0">
                  <a:pos x="87" y="83"/>
                </a:cxn>
                <a:cxn ang="0">
                  <a:pos x="92" y="98"/>
                </a:cxn>
                <a:cxn ang="0">
                  <a:pos x="33" y="87"/>
                </a:cxn>
                <a:cxn ang="0">
                  <a:pos x="18" y="92"/>
                </a:cxn>
                <a:cxn ang="0">
                  <a:pos x="33" y="87"/>
                </a:cxn>
              </a:cxnLst>
              <a:rect l="0" t="0" r="r" b="b"/>
              <a:pathLst>
                <a:path w="116" h="126">
                  <a:moveTo>
                    <a:pt x="52" y="100"/>
                  </a:moveTo>
                  <a:cubicBezTo>
                    <a:pt x="64" y="100"/>
                    <a:pt x="64" y="100"/>
                    <a:pt x="64" y="100"/>
                  </a:cubicBezTo>
                  <a:cubicBezTo>
                    <a:pt x="64" y="91"/>
                    <a:pt x="68" y="85"/>
                    <a:pt x="73" y="77"/>
                  </a:cubicBezTo>
                  <a:cubicBezTo>
                    <a:pt x="77" y="70"/>
                    <a:pt x="80" y="65"/>
                    <a:pt x="80" y="57"/>
                  </a:cubicBezTo>
                  <a:cubicBezTo>
                    <a:pt x="80" y="51"/>
                    <a:pt x="78" y="46"/>
                    <a:pt x="73" y="42"/>
                  </a:cubicBezTo>
                  <a:cubicBezTo>
                    <a:pt x="69" y="37"/>
                    <a:pt x="64" y="35"/>
                    <a:pt x="58" y="35"/>
                  </a:cubicBezTo>
                  <a:cubicBezTo>
                    <a:pt x="52" y="35"/>
                    <a:pt x="46" y="37"/>
                    <a:pt x="42" y="42"/>
                  </a:cubicBezTo>
                  <a:cubicBezTo>
                    <a:pt x="38" y="46"/>
                    <a:pt x="36" y="51"/>
                    <a:pt x="36" y="57"/>
                  </a:cubicBezTo>
                  <a:cubicBezTo>
                    <a:pt x="36" y="65"/>
                    <a:pt x="39" y="70"/>
                    <a:pt x="43" y="77"/>
                  </a:cubicBezTo>
                  <a:cubicBezTo>
                    <a:pt x="48" y="85"/>
                    <a:pt x="51" y="91"/>
                    <a:pt x="52" y="100"/>
                  </a:cubicBezTo>
                  <a:close/>
                  <a:moveTo>
                    <a:pt x="68" y="108"/>
                  </a:moveTo>
                  <a:cubicBezTo>
                    <a:pt x="48" y="108"/>
                    <a:pt x="48" y="108"/>
                    <a:pt x="48" y="108"/>
                  </a:cubicBezTo>
                  <a:cubicBezTo>
                    <a:pt x="46" y="108"/>
                    <a:pt x="45" y="106"/>
                    <a:pt x="45" y="105"/>
                  </a:cubicBezTo>
                  <a:cubicBezTo>
                    <a:pt x="45" y="94"/>
                    <a:pt x="41" y="87"/>
                    <a:pt x="37" y="81"/>
                  </a:cubicBezTo>
                  <a:cubicBezTo>
                    <a:pt x="32" y="74"/>
                    <a:pt x="28" y="68"/>
                    <a:pt x="28" y="57"/>
                  </a:cubicBezTo>
                  <a:cubicBezTo>
                    <a:pt x="28" y="49"/>
                    <a:pt x="32" y="42"/>
                    <a:pt x="37" y="36"/>
                  </a:cubicBezTo>
                  <a:cubicBezTo>
                    <a:pt x="42" y="31"/>
                    <a:pt x="50" y="28"/>
                    <a:pt x="58" y="28"/>
                  </a:cubicBezTo>
                  <a:cubicBezTo>
                    <a:pt x="66" y="28"/>
                    <a:pt x="73" y="31"/>
                    <a:pt x="79" y="36"/>
                  </a:cubicBezTo>
                  <a:cubicBezTo>
                    <a:pt x="84" y="42"/>
                    <a:pt x="87" y="49"/>
                    <a:pt x="87" y="57"/>
                  </a:cubicBezTo>
                  <a:cubicBezTo>
                    <a:pt x="87" y="68"/>
                    <a:pt x="83" y="74"/>
                    <a:pt x="79" y="81"/>
                  </a:cubicBezTo>
                  <a:cubicBezTo>
                    <a:pt x="75" y="87"/>
                    <a:pt x="71" y="94"/>
                    <a:pt x="71" y="105"/>
                  </a:cubicBezTo>
                  <a:cubicBezTo>
                    <a:pt x="71" y="106"/>
                    <a:pt x="70" y="108"/>
                    <a:pt x="68" y="108"/>
                  </a:cubicBezTo>
                  <a:close/>
                  <a:moveTo>
                    <a:pt x="53" y="126"/>
                  </a:moveTo>
                  <a:cubicBezTo>
                    <a:pt x="51" y="126"/>
                    <a:pt x="50" y="125"/>
                    <a:pt x="50" y="123"/>
                  </a:cubicBezTo>
                  <a:cubicBezTo>
                    <a:pt x="50" y="123"/>
                    <a:pt x="50" y="122"/>
                    <a:pt x="50" y="122"/>
                  </a:cubicBezTo>
                  <a:cubicBezTo>
                    <a:pt x="48" y="122"/>
                    <a:pt x="48" y="122"/>
                    <a:pt x="48" y="122"/>
                  </a:cubicBezTo>
                  <a:cubicBezTo>
                    <a:pt x="46" y="122"/>
                    <a:pt x="45" y="120"/>
                    <a:pt x="45" y="119"/>
                  </a:cubicBezTo>
                  <a:cubicBezTo>
                    <a:pt x="45" y="118"/>
                    <a:pt x="45" y="117"/>
                    <a:pt x="46" y="116"/>
                  </a:cubicBezTo>
                  <a:cubicBezTo>
                    <a:pt x="45" y="116"/>
                    <a:pt x="45" y="115"/>
                    <a:pt x="45" y="114"/>
                  </a:cubicBezTo>
                  <a:cubicBezTo>
                    <a:pt x="45" y="112"/>
                    <a:pt x="46" y="111"/>
                    <a:pt x="48" y="111"/>
                  </a:cubicBezTo>
                  <a:cubicBezTo>
                    <a:pt x="68" y="111"/>
                    <a:pt x="68" y="111"/>
                    <a:pt x="68" y="111"/>
                  </a:cubicBezTo>
                  <a:cubicBezTo>
                    <a:pt x="70" y="111"/>
                    <a:pt x="71" y="112"/>
                    <a:pt x="71" y="114"/>
                  </a:cubicBezTo>
                  <a:cubicBezTo>
                    <a:pt x="71" y="115"/>
                    <a:pt x="71" y="116"/>
                    <a:pt x="70" y="116"/>
                  </a:cubicBezTo>
                  <a:cubicBezTo>
                    <a:pt x="71" y="117"/>
                    <a:pt x="71" y="118"/>
                    <a:pt x="71" y="119"/>
                  </a:cubicBezTo>
                  <a:cubicBezTo>
                    <a:pt x="71" y="120"/>
                    <a:pt x="70" y="122"/>
                    <a:pt x="68" y="122"/>
                  </a:cubicBezTo>
                  <a:cubicBezTo>
                    <a:pt x="66" y="122"/>
                    <a:pt x="66" y="122"/>
                    <a:pt x="66" y="122"/>
                  </a:cubicBezTo>
                  <a:cubicBezTo>
                    <a:pt x="66" y="122"/>
                    <a:pt x="66" y="123"/>
                    <a:pt x="66" y="123"/>
                  </a:cubicBezTo>
                  <a:cubicBezTo>
                    <a:pt x="66" y="125"/>
                    <a:pt x="65" y="126"/>
                    <a:pt x="63" y="126"/>
                  </a:cubicBezTo>
                  <a:cubicBezTo>
                    <a:pt x="53" y="126"/>
                    <a:pt x="53" y="126"/>
                    <a:pt x="53" y="126"/>
                  </a:cubicBezTo>
                  <a:close/>
                  <a:moveTo>
                    <a:pt x="55" y="70"/>
                  </a:moveTo>
                  <a:cubicBezTo>
                    <a:pt x="53" y="55"/>
                    <a:pt x="53" y="55"/>
                    <a:pt x="53" y="55"/>
                  </a:cubicBezTo>
                  <a:cubicBezTo>
                    <a:pt x="53" y="42"/>
                    <a:pt x="53" y="42"/>
                    <a:pt x="53" y="42"/>
                  </a:cubicBezTo>
                  <a:cubicBezTo>
                    <a:pt x="63" y="42"/>
                    <a:pt x="63" y="42"/>
                    <a:pt x="63" y="42"/>
                  </a:cubicBezTo>
                  <a:cubicBezTo>
                    <a:pt x="63" y="55"/>
                    <a:pt x="63" y="55"/>
                    <a:pt x="63" y="55"/>
                  </a:cubicBezTo>
                  <a:cubicBezTo>
                    <a:pt x="60" y="70"/>
                    <a:pt x="60" y="70"/>
                    <a:pt x="60" y="70"/>
                  </a:cubicBezTo>
                  <a:cubicBezTo>
                    <a:pt x="55" y="70"/>
                    <a:pt x="55" y="70"/>
                    <a:pt x="55" y="70"/>
                  </a:cubicBezTo>
                  <a:close/>
                  <a:moveTo>
                    <a:pt x="54" y="85"/>
                  </a:moveTo>
                  <a:cubicBezTo>
                    <a:pt x="54" y="77"/>
                    <a:pt x="54" y="77"/>
                    <a:pt x="54" y="77"/>
                  </a:cubicBezTo>
                  <a:cubicBezTo>
                    <a:pt x="62" y="77"/>
                    <a:pt x="62" y="77"/>
                    <a:pt x="62" y="77"/>
                  </a:cubicBezTo>
                  <a:cubicBezTo>
                    <a:pt x="62" y="85"/>
                    <a:pt x="62" y="85"/>
                    <a:pt x="62" y="85"/>
                  </a:cubicBezTo>
                  <a:cubicBezTo>
                    <a:pt x="54" y="85"/>
                    <a:pt x="54" y="85"/>
                    <a:pt x="54" y="85"/>
                  </a:cubicBezTo>
                  <a:close/>
                  <a:moveTo>
                    <a:pt x="61" y="19"/>
                  </a:moveTo>
                  <a:cubicBezTo>
                    <a:pt x="61" y="23"/>
                    <a:pt x="56" y="23"/>
                    <a:pt x="55" y="19"/>
                  </a:cubicBezTo>
                  <a:cubicBezTo>
                    <a:pt x="54" y="5"/>
                    <a:pt x="54" y="5"/>
                    <a:pt x="54" y="5"/>
                  </a:cubicBezTo>
                  <a:cubicBezTo>
                    <a:pt x="54" y="0"/>
                    <a:pt x="63" y="0"/>
                    <a:pt x="62" y="5"/>
                  </a:cubicBezTo>
                  <a:cubicBezTo>
                    <a:pt x="61" y="19"/>
                    <a:pt x="61" y="19"/>
                    <a:pt x="61" y="19"/>
                  </a:cubicBezTo>
                  <a:close/>
                  <a:moveTo>
                    <a:pt x="87" y="33"/>
                  </a:moveTo>
                  <a:cubicBezTo>
                    <a:pt x="84" y="35"/>
                    <a:pt x="81" y="32"/>
                    <a:pt x="83" y="29"/>
                  </a:cubicBezTo>
                  <a:cubicBezTo>
                    <a:pt x="92" y="18"/>
                    <a:pt x="92" y="18"/>
                    <a:pt x="92" y="18"/>
                  </a:cubicBezTo>
                  <a:cubicBezTo>
                    <a:pt x="96" y="14"/>
                    <a:pt x="102" y="20"/>
                    <a:pt x="98" y="24"/>
                  </a:cubicBezTo>
                  <a:cubicBezTo>
                    <a:pt x="87" y="33"/>
                    <a:pt x="87" y="33"/>
                    <a:pt x="87" y="33"/>
                  </a:cubicBezTo>
                  <a:close/>
                  <a:moveTo>
                    <a:pt x="29" y="33"/>
                  </a:moveTo>
                  <a:cubicBezTo>
                    <a:pt x="32" y="35"/>
                    <a:pt x="35" y="32"/>
                    <a:pt x="32" y="29"/>
                  </a:cubicBezTo>
                  <a:cubicBezTo>
                    <a:pt x="23" y="18"/>
                    <a:pt x="23" y="18"/>
                    <a:pt x="23" y="18"/>
                  </a:cubicBezTo>
                  <a:cubicBezTo>
                    <a:pt x="20" y="14"/>
                    <a:pt x="14" y="20"/>
                    <a:pt x="18" y="24"/>
                  </a:cubicBezTo>
                  <a:cubicBezTo>
                    <a:pt x="29" y="33"/>
                    <a:pt x="29" y="33"/>
                    <a:pt x="29" y="33"/>
                  </a:cubicBezTo>
                  <a:close/>
                  <a:moveTo>
                    <a:pt x="96" y="61"/>
                  </a:moveTo>
                  <a:cubicBezTo>
                    <a:pt x="93" y="60"/>
                    <a:pt x="93" y="56"/>
                    <a:pt x="96" y="55"/>
                  </a:cubicBezTo>
                  <a:cubicBezTo>
                    <a:pt x="111" y="54"/>
                    <a:pt x="111" y="54"/>
                    <a:pt x="111" y="54"/>
                  </a:cubicBezTo>
                  <a:cubicBezTo>
                    <a:pt x="116" y="53"/>
                    <a:pt x="116" y="63"/>
                    <a:pt x="111" y="62"/>
                  </a:cubicBezTo>
                  <a:cubicBezTo>
                    <a:pt x="96" y="61"/>
                    <a:pt x="96" y="61"/>
                    <a:pt x="96" y="61"/>
                  </a:cubicBezTo>
                  <a:close/>
                  <a:moveTo>
                    <a:pt x="19" y="61"/>
                  </a:moveTo>
                  <a:cubicBezTo>
                    <a:pt x="23" y="60"/>
                    <a:pt x="23" y="56"/>
                    <a:pt x="19" y="55"/>
                  </a:cubicBezTo>
                  <a:cubicBezTo>
                    <a:pt x="5" y="54"/>
                    <a:pt x="5" y="54"/>
                    <a:pt x="5" y="54"/>
                  </a:cubicBezTo>
                  <a:cubicBezTo>
                    <a:pt x="0" y="53"/>
                    <a:pt x="0" y="63"/>
                    <a:pt x="5" y="62"/>
                  </a:cubicBezTo>
                  <a:cubicBezTo>
                    <a:pt x="19" y="61"/>
                    <a:pt x="19" y="61"/>
                    <a:pt x="19" y="61"/>
                  </a:cubicBezTo>
                  <a:close/>
                  <a:moveTo>
                    <a:pt x="83" y="87"/>
                  </a:moveTo>
                  <a:cubicBezTo>
                    <a:pt x="80" y="84"/>
                    <a:pt x="84" y="81"/>
                    <a:pt x="87" y="83"/>
                  </a:cubicBezTo>
                  <a:cubicBezTo>
                    <a:pt x="98" y="92"/>
                    <a:pt x="98" y="92"/>
                    <a:pt x="98" y="92"/>
                  </a:cubicBezTo>
                  <a:cubicBezTo>
                    <a:pt x="102" y="95"/>
                    <a:pt x="95" y="102"/>
                    <a:pt x="92" y="98"/>
                  </a:cubicBezTo>
                  <a:cubicBezTo>
                    <a:pt x="83" y="87"/>
                    <a:pt x="83" y="87"/>
                    <a:pt x="83" y="87"/>
                  </a:cubicBezTo>
                  <a:close/>
                  <a:moveTo>
                    <a:pt x="33" y="87"/>
                  </a:moveTo>
                  <a:cubicBezTo>
                    <a:pt x="35" y="84"/>
                    <a:pt x="32" y="81"/>
                    <a:pt x="29" y="83"/>
                  </a:cubicBezTo>
                  <a:cubicBezTo>
                    <a:pt x="18" y="92"/>
                    <a:pt x="18" y="92"/>
                    <a:pt x="18" y="92"/>
                  </a:cubicBezTo>
                  <a:cubicBezTo>
                    <a:pt x="14" y="95"/>
                    <a:pt x="21" y="102"/>
                    <a:pt x="24" y="98"/>
                  </a:cubicBezTo>
                  <a:cubicBezTo>
                    <a:pt x="33" y="87"/>
                    <a:pt x="33" y="87"/>
                    <a:pt x="33" y="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56"/>
            <p:cNvSpPr>
              <a:spLocks noEditPoints="1"/>
            </p:cNvSpPr>
            <p:nvPr/>
          </p:nvSpPr>
          <p:spPr bwMode="auto">
            <a:xfrm>
              <a:off x="5375275" y="3035301"/>
              <a:ext cx="433388" cy="547688"/>
            </a:xfrm>
            <a:custGeom>
              <a:avLst/>
              <a:gdLst/>
              <a:ahLst/>
              <a:cxnLst>
                <a:cxn ang="0">
                  <a:pos x="87" y="0"/>
                </a:cxn>
                <a:cxn ang="0">
                  <a:pos x="107" y="10"/>
                </a:cxn>
                <a:cxn ang="0">
                  <a:pos x="121" y="28"/>
                </a:cxn>
                <a:cxn ang="0">
                  <a:pos x="120" y="52"/>
                </a:cxn>
                <a:cxn ang="0">
                  <a:pos x="120" y="52"/>
                </a:cxn>
                <a:cxn ang="0">
                  <a:pos x="124" y="54"/>
                </a:cxn>
                <a:cxn ang="0">
                  <a:pos x="124" y="63"/>
                </a:cxn>
                <a:cxn ang="0">
                  <a:pos x="118" y="69"/>
                </a:cxn>
                <a:cxn ang="0">
                  <a:pos x="114" y="71"/>
                </a:cxn>
                <a:cxn ang="0">
                  <a:pos x="81" y="103"/>
                </a:cxn>
                <a:cxn ang="0">
                  <a:pos x="48" y="71"/>
                </a:cxn>
                <a:cxn ang="0">
                  <a:pos x="45" y="69"/>
                </a:cxn>
                <a:cxn ang="0">
                  <a:pos x="39" y="63"/>
                </a:cxn>
                <a:cxn ang="0">
                  <a:pos x="38" y="54"/>
                </a:cxn>
                <a:cxn ang="0">
                  <a:pos x="43" y="52"/>
                </a:cxn>
                <a:cxn ang="0">
                  <a:pos x="42" y="28"/>
                </a:cxn>
                <a:cxn ang="0">
                  <a:pos x="56" y="10"/>
                </a:cxn>
                <a:cxn ang="0">
                  <a:pos x="56" y="10"/>
                </a:cxn>
                <a:cxn ang="0">
                  <a:pos x="56" y="10"/>
                </a:cxn>
                <a:cxn ang="0">
                  <a:pos x="56" y="9"/>
                </a:cxn>
                <a:cxn ang="0">
                  <a:pos x="56" y="9"/>
                </a:cxn>
                <a:cxn ang="0">
                  <a:pos x="76" y="0"/>
                </a:cxn>
                <a:cxn ang="0">
                  <a:pos x="81" y="0"/>
                </a:cxn>
                <a:cxn ang="0">
                  <a:pos x="87" y="0"/>
                </a:cxn>
                <a:cxn ang="0">
                  <a:pos x="81" y="117"/>
                </a:cxn>
                <a:cxn ang="0">
                  <a:pos x="73" y="122"/>
                </a:cxn>
                <a:cxn ang="0">
                  <a:pos x="76" y="132"/>
                </a:cxn>
                <a:cxn ang="0">
                  <a:pos x="69" y="172"/>
                </a:cxn>
                <a:cxn ang="0">
                  <a:pos x="49" y="109"/>
                </a:cxn>
                <a:cxn ang="0">
                  <a:pos x="11" y="130"/>
                </a:cxn>
                <a:cxn ang="0">
                  <a:pos x="0" y="198"/>
                </a:cxn>
                <a:cxn ang="0">
                  <a:pos x="2" y="203"/>
                </a:cxn>
                <a:cxn ang="0">
                  <a:pos x="6" y="205"/>
                </a:cxn>
                <a:cxn ang="0">
                  <a:pos x="156" y="205"/>
                </a:cxn>
                <a:cxn ang="0">
                  <a:pos x="161" y="203"/>
                </a:cxn>
                <a:cxn ang="0">
                  <a:pos x="163" y="198"/>
                </a:cxn>
                <a:cxn ang="0">
                  <a:pos x="152" y="130"/>
                </a:cxn>
                <a:cxn ang="0">
                  <a:pos x="114" y="109"/>
                </a:cxn>
                <a:cxn ang="0">
                  <a:pos x="93" y="172"/>
                </a:cxn>
                <a:cxn ang="0">
                  <a:pos x="87" y="132"/>
                </a:cxn>
                <a:cxn ang="0">
                  <a:pos x="90" y="122"/>
                </a:cxn>
                <a:cxn ang="0">
                  <a:pos x="81" y="117"/>
                </a:cxn>
              </a:cxnLst>
              <a:rect l="0" t="0" r="r" b="b"/>
              <a:pathLst>
                <a:path w="163" h="205">
                  <a:moveTo>
                    <a:pt x="87" y="0"/>
                  </a:moveTo>
                  <a:cubicBezTo>
                    <a:pt x="95" y="2"/>
                    <a:pt x="102" y="5"/>
                    <a:pt x="107" y="10"/>
                  </a:cubicBezTo>
                  <a:cubicBezTo>
                    <a:pt x="113" y="15"/>
                    <a:pt x="119" y="18"/>
                    <a:pt x="121" y="28"/>
                  </a:cubicBezTo>
                  <a:cubicBezTo>
                    <a:pt x="123" y="36"/>
                    <a:pt x="121" y="45"/>
                    <a:pt x="120" y="52"/>
                  </a:cubicBezTo>
                  <a:cubicBezTo>
                    <a:pt x="120" y="52"/>
                    <a:pt x="120" y="52"/>
                    <a:pt x="120" y="52"/>
                  </a:cubicBezTo>
                  <a:cubicBezTo>
                    <a:pt x="122" y="52"/>
                    <a:pt x="124" y="52"/>
                    <a:pt x="124" y="54"/>
                  </a:cubicBezTo>
                  <a:cubicBezTo>
                    <a:pt x="125" y="57"/>
                    <a:pt x="125" y="60"/>
                    <a:pt x="124" y="63"/>
                  </a:cubicBezTo>
                  <a:cubicBezTo>
                    <a:pt x="123" y="65"/>
                    <a:pt x="120" y="67"/>
                    <a:pt x="118" y="69"/>
                  </a:cubicBezTo>
                  <a:cubicBezTo>
                    <a:pt x="117" y="70"/>
                    <a:pt x="116" y="71"/>
                    <a:pt x="114" y="71"/>
                  </a:cubicBezTo>
                  <a:cubicBezTo>
                    <a:pt x="108" y="88"/>
                    <a:pt x="96" y="103"/>
                    <a:pt x="81" y="103"/>
                  </a:cubicBezTo>
                  <a:cubicBezTo>
                    <a:pt x="67" y="103"/>
                    <a:pt x="55" y="88"/>
                    <a:pt x="48" y="71"/>
                  </a:cubicBezTo>
                  <a:cubicBezTo>
                    <a:pt x="47" y="71"/>
                    <a:pt x="46" y="70"/>
                    <a:pt x="45" y="69"/>
                  </a:cubicBezTo>
                  <a:cubicBezTo>
                    <a:pt x="43" y="67"/>
                    <a:pt x="39" y="65"/>
                    <a:pt x="39" y="63"/>
                  </a:cubicBezTo>
                  <a:cubicBezTo>
                    <a:pt x="38" y="60"/>
                    <a:pt x="37" y="57"/>
                    <a:pt x="38" y="54"/>
                  </a:cubicBezTo>
                  <a:cubicBezTo>
                    <a:pt x="39" y="52"/>
                    <a:pt x="41" y="52"/>
                    <a:pt x="43" y="52"/>
                  </a:cubicBezTo>
                  <a:cubicBezTo>
                    <a:pt x="41" y="45"/>
                    <a:pt x="40" y="36"/>
                    <a:pt x="42" y="28"/>
                  </a:cubicBezTo>
                  <a:cubicBezTo>
                    <a:pt x="44" y="18"/>
                    <a:pt x="50" y="15"/>
                    <a:pt x="56" y="10"/>
                  </a:cubicBezTo>
                  <a:cubicBezTo>
                    <a:pt x="56" y="10"/>
                    <a:pt x="56" y="10"/>
                    <a:pt x="56" y="10"/>
                  </a:cubicBezTo>
                  <a:cubicBezTo>
                    <a:pt x="56" y="10"/>
                    <a:pt x="56" y="10"/>
                    <a:pt x="56" y="10"/>
                  </a:cubicBezTo>
                  <a:cubicBezTo>
                    <a:pt x="56" y="9"/>
                    <a:pt x="56" y="9"/>
                    <a:pt x="56" y="9"/>
                  </a:cubicBezTo>
                  <a:cubicBezTo>
                    <a:pt x="56" y="9"/>
                    <a:pt x="56" y="9"/>
                    <a:pt x="56" y="9"/>
                  </a:cubicBezTo>
                  <a:cubicBezTo>
                    <a:pt x="62" y="5"/>
                    <a:pt x="68" y="1"/>
                    <a:pt x="76" y="0"/>
                  </a:cubicBezTo>
                  <a:cubicBezTo>
                    <a:pt x="77" y="0"/>
                    <a:pt x="79" y="0"/>
                    <a:pt x="81" y="0"/>
                  </a:cubicBezTo>
                  <a:cubicBezTo>
                    <a:pt x="84" y="0"/>
                    <a:pt x="85" y="0"/>
                    <a:pt x="87" y="0"/>
                  </a:cubicBezTo>
                  <a:close/>
                  <a:moveTo>
                    <a:pt x="81" y="117"/>
                  </a:moveTo>
                  <a:cubicBezTo>
                    <a:pt x="73" y="122"/>
                    <a:pt x="73" y="122"/>
                    <a:pt x="73" y="122"/>
                  </a:cubicBezTo>
                  <a:cubicBezTo>
                    <a:pt x="76" y="132"/>
                    <a:pt x="76" y="132"/>
                    <a:pt x="76" y="132"/>
                  </a:cubicBezTo>
                  <a:cubicBezTo>
                    <a:pt x="69" y="172"/>
                    <a:pt x="69" y="172"/>
                    <a:pt x="69" y="172"/>
                  </a:cubicBezTo>
                  <a:cubicBezTo>
                    <a:pt x="61" y="155"/>
                    <a:pt x="54" y="127"/>
                    <a:pt x="49" y="109"/>
                  </a:cubicBezTo>
                  <a:cubicBezTo>
                    <a:pt x="36" y="115"/>
                    <a:pt x="17" y="116"/>
                    <a:pt x="11" y="130"/>
                  </a:cubicBezTo>
                  <a:cubicBezTo>
                    <a:pt x="4" y="143"/>
                    <a:pt x="1" y="174"/>
                    <a:pt x="0" y="198"/>
                  </a:cubicBezTo>
                  <a:cubicBezTo>
                    <a:pt x="0" y="200"/>
                    <a:pt x="0" y="201"/>
                    <a:pt x="2" y="203"/>
                  </a:cubicBezTo>
                  <a:cubicBezTo>
                    <a:pt x="3" y="204"/>
                    <a:pt x="5" y="205"/>
                    <a:pt x="6" y="205"/>
                  </a:cubicBezTo>
                  <a:cubicBezTo>
                    <a:pt x="156" y="205"/>
                    <a:pt x="156" y="205"/>
                    <a:pt x="156" y="205"/>
                  </a:cubicBezTo>
                  <a:cubicBezTo>
                    <a:pt x="158" y="205"/>
                    <a:pt x="160" y="204"/>
                    <a:pt x="161" y="203"/>
                  </a:cubicBezTo>
                  <a:cubicBezTo>
                    <a:pt x="162" y="201"/>
                    <a:pt x="163" y="200"/>
                    <a:pt x="163" y="198"/>
                  </a:cubicBezTo>
                  <a:cubicBezTo>
                    <a:pt x="162" y="174"/>
                    <a:pt x="159" y="143"/>
                    <a:pt x="152" y="130"/>
                  </a:cubicBezTo>
                  <a:cubicBezTo>
                    <a:pt x="145" y="116"/>
                    <a:pt x="127" y="115"/>
                    <a:pt x="114" y="109"/>
                  </a:cubicBezTo>
                  <a:cubicBezTo>
                    <a:pt x="109" y="127"/>
                    <a:pt x="102" y="155"/>
                    <a:pt x="93" y="172"/>
                  </a:cubicBezTo>
                  <a:cubicBezTo>
                    <a:pt x="87" y="132"/>
                    <a:pt x="87" y="132"/>
                    <a:pt x="87" y="132"/>
                  </a:cubicBezTo>
                  <a:cubicBezTo>
                    <a:pt x="90" y="122"/>
                    <a:pt x="90" y="122"/>
                    <a:pt x="90" y="122"/>
                  </a:cubicBezTo>
                  <a:cubicBezTo>
                    <a:pt x="81" y="117"/>
                    <a:pt x="81" y="117"/>
                    <a:pt x="81" y="1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51" name="Group 50"/>
          <p:cNvGrpSpPr>
            <a:grpSpLocks noChangeAspect="1"/>
          </p:cNvGrpSpPr>
          <p:nvPr/>
        </p:nvGrpSpPr>
        <p:grpSpPr>
          <a:xfrm>
            <a:off x="2600490" y="1610907"/>
            <a:ext cx="808642" cy="516850"/>
            <a:chOff x="5176838" y="4264025"/>
            <a:chExt cx="985838" cy="668338"/>
          </a:xfrm>
          <a:solidFill>
            <a:schemeClr val="accent4">
              <a:lumMod val="40000"/>
              <a:lumOff val="60000"/>
            </a:schemeClr>
          </a:solidFill>
        </p:grpSpPr>
        <p:sp>
          <p:nvSpPr>
            <p:cNvPr id="52" name="Freeform 81"/>
            <p:cNvSpPr>
              <a:spLocks/>
            </p:cNvSpPr>
            <p:nvPr/>
          </p:nvSpPr>
          <p:spPr bwMode="auto">
            <a:xfrm>
              <a:off x="5300663" y="4264025"/>
              <a:ext cx="746125" cy="476250"/>
            </a:xfrm>
            <a:custGeom>
              <a:avLst/>
              <a:gdLst/>
              <a:ahLst/>
              <a:cxnLst>
                <a:cxn ang="0">
                  <a:pos x="509" y="329"/>
                </a:cxn>
                <a:cxn ang="0">
                  <a:pos x="516" y="311"/>
                </a:cxn>
                <a:cxn ang="0">
                  <a:pos x="516" y="31"/>
                </a:cxn>
                <a:cxn ang="0">
                  <a:pos x="483" y="0"/>
                </a:cxn>
                <a:cxn ang="0">
                  <a:pos x="33" y="0"/>
                </a:cxn>
                <a:cxn ang="0">
                  <a:pos x="0" y="31"/>
                </a:cxn>
                <a:cxn ang="0">
                  <a:pos x="0" y="311"/>
                </a:cxn>
                <a:cxn ang="0">
                  <a:pos x="7" y="329"/>
                </a:cxn>
                <a:cxn ang="0">
                  <a:pos x="509" y="329"/>
                </a:cxn>
              </a:cxnLst>
              <a:rect l="0" t="0" r="r" b="b"/>
              <a:pathLst>
                <a:path w="516" h="329">
                  <a:moveTo>
                    <a:pt x="509" y="329"/>
                  </a:moveTo>
                  <a:cubicBezTo>
                    <a:pt x="513" y="324"/>
                    <a:pt x="516" y="318"/>
                    <a:pt x="516" y="311"/>
                  </a:cubicBezTo>
                  <a:cubicBezTo>
                    <a:pt x="516" y="31"/>
                    <a:pt x="516" y="31"/>
                    <a:pt x="516" y="31"/>
                  </a:cubicBezTo>
                  <a:cubicBezTo>
                    <a:pt x="516" y="14"/>
                    <a:pt x="501" y="0"/>
                    <a:pt x="483" y="0"/>
                  </a:cubicBezTo>
                  <a:cubicBezTo>
                    <a:pt x="33" y="0"/>
                    <a:pt x="33" y="0"/>
                    <a:pt x="33" y="0"/>
                  </a:cubicBezTo>
                  <a:cubicBezTo>
                    <a:pt x="15" y="0"/>
                    <a:pt x="0" y="14"/>
                    <a:pt x="0" y="31"/>
                  </a:cubicBezTo>
                  <a:cubicBezTo>
                    <a:pt x="0" y="311"/>
                    <a:pt x="0" y="311"/>
                    <a:pt x="0" y="311"/>
                  </a:cubicBezTo>
                  <a:cubicBezTo>
                    <a:pt x="0" y="318"/>
                    <a:pt x="3" y="324"/>
                    <a:pt x="7" y="329"/>
                  </a:cubicBezTo>
                  <a:lnTo>
                    <a:pt x="509" y="3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Rectangle 82"/>
            <p:cNvSpPr>
              <a:spLocks noChangeArrowheads="1"/>
            </p:cNvSpPr>
            <p:nvPr/>
          </p:nvSpPr>
          <p:spPr bwMode="auto">
            <a:xfrm>
              <a:off x="5357813" y="4319588"/>
              <a:ext cx="630238" cy="385763"/>
            </a:xfrm>
            <a:prstGeom prst="rect">
              <a:avLst/>
            </a:prstGeom>
            <a:solidFill>
              <a:schemeClr val="accent4">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83"/>
            <p:cNvSpPr>
              <a:spLocks/>
            </p:cNvSpPr>
            <p:nvPr/>
          </p:nvSpPr>
          <p:spPr bwMode="auto">
            <a:xfrm>
              <a:off x="5176838" y="4872038"/>
              <a:ext cx="985838" cy="60325"/>
            </a:xfrm>
            <a:custGeom>
              <a:avLst/>
              <a:gdLst/>
              <a:ahLst/>
              <a:cxnLst>
                <a:cxn ang="0">
                  <a:pos x="682" y="21"/>
                </a:cxn>
                <a:cxn ang="0">
                  <a:pos x="653" y="42"/>
                </a:cxn>
                <a:cxn ang="0">
                  <a:pos x="29" y="42"/>
                </a:cxn>
                <a:cxn ang="0">
                  <a:pos x="0" y="21"/>
                </a:cxn>
                <a:cxn ang="0">
                  <a:pos x="0" y="21"/>
                </a:cxn>
                <a:cxn ang="0">
                  <a:pos x="29" y="0"/>
                </a:cxn>
                <a:cxn ang="0">
                  <a:pos x="653" y="0"/>
                </a:cxn>
                <a:cxn ang="0">
                  <a:pos x="682" y="21"/>
                </a:cxn>
              </a:cxnLst>
              <a:rect l="0" t="0" r="r" b="b"/>
              <a:pathLst>
                <a:path w="682" h="42">
                  <a:moveTo>
                    <a:pt x="682" y="21"/>
                  </a:moveTo>
                  <a:cubicBezTo>
                    <a:pt x="682" y="32"/>
                    <a:pt x="669" y="42"/>
                    <a:pt x="653" y="42"/>
                  </a:cubicBezTo>
                  <a:cubicBezTo>
                    <a:pt x="29" y="42"/>
                    <a:pt x="29" y="42"/>
                    <a:pt x="29" y="42"/>
                  </a:cubicBezTo>
                  <a:cubicBezTo>
                    <a:pt x="13" y="42"/>
                    <a:pt x="0" y="32"/>
                    <a:pt x="0" y="21"/>
                  </a:cubicBezTo>
                  <a:cubicBezTo>
                    <a:pt x="0" y="21"/>
                    <a:pt x="0" y="21"/>
                    <a:pt x="0" y="21"/>
                  </a:cubicBezTo>
                  <a:cubicBezTo>
                    <a:pt x="0" y="9"/>
                    <a:pt x="13" y="0"/>
                    <a:pt x="29" y="0"/>
                  </a:cubicBezTo>
                  <a:cubicBezTo>
                    <a:pt x="653" y="0"/>
                    <a:pt x="653" y="0"/>
                    <a:pt x="653" y="0"/>
                  </a:cubicBezTo>
                  <a:cubicBezTo>
                    <a:pt x="669" y="0"/>
                    <a:pt x="682" y="9"/>
                    <a:pt x="68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84"/>
            <p:cNvSpPr>
              <a:spLocks/>
            </p:cNvSpPr>
            <p:nvPr/>
          </p:nvSpPr>
          <p:spPr bwMode="auto">
            <a:xfrm>
              <a:off x="5976938" y="4754563"/>
              <a:ext cx="157163" cy="107950"/>
            </a:xfrm>
            <a:custGeom>
              <a:avLst/>
              <a:gdLst/>
              <a:ahLst/>
              <a:cxnLst>
                <a:cxn ang="0">
                  <a:pos x="99" y="68"/>
                </a:cxn>
                <a:cxn ang="0">
                  <a:pos x="32" y="0"/>
                </a:cxn>
                <a:cxn ang="0">
                  <a:pos x="0" y="0"/>
                </a:cxn>
                <a:cxn ang="0">
                  <a:pos x="67" y="68"/>
                </a:cxn>
                <a:cxn ang="0">
                  <a:pos x="99" y="68"/>
                </a:cxn>
              </a:cxnLst>
              <a:rect l="0" t="0" r="r" b="b"/>
              <a:pathLst>
                <a:path w="99" h="68">
                  <a:moveTo>
                    <a:pt x="99" y="68"/>
                  </a:moveTo>
                  <a:lnTo>
                    <a:pt x="32" y="0"/>
                  </a:lnTo>
                  <a:lnTo>
                    <a:pt x="0" y="0"/>
                  </a:lnTo>
                  <a:lnTo>
                    <a:pt x="67" y="68"/>
                  </a:lnTo>
                  <a:lnTo>
                    <a:pt x="99"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85"/>
            <p:cNvSpPr>
              <a:spLocks/>
            </p:cNvSpPr>
            <p:nvPr/>
          </p:nvSpPr>
          <p:spPr bwMode="auto">
            <a:xfrm>
              <a:off x="5208588" y="4754563"/>
              <a:ext cx="158750" cy="107950"/>
            </a:xfrm>
            <a:custGeom>
              <a:avLst/>
              <a:gdLst/>
              <a:ahLst/>
              <a:cxnLst>
                <a:cxn ang="0">
                  <a:pos x="33" y="68"/>
                </a:cxn>
                <a:cxn ang="0">
                  <a:pos x="100" y="0"/>
                </a:cxn>
                <a:cxn ang="0">
                  <a:pos x="68" y="0"/>
                </a:cxn>
                <a:cxn ang="0">
                  <a:pos x="0" y="68"/>
                </a:cxn>
                <a:cxn ang="0">
                  <a:pos x="33" y="68"/>
                </a:cxn>
              </a:cxnLst>
              <a:rect l="0" t="0" r="r" b="b"/>
              <a:pathLst>
                <a:path w="100" h="68">
                  <a:moveTo>
                    <a:pt x="33" y="68"/>
                  </a:moveTo>
                  <a:lnTo>
                    <a:pt x="100" y="0"/>
                  </a:lnTo>
                  <a:lnTo>
                    <a:pt x="68" y="0"/>
                  </a:lnTo>
                  <a:lnTo>
                    <a:pt x="0" y="68"/>
                  </a:lnTo>
                  <a:lnTo>
                    <a:pt x="33"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 name="Freeform 86"/>
            <p:cNvSpPr>
              <a:spLocks/>
            </p:cNvSpPr>
            <p:nvPr/>
          </p:nvSpPr>
          <p:spPr bwMode="auto">
            <a:xfrm>
              <a:off x="5273675" y="4754563"/>
              <a:ext cx="796925" cy="84138"/>
            </a:xfrm>
            <a:custGeom>
              <a:avLst/>
              <a:gdLst/>
              <a:ahLst/>
              <a:cxnLst>
                <a:cxn ang="0">
                  <a:pos x="32" y="0"/>
                </a:cxn>
                <a:cxn ang="0">
                  <a:pos x="0" y="53"/>
                </a:cxn>
                <a:cxn ang="0">
                  <a:pos x="502" y="53"/>
                </a:cxn>
                <a:cxn ang="0">
                  <a:pos x="460" y="0"/>
                </a:cxn>
                <a:cxn ang="0">
                  <a:pos x="32" y="0"/>
                </a:cxn>
              </a:cxnLst>
              <a:rect l="0" t="0" r="r" b="b"/>
              <a:pathLst>
                <a:path w="502" h="53">
                  <a:moveTo>
                    <a:pt x="32" y="0"/>
                  </a:moveTo>
                  <a:lnTo>
                    <a:pt x="0" y="53"/>
                  </a:lnTo>
                  <a:lnTo>
                    <a:pt x="502" y="53"/>
                  </a:lnTo>
                  <a:lnTo>
                    <a:pt x="460" y="0"/>
                  </a:lnTo>
                  <a:lnTo>
                    <a:pt x="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8" name="Oval 87"/>
            <p:cNvSpPr>
              <a:spLocks noChangeArrowheads="1"/>
            </p:cNvSpPr>
            <p:nvPr/>
          </p:nvSpPr>
          <p:spPr bwMode="auto">
            <a:xfrm>
              <a:off x="5386388" y="4900613"/>
              <a:ext cx="555625" cy="95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9" name="Oval 88"/>
            <p:cNvSpPr>
              <a:spLocks noChangeArrowheads="1"/>
            </p:cNvSpPr>
            <p:nvPr/>
          </p:nvSpPr>
          <p:spPr bwMode="auto">
            <a:xfrm>
              <a:off x="5980113" y="4889500"/>
              <a:ext cx="25400" cy="254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0" name="Oval 89"/>
            <p:cNvSpPr>
              <a:spLocks noChangeArrowheads="1"/>
            </p:cNvSpPr>
            <p:nvPr/>
          </p:nvSpPr>
          <p:spPr bwMode="auto">
            <a:xfrm>
              <a:off x="6011863" y="4889500"/>
              <a:ext cx="25400" cy="254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1" name="Oval 90"/>
            <p:cNvSpPr>
              <a:spLocks noChangeArrowheads="1"/>
            </p:cNvSpPr>
            <p:nvPr/>
          </p:nvSpPr>
          <p:spPr bwMode="auto">
            <a:xfrm>
              <a:off x="5651500" y="4278313"/>
              <a:ext cx="30163" cy="301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2" name="Title 1"/>
          <p:cNvSpPr txBox="1">
            <a:spLocks/>
          </p:cNvSpPr>
          <p:nvPr/>
        </p:nvSpPr>
        <p:spPr>
          <a:xfrm>
            <a:off x="259310" y="1676794"/>
            <a:ext cx="2062950" cy="463778"/>
          </a:xfrm>
          <a:prstGeom prst="rect">
            <a:avLst/>
          </a:prstGeom>
        </p:spPr>
        <p:txBody>
          <a:bodyPr vert="horz" wrap="square" lIns="0" tIns="0" rIns="0" bIns="0" rtlCol="0" anchor="ctr" anchorCtr="0">
            <a:noAutofit/>
          </a:bodyPr>
          <a:lstStyle>
            <a:lvl1pPr algn="l" defTabSz="1043056" rtl="0" eaLnBrk="1" latinLnBrk="0" hangingPunct="1">
              <a:lnSpc>
                <a:spcPct val="90000"/>
              </a:lnSpc>
              <a:spcBef>
                <a:spcPct val="0"/>
              </a:spcBef>
              <a:buNone/>
              <a:defRPr sz="2300" b="1" kern="1200">
                <a:solidFill>
                  <a:schemeClr val="tx1"/>
                </a:solidFill>
                <a:latin typeface="+mj-lt"/>
                <a:ea typeface="+mj-ea"/>
                <a:cs typeface="+mj-cs"/>
              </a:defRPr>
            </a:lvl1pPr>
          </a:lstStyle>
          <a:p>
            <a:pPr algn="r"/>
            <a:r>
              <a:rPr lang="en-US" dirty="0" smtClean="0"/>
              <a:t>Delivery</a:t>
            </a:r>
            <a:endParaRPr lang="en-US" dirty="0"/>
          </a:p>
        </p:txBody>
      </p:sp>
      <p:grpSp>
        <p:nvGrpSpPr>
          <p:cNvPr id="63" name="Group 62"/>
          <p:cNvGrpSpPr>
            <a:grpSpLocks noChangeAspect="1"/>
          </p:cNvGrpSpPr>
          <p:nvPr/>
        </p:nvGrpSpPr>
        <p:grpSpPr>
          <a:xfrm>
            <a:off x="2644214" y="2859634"/>
            <a:ext cx="691244" cy="741686"/>
            <a:chOff x="7575550" y="3082925"/>
            <a:chExt cx="758825" cy="863600"/>
          </a:xfrm>
          <a:solidFill>
            <a:schemeClr val="accent1">
              <a:lumMod val="20000"/>
              <a:lumOff val="80000"/>
            </a:schemeClr>
          </a:solidFill>
        </p:grpSpPr>
        <p:sp>
          <p:nvSpPr>
            <p:cNvPr id="64" name="Freeform 50"/>
            <p:cNvSpPr>
              <a:spLocks noEditPoints="1"/>
            </p:cNvSpPr>
            <p:nvPr/>
          </p:nvSpPr>
          <p:spPr bwMode="auto">
            <a:xfrm>
              <a:off x="7575550" y="3082925"/>
              <a:ext cx="355600" cy="355600"/>
            </a:xfrm>
            <a:custGeom>
              <a:avLst/>
              <a:gdLst/>
              <a:ahLst/>
              <a:cxnLst>
                <a:cxn ang="0">
                  <a:pos x="224" y="224"/>
                </a:cxn>
                <a:cxn ang="0">
                  <a:pos x="196" y="130"/>
                </a:cxn>
                <a:cxn ang="0">
                  <a:pos x="68" y="0"/>
                </a:cxn>
                <a:cxn ang="0">
                  <a:pos x="0" y="68"/>
                </a:cxn>
                <a:cxn ang="0">
                  <a:pos x="128" y="198"/>
                </a:cxn>
                <a:cxn ang="0">
                  <a:pos x="224" y="224"/>
                </a:cxn>
                <a:cxn ang="0">
                  <a:pos x="194" y="138"/>
                </a:cxn>
                <a:cxn ang="0">
                  <a:pos x="208" y="186"/>
                </a:cxn>
                <a:cxn ang="0">
                  <a:pos x="184" y="208"/>
                </a:cxn>
                <a:cxn ang="0">
                  <a:pos x="136" y="196"/>
                </a:cxn>
                <a:cxn ang="0">
                  <a:pos x="194" y="138"/>
                </a:cxn>
              </a:cxnLst>
              <a:rect l="0" t="0" r="r" b="b"/>
              <a:pathLst>
                <a:path w="224" h="224">
                  <a:moveTo>
                    <a:pt x="224" y="224"/>
                  </a:moveTo>
                  <a:lnTo>
                    <a:pt x="196" y="130"/>
                  </a:lnTo>
                  <a:lnTo>
                    <a:pt x="68" y="0"/>
                  </a:lnTo>
                  <a:lnTo>
                    <a:pt x="0" y="68"/>
                  </a:lnTo>
                  <a:lnTo>
                    <a:pt x="128" y="198"/>
                  </a:lnTo>
                  <a:lnTo>
                    <a:pt x="224" y="224"/>
                  </a:lnTo>
                  <a:close/>
                  <a:moveTo>
                    <a:pt x="194" y="138"/>
                  </a:moveTo>
                  <a:lnTo>
                    <a:pt x="208" y="186"/>
                  </a:lnTo>
                  <a:lnTo>
                    <a:pt x="184" y="208"/>
                  </a:lnTo>
                  <a:lnTo>
                    <a:pt x="136" y="196"/>
                  </a:lnTo>
                  <a:lnTo>
                    <a:pt x="194" y="1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5" name="Rectangle 51"/>
            <p:cNvSpPr>
              <a:spLocks noChangeArrowheads="1"/>
            </p:cNvSpPr>
            <p:nvPr/>
          </p:nvSpPr>
          <p:spPr bwMode="auto">
            <a:xfrm>
              <a:off x="7940675" y="3362325"/>
              <a:ext cx="279400" cy="34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6" name="Rectangle 52"/>
            <p:cNvSpPr>
              <a:spLocks noChangeArrowheads="1"/>
            </p:cNvSpPr>
            <p:nvPr/>
          </p:nvSpPr>
          <p:spPr bwMode="auto">
            <a:xfrm>
              <a:off x="7940675" y="3457575"/>
              <a:ext cx="279400" cy="34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67" name="Freeform 53"/>
            <p:cNvSpPr>
              <a:spLocks noEditPoints="1"/>
            </p:cNvSpPr>
            <p:nvPr/>
          </p:nvSpPr>
          <p:spPr bwMode="auto">
            <a:xfrm>
              <a:off x="7677150" y="3140075"/>
              <a:ext cx="657225" cy="806450"/>
            </a:xfrm>
            <a:custGeom>
              <a:avLst/>
              <a:gdLst/>
              <a:ahLst/>
              <a:cxnLst>
                <a:cxn ang="0">
                  <a:pos x="414" y="48"/>
                </a:cxn>
                <a:cxn ang="0">
                  <a:pos x="412" y="38"/>
                </a:cxn>
                <a:cxn ang="0">
                  <a:pos x="406" y="20"/>
                </a:cxn>
                <a:cxn ang="0">
                  <a:pos x="392" y="8"/>
                </a:cxn>
                <a:cxn ang="0">
                  <a:pos x="376" y="0"/>
                </a:cxn>
                <a:cxn ang="0">
                  <a:pos x="212" y="0"/>
                </a:cxn>
                <a:cxn ang="0">
                  <a:pos x="108" y="0"/>
                </a:cxn>
                <a:cxn ang="0">
                  <a:pos x="212" y="36"/>
                </a:cxn>
                <a:cxn ang="0">
                  <a:pos x="366" y="36"/>
                </a:cxn>
                <a:cxn ang="0">
                  <a:pos x="370" y="36"/>
                </a:cxn>
                <a:cxn ang="0">
                  <a:pos x="376" y="42"/>
                </a:cxn>
                <a:cxn ang="0">
                  <a:pos x="378" y="270"/>
                </a:cxn>
                <a:cxn ang="0">
                  <a:pos x="226" y="270"/>
                </a:cxn>
                <a:cxn ang="0">
                  <a:pos x="206" y="274"/>
                </a:cxn>
                <a:cxn ang="0">
                  <a:pos x="192" y="284"/>
                </a:cxn>
                <a:cxn ang="0">
                  <a:pos x="182" y="300"/>
                </a:cxn>
                <a:cxn ang="0">
                  <a:pos x="178" y="318"/>
                </a:cxn>
                <a:cxn ang="0">
                  <a:pos x="48" y="472"/>
                </a:cxn>
                <a:cxn ang="0">
                  <a:pos x="44" y="472"/>
                </a:cxn>
                <a:cxn ang="0">
                  <a:pos x="38" y="464"/>
                </a:cxn>
                <a:cxn ang="0">
                  <a:pos x="36" y="312"/>
                </a:cxn>
                <a:cxn ang="0">
                  <a:pos x="36" y="186"/>
                </a:cxn>
                <a:cxn ang="0">
                  <a:pos x="0" y="312"/>
                </a:cxn>
                <a:cxn ang="0">
                  <a:pos x="0" y="460"/>
                </a:cxn>
                <a:cxn ang="0">
                  <a:pos x="2" y="470"/>
                </a:cxn>
                <a:cxn ang="0">
                  <a:pos x="8" y="486"/>
                </a:cxn>
                <a:cxn ang="0">
                  <a:pos x="22" y="500"/>
                </a:cxn>
                <a:cxn ang="0">
                  <a:pos x="38" y="508"/>
                </a:cxn>
                <a:cxn ang="0">
                  <a:pos x="178" y="508"/>
                </a:cxn>
                <a:cxn ang="0">
                  <a:pos x="178" y="508"/>
                </a:cxn>
                <a:cxn ang="0">
                  <a:pos x="412" y="272"/>
                </a:cxn>
                <a:cxn ang="0">
                  <a:pos x="414" y="272"/>
                </a:cxn>
                <a:cxn ang="0">
                  <a:pos x="414" y="270"/>
                </a:cxn>
                <a:cxn ang="0">
                  <a:pos x="214" y="318"/>
                </a:cxn>
                <a:cxn ang="0">
                  <a:pos x="214" y="314"/>
                </a:cxn>
                <a:cxn ang="0">
                  <a:pos x="220" y="308"/>
                </a:cxn>
                <a:cxn ang="0">
                  <a:pos x="352" y="306"/>
                </a:cxn>
              </a:cxnLst>
              <a:rect l="0" t="0" r="r" b="b"/>
              <a:pathLst>
                <a:path w="414" h="508">
                  <a:moveTo>
                    <a:pt x="414" y="270"/>
                  </a:moveTo>
                  <a:lnTo>
                    <a:pt x="414" y="48"/>
                  </a:lnTo>
                  <a:lnTo>
                    <a:pt x="414" y="48"/>
                  </a:lnTo>
                  <a:lnTo>
                    <a:pt x="412" y="38"/>
                  </a:lnTo>
                  <a:lnTo>
                    <a:pt x="410" y="28"/>
                  </a:lnTo>
                  <a:lnTo>
                    <a:pt x="406" y="20"/>
                  </a:lnTo>
                  <a:lnTo>
                    <a:pt x="400" y="14"/>
                  </a:lnTo>
                  <a:lnTo>
                    <a:pt x="392" y="8"/>
                  </a:lnTo>
                  <a:lnTo>
                    <a:pt x="384" y="4"/>
                  </a:lnTo>
                  <a:lnTo>
                    <a:pt x="376" y="0"/>
                  </a:lnTo>
                  <a:lnTo>
                    <a:pt x="366" y="0"/>
                  </a:lnTo>
                  <a:lnTo>
                    <a:pt x="212" y="0"/>
                  </a:lnTo>
                  <a:lnTo>
                    <a:pt x="212" y="0"/>
                  </a:lnTo>
                  <a:lnTo>
                    <a:pt x="108" y="0"/>
                  </a:lnTo>
                  <a:lnTo>
                    <a:pt x="108" y="36"/>
                  </a:lnTo>
                  <a:lnTo>
                    <a:pt x="212" y="36"/>
                  </a:lnTo>
                  <a:lnTo>
                    <a:pt x="212" y="36"/>
                  </a:lnTo>
                  <a:lnTo>
                    <a:pt x="366" y="36"/>
                  </a:lnTo>
                  <a:lnTo>
                    <a:pt x="366" y="36"/>
                  </a:lnTo>
                  <a:lnTo>
                    <a:pt x="370" y="36"/>
                  </a:lnTo>
                  <a:lnTo>
                    <a:pt x="374" y="38"/>
                  </a:lnTo>
                  <a:lnTo>
                    <a:pt x="376" y="42"/>
                  </a:lnTo>
                  <a:lnTo>
                    <a:pt x="378" y="48"/>
                  </a:lnTo>
                  <a:lnTo>
                    <a:pt x="378" y="270"/>
                  </a:lnTo>
                  <a:lnTo>
                    <a:pt x="226" y="270"/>
                  </a:lnTo>
                  <a:lnTo>
                    <a:pt x="226" y="270"/>
                  </a:lnTo>
                  <a:lnTo>
                    <a:pt x="216" y="272"/>
                  </a:lnTo>
                  <a:lnTo>
                    <a:pt x="206" y="274"/>
                  </a:lnTo>
                  <a:lnTo>
                    <a:pt x="198" y="278"/>
                  </a:lnTo>
                  <a:lnTo>
                    <a:pt x="192" y="284"/>
                  </a:lnTo>
                  <a:lnTo>
                    <a:pt x="186" y="292"/>
                  </a:lnTo>
                  <a:lnTo>
                    <a:pt x="182" y="300"/>
                  </a:lnTo>
                  <a:lnTo>
                    <a:pt x="178" y="308"/>
                  </a:lnTo>
                  <a:lnTo>
                    <a:pt x="178" y="318"/>
                  </a:lnTo>
                  <a:lnTo>
                    <a:pt x="178" y="472"/>
                  </a:lnTo>
                  <a:lnTo>
                    <a:pt x="48" y="472"/>
                  </a:lnTo>
                  <a:lnTo>
                    <a:pt x="48" y="472"/>
                  </a:lnTo>
                  <a:lnTo>
                    <a:pt x="44" y="472"/>
                  </a:lnTo>
                  <a:lnTo>
                    <a:pt x="40" y="468"/>
                  </a:lnTo>
                  <a:lnTo>
                    <a:pt x="38" y="464"/>
                  </a:lnTo>
                  <a:lnTo>
                    <a:pt x="36" y="460"/>
                  </a:lnTo>
                  <a:lnTo>
                    <a:pt x="36" y="312"/>
                  </a:lnTo>
                  <a:lnTo>
                    <a:pt x="36" y="312"/>
                  </a:lnTo>
                  <a:lnTo>
                    <a:pt x="36" y="186"/>
                  </a:lnTo>
                  <a:lnTo>
                    <a:pt x="0" y="186"/>
                  </a:lnTo>
                  <a:lnTo>
                    <a:pt x="0" y="312"/>
                  </a:lnTo>
                  <a:lnTo>
                    <a:pt x="0" y="312"/>
                  </a:lnTo>
                  <a:lnTo>
                    <a:pt x="0" y="460"/>
                  </a:lnTo>
                  <a:lnTo>
                    <a:pt x="0" y="460"/>
                  </a:lnTo>
                  <a:lnTo>
                    <a:pt x="2" y="470"/>
                  </a:lnTo>
                  <a:lnTo>
                    <a:pt x="4" y="478"/>
                  </a:lnTo>
                  <a:lnTo>
                    <a:pt x="8" y="486"/>
                  </a:lnTo>
                  <a:lnTo>
                    <a:pt x="14" y="494"/>
                  </a:lnTo>
                  <a:lnTo>
                    <a:pt x="22" y="500"/>
                  </a:lnTo>
                  <a:lnTo>
                    <a:pt x="30" y="504"/>
                  </a:lnTo>
                  <a:lnTo>
                    <a:pt x="38" y="508"/>
                  </a:lnTo>
                  <a:lnTo>
                    <a:pt x="48" y="508"/>
                  </a:lnTo>
                  <a:lnTo>
                    <a:pt x="178" y="508"/>
                  </a:lnTo>
                  <a:lnTo>
                    <a:pt x="178" y="508"/>
                  </a:lnTo>
                  <a:lnTo>
                    <a:pt x="178" y="508"/>
                  </a:lnTo>
                  <a:lnTo>
                    <a:pt x="412" y="272"/>
                  </a:lnTo>
                  <a:lnTo>
                    <a:pt x="412" y="272"/>
                  </a:lnTo>
                  <a:lnTo>
                    <a:pt x="414" y="272"/>
                  </a:lnTo>
                  <a:lnTo>
                    <a:pt x="414" y="272"/>
                  </a:lnTo>
                  <a:lnTo>
                    <a:pt x="414" y="270"/>
                  </a:lnTo>
                  <a:lnTo>
                    <a:pt x="414" y="270"/>
                  </a:lnTo>
                  <a:close/>
                  <a:moveTo>
                    <a:pt x="214" y="444"/>
                  </a:moveTo>
                  <a:lnTo>
                    <a:pt x="214" y="318"/>
                  </a:lnTo>
                  <a:lnTo>
                    <a:pt x="214" y="318"/>
                  </a:lnTo>
                  <a:lnTo>
                    <a:pt x="214" y="314"/>
                  </a:lnTo>
                  <a:lnTo>
                    <a:pt x="216" y="310"/>
                  </a:lnTo>
                  <a:lnTo>
                    <a:pt x="220" y="308"/>
                  </a:lnTo>
                  <a:lnTo>
                    <a:pt x="226" y="306"/>
                  </a:lnTo>
                  <a:lnTo>
                    <a:pt x="352" y="306"/>
                  </a:lnTo>
                  <a:lnTo>
                    <a:pt x="214" y="4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Rectangle 54"/>
            <p:cNvSpPr>
              <a:spLocks noChangeArrowheads="1"/>
            </p:cNvSpPr>
            <p:nvPr/>
          </p:nvSpPr>
          <p:spPr bwMode="auto">
            <a:xfrm>
              <a:off x="7940675" y="3263900"/>
              <a:ext cx="279400" cy="349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69" name="Title 1"/>
          <p:cNvSpPr txBox="1">
            <a:spLocks/>
          </p:cNvSpPr>
          <p:nvPr/>
        </p:nvSpPr>
        <p:spPr>
          <a:xfrm>
            <a:off x="261582" y="2961978"/>
            <a:ext cx="2062950" cy="463778"/>
          </a:xfrm>
          <a:prstGeom prst="rect">
            <a:avLst/>
          </a:prstGeom>
        </p:spPr>
        <p:txBody>
          <a:bodyPr vert="horz" wrap="square" lIns="0" tIns="0" rIns="0" bIns="0" rtlCol="0" anchor="ctr" anchorCtr="0">
            <a:noAutofit/>
          </a:bodyPr>
          <a:lstStyle>
            <a:lvl1pPr algn="l" defTabSz="1043056" rtl="0" eaLnBrk="1" latinLnBrk="0" hangingPunct="1">
              <a:lnSpc>
                <a:spcPct val="90000"/>
              </a:lnSpc>
              <a:spcBef>
                <a:spcPct val="0"/>
              </a:spcBef>
              <a:buNone/>
              <a:defRPr sz="2300" b="1" kern="1200">
                <a:solidFill>
                  <a:schemeClr val="tx1"/>
                </a:solidFill>
                <a:latin typeface="+mj-lt"/>
                <a:ea typeface="+mj-ea"/>
                <a:cs typeface="+mj-cs"/>
              </a:defRPr>
            </a:lvl1pPr>
          </a:lstStyle>
          <a:p>
            <a:pPr algn="r"/>
            <a:r>
              <a:rPr lang="en-US" dirty="0" smtClean="0"/>
              <a:t>Customization</a:t>
            </a:r>
            <a:endParaRPr lang="en-US" dirty="0"/>
          </a:p>
        </p:txBody>
      </p:sp>
      <p:sp>
        <p:nvSpPr>
          <p:cNvPr id="70" name="Title 1"/>
          <p:cNvSpPr txBox="1">
            <a:spLocks/>
          </p:cNvSpPr>
          <p:nvPr/>
        </p:nvSpPr>
        <p:spPr>
          <a:xfrm>
            <a:off x="277502" y="4288106"/>
            <a:ext cx="2062950" cy="463778"/>
          </a:xfrm>
          <a:prstGeom prst="rect">
            <a:avLst/>
          </a:prstGeom>
        </p:spPr>
        <p:txBody>
          <a:bodyPr vert="horz" wrap="square" lIns="0" tIns="0" rIns="0" bIns="0" rtlCol="0" anchor="ctr" anchorCtr="0">
            <a:noAutofit/>
          </a:bodyPr>
          <a:lstStyle>
            <a:lvl1pPr algn="l" defTabSz="1043056" rtl="0" eaLnBrk="1" latinLnBrk="0" hangingPunct="1">
              <a:lnSpc>
                <a:spcPct val="90000"/>
              </a:lnSpc>
              <a:spcBef>
                <a:spcPct val="0"/>
              </a:spcBef>
              <a:buNone/>
              <a:defRPr sz="2300" b="1" kern="1200">
                <a:solidFill>
                  <a:schemeClr val="tx1"/>
                </a:solidFill>
                <a:latin typeface="+mj-lt"/>
                <a:ea typeface="+mj-ea"/>
                <a:cs typeface="+mj-cs"/>
              </a:defRPr>
            </a:lvl1pPr>
          </a:lstStyle>
          <a:p>
            <a:pPr algn="r"/>
            <a:r>
              <a:rPr lang="en-US" dirty="0" smtClean="0"/>
              <a:t>Expertise</a:t>
            </a:r>
            <a:endParaRPr lang="en-US" dirty="0"/>
          </a:p>
        </p:txBody>
      </p:sp>
      <p:sp>
        <p:nvSpPr>
          <p:cNvPr id="71" name="Title 1"/>
          <p:cNvSpPr txBox="1">
            <a:spLocks/>
          </p:cNvSpPr>
          <p:nvPr/>
        </p:nvSpPr>
        <p:spPr>
          <a:xfrm>
            <a:off x="266126" y="5655178"/>
            <a:ext cx="2062950" cy="463778"/>
          </a:xfrm>
          <a:prstGeom prst="rect">
            <a:avLst/>
          </a:prstGeom>
        </p:spPr>
        <p:txBody>
          <a:bodyPr vert="horz" wrap="square" lIns="0" tIns="0" rIns="0" bIns="0" rtlCol="0" anchor="ctr" anchorCtr="0">
            <a:noAutofit/>
          </a:bodyPr>
          <a:lstStyle>
            <a:lvl1pPr algn="l" defTabSz="1043056" rtl="0" eaLnBrk="1" latinLnBrk="0" hangingPunct="1">
              <a:lnSpc>
                <a:spcPct val="90000"/>
              </a:lnSpc>
              <a:spcBef>
                <a:spcPct val="0"/>
              </a:spcBef>
              <a:buNone/>
              <a:defRPr sz="2300" b="1" kern="1200">
                <a:solidFill>
                  <a:schemeClr val="tx1"/>
                </a:solidFill>
                <a:latin typeface="+mj-lt"/>
                <a:ea typeface="+mj-ea"/>
                <a:cs typeface="+mj-cs"/>
              </a:defRPr>
            </a:lvl1pPr>
          </a:lstStyle>
          <a:p>
            <a:pPr algn="r"/>
            <a:r>
              <a:rPr lang="en-US" dirty="0" smtClean="0"/>
              <a:t>Cost</a:t>
            </a:r>
            <a:endParaRPr lang="en-US" dirty="0"/>
          </a:p>
        </p:txBody>
      </p:sp>
      <p:grpSp>
        <p:nvGrpSpPr>
          <p:cNvPr id="72" name="Group 71"/>
          <p:cNvGrpSpPr>
            <a:grpSpLocks noChangeAspect="1"/>
          </p:cNvGrpSpPr>
          <p:nvPr/>
        </p:nvGrpSpPr>
        <p:grpSpPr>
          <a:xfrm>
            <a:off x="2569818" y="5627535"/>
            <a:ext cx="874556" cy="491769"/>
            <a:chOff x="6142244" y="3933958"/>
            <a:chExt cx="1078544" cy="606474"/>
          </a:xfrm>
          <a:solidFill>
            <a:schemeClr val="accent3">
              <a:lumMod val="40000"/>
              <a:lumOff val="60000"/>
            </a:schemeClr>
          </a:solidFill>
        </p:grpSpPr>
        <p:sp>
          <p:nvSpPr>
            <p:cNvPr id="73" name="Freeform 108"/>
            <p:cNvSpPr>
              <a:spLocks/>
            </p:cNvSpPr>
            <p:nvPr/>
          </p:nvSpPr>
          <p:spPr bwMode="auto">
            <a:xfrm>
              <a:off x="6723930" y="4361960"/>
              <a:ext cx="271564" cy="95295"/>
            </a:xfrm>
            <a:custGeom>
              <a:avLst/>
              <a:gdLst/>
              <a:ahLst/>
              <a:cxnLst>
                <a:cxn ang="0">
                  <a:pos x="0" y="30"/>
                </a:cxn>
                <a:cxn ang="0">
                  <a:pos x="0" y="73"/>
                </a:cxn>
                <a:cxn ang="0">
                  <a:pos x="208" y="31"/>
                </a:cxn>
                <a:cxn ang="0">
                  <a:pos x="209" y="12"/>
                </a:cxn>
                <a:cxn ang="0">
                  <a:pos x="149" y="0"/>
                </a:cxn>
                <a:cxn ang="0">
                  <a:pos x="0" y="30"/>
                </a:cxn>
              </a:cxnLst>
              <a:rect l="0" t="0" r="r" b="b"/>
              <a:pathLst>
                <a:path w="209" h="73">
                  <a:moveTo>
                    <a:pt x="0" y="30"/>
                  </a:moveTo>
                  <a:cubicBezTo>
                    <a:pt x="0" y="73"/>
                    <a:pt x="0" y="73"/>
                    <a:pt x="0" y="73"/>
                  </a:cubicBezTo>
                  <a:cubicBezTo>
                    <a:pt x="83" y="56"/>
                    <a:pt x="164" y="40"/>
                    <a:pt x="208" y="31"/>
                  </a:cubicBezTo>
                  <a:cubicBezTo>
                    <a:pt x="209" y="25"/>
                    <a:pt x="209" y="19"/>
                    <a:pt x="209" y="12"/>
                  </a:cubicBezTo>
                  <a:cubicBezTo>
                    <a:pt x="195" y="9"/>
                    <a:pt x="174" y="5"/>
                    <a:pt x="149" y="0"/>
                  </a:cubicBezTo>
                  <a:cubicBezTo>
                    <a:pt x="109" y="8"/>
                    <a:pt x="55" y="19"/>
                    <a:pt x="0"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4" name="Freeform 109"/>
            <p:cNvSpPr>
              <a:spLocks/>
            </p:cNvSpPr>
            <p:nvPr/>
          </p:nvSpPr>
          <p:spPr bwMode="auto">
            <a:xfrm>
              <a:off x="6723930" y="4324503"/>
              <a:ext cx="150930" cy="58389"/>
            </a:xfrm>
            <a:custGeom>
              <a:avLst/>
              <a:gdLst/>
              <a:ahLst/>
              <a:cxnLst>
                <a:cxn ang="0">
                  <a:pos x="0" y="44"/>
                </a:cxn>
                <a:cxn ang="0">
                  <a:pos x="0" y="45"/>
                </a:cxn>
                <a:cxn ang="0">
                  <a:pos x="116" y="22"/>
                </a:cxn>
                <a:cxn ang="0">
                  <a:pos x="11" y="0"/>
                </a:cxn>
                <a:cxn ang="0">
                  <a:pos x="0" y="3"/>
                </a:cxn>
                <a:cxn ang="0">
                  <a:pos x="0" y="44"/>
                </a:cxn>
              </a:cxnLst>
              <a:rect l="0" t="0" r="r" b="b"/>
              <a:pathLst>
                <a:path w="116" h="45">
                  <a:moveTo>
                    <a:pt x="0" y="44"/>
                  </a:moveTo>
                  <a:cubicBezTo>
                    <a:pt x="0" y="45"/>
                    <a:pt x="0" y="45"/>
                    <a:pt x="0" y="45"/>
                  </a:cubicBezTo>
                  <a:cubicBezTo>
                    <a:pt x="40" y="37"/>
                    <a:pt x="80" y="29"/>
                    <a:pt x="116" y="22"/>
                  </a:cubicBezTo>
                  <a:cubicBezTo>
                    <a:pt x="84" y="15"/>
                    <a:pt x="48" y="8"/>
                    <a:pt x="11" y="0"/>
                  </a:cubicBezTo>
                  <a:cubicBezTo>
                    <a:pt x="8" y="1"/>
                    <a:pt x="4" y="2"/>
                    <a:pt x="0" y="3"/>
                  </a:cubicBezTo>
                  <a:lnTo>
                    <a:pt x="0" y="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5" name="Freeform 110"/>
            <p:cNvSpPr>
              <a:spLocks/>
            </p:cNvSpPr>
            <p:nvPr/>
          </p:nvSpPr>
          <p:spPr bwMode="auto">
            <a:xfrm>
              <a:off x="6142244" y="4324503"/>
              <a:ext cx="469866" cy="215929"/>
            </a:xfrm>
            <a:custGeom>
              <a:avLst/>
              <a:gdLst/>
              <a:ahLst/>
              <a:cxnLst>
                <a:cxn ang="0">
                  <a:pos x="2" y="0"/>
                </a:cxn>
                <a:cxn ang="0">
                  <a:pos x="0" y="39"/>
                </a:cxn>
                <a:cxn ang="0">
                  <a:pos x="135" y="166"/>
                </a:cxn>
                <a:cxn ang="0">
                  <a:pos x="361" y="119"/>
                </a:cxn>
                <a:cxn ang="0">
                  <a:pos x="361" y="77"/>
                </a:cxn>
                <a:cxn ang="0">
                  <a:pos x="135" y="122"/>
                </a:cxn>
                <a:cxn ang="0">
                  <a:pos x="2" y="0"/>
                </a:cxn>
              </a:cxnLst>
              <a:rect l="0" t="0" r="r" b="b"/>
              <a:pathLst>
                <a:path w="361" h="166">
                  <a:moveTo>
                    <a:pt x="2" y="0"/>
                  </a:moveTo>
                  <a:cubicBezTo>
                    <a:pt x="1" y="12"/>
                    <a:pt x="1" y="26"/>
                    <a:pt x="0" y="39"/>
                  </a:cubicBezTo>
                  <a:cubicBezTo>
                    <a:pt x="37" y="75"/>
                    <a:pt x="132" y="166"/>
                    <a:pt x="135" y="166"/>
                  </a:cubicBezTo>
                  <a:cubicBezTo>
                    <a:pt x="144" y="164"/>
                    <a:pt x="249" y="142"/>
                    <a:pt x="361" y="119"/>
                  </a:cubicBezTo>
                  <a:cubicBezTo>
                    <a:pt x="361" y="104"/>
                    <a:pt x="361" y="88"/>
                    <a:pt x="361" y="77"/>
                  </a:cubicBezTo>
                  <a:cubicBezTo>
                    <a:pt x="250" y="99"/>
                    <a:pt x="144" y="121"/>
                    <a:pt x="135" y="122"/>
                  </a:cubicBezTo>
                  <a:cubicBezTo>
                    <a:pt x="132" y="123"/>
                    <a:pt x="37" y="35"/>
                    <a:pt x="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111"/>
            <p:cNvSpPr>
              <a:spLocks/>
            </p:cNvSpPr>
            <p:nvPr/>
          </p:nvSpPr>
          <p:spPr bwMode="auto">
            <a:xfrm>
              <a:off x="6149955" y="4200564"/>
              <a:ext cx="462154" cy="193895"/>
            </a:xfrm>
            <a:custGeom>
              <a:avLst/>
              <a:gdLst/>
              <a:ahLst/>
              <a:cxnLst>
                <a:cxn ang="0">
                  <a:pos x="325" y="81"/>
                </a:cxn>
                <a:cxn ang="0">
                  <a:pos x="227" y="98"/>
                </a:cxn>
                <a:cxn ang="0">
                  <a:pos x="210" y="101"/>
                </a:cxn>
                <a:cxn ang="0">
                  <a:pos x="199" y="94"/>
                </a:cxn>
                <a:cxn ang="0">
                  <a:pos x="179" y="88"/>
                </a:cxn>
                <a:cxn ang="0">
                  <a:pos x="126" y="87"/>
                </a:cxn>
                <a:cxn ang="0">
                  <a:pos x="109" y="78"/>
                </a:cxn>
                <a:cxn ang="0">
                  <a:pos x="88" y="60"/>
                </a:cxn>
                <a:cxn ang="0">
                  <a:pos x="93" y="59"/>
                </a:cxn>
                <a:cxn ang="0">
                  <a:pos x="93" y="59"/>
                </a:cxn>
                <a:cxn ang="0">
                  <a:pos x="93" y="59"/>
                </a:cxn>
                <a:cxn ang="0">
                  <a:pos x="124" y="25"/>
                </a:cxn>
                <a:cxn ang="0">
                  <a:pos x="149" y="20"/>
                </a:cxn>
                <a:cxn ang="0">
                  <a:pos x="148" y="0"/>
                </a:cxn>
                <a:cxn ang="0">
                  <a:pos x="1" y="26"/>
                </a:cxn>
                <a:cxn ang="0">
                  <a:pos x="0" y="28"/>
                </a:cxn>
                <a:cxn ang="0">
                  <a:pos x="129" y="148"/>
                </a:cxn>
                <a:cxn ang="0">
                  <a:pos x="355" y="101"/>
                </a:cxn>
                <a:cxn ang="0">
                  <a:pos x="331" y="80"/>
                </a:cxn>
                <a:cxn ang="0">
                  <a:pos x="325" y="81"/>
                </a:cxn>
              </a:cxnLst>
              <a:rect l="0" t="0" r="r" b="b"/>
              <a:pathLst>
                <a:path w="355" h="149">
                  <a:moveTo>
                    <a:pt x="325" y="81"/>
                  </a:moveTo>
                  <a:cubicBezTo>
                    <a:pt x="292" y="86"/>
                    <a:pt x="260" y="92"/>
                    <a:pt x="227" y="98"/>
                  </a:cubicBezTo>
                  <a:cubicBezTo>
                    <a:pt x="222" y="99"/>
                    <a:pt x="216" y="100"/>
                    <a:pt x="210" y="101"/>
                  </a:cubicBezTo>
                  <a:cubicBezTo>
                    <a:pt x="209" y="101"/>
                    <a:pt x="200" y="95"/>
                    <a:pt x="199" y="94"/>
                  </a:cubicBezTo>
                  <a:cubicBezTo>
                    <a:pt x="192" y="91"/>
                    <a:pt x="186" y="90"/>
                    <a:pt x="179" y="88"/>
                  </a:cubicBezTo>
                  <a:cubicBezTo>
                    <a:pt x="162" y="85"/>
                    <a:pt x="144" y="85"/>
                    <a:pt x="126" y="87"/>
                  </a:cubicBezTo>
                  <a:cubicBezTo>
                    <a:pt x="118" y="88"/>
                    <a:pt x="115" y="84"/>
                    <a:pt x="109" y="78"/>
                  </a:cubicBezTo>
                  <a:cubicBezTo>
                    <a:pt x="102" y="72"/>
                    <a:pt x="95" y="66"/>
                    <a:pt x="88" y="60"/>
                  </a:cubicBezTo>
                  <a:cubicBezTo>
                    <a:pt x="90" y="59"/>
                    <a:pt x="91" y="59"/>
                    <a:pt x="93" y="59"/>
                  </a:cubicBezTo>
                  <a:cubicBezTo>
                    <a:pt x="93" y="59"/>
                    <a:pt x="93" y="59"/>
                    <a:pt x="93" y="59"/>
                  </a:cubicBezTo>
                  <a:cubicBezTo>
                    <a:pt x="93" y="59"/>
                    <a:pt x="93" y="59"/>
                    <a:pt x="93" y="59"/>
                  </a:cubicBezTo>
                  <a:cubicBezTo>
                    <a:pt x="104" y="56"/>
                    <a:pt x="145" y="43"/>
                    <a:pt x="124" y="25"/>
                  </a:cubicBezTo>
                  <a:cubicBezTo>
                    <a:pt x="132" y="23"/>
                    <a:pt x="141" y="21"/>
                    <a:pt x="149" y="20"/>
                  </a:cubicBezTo>
                  <a:cubicBezTo>
                    <a:pt x="149" y="13"/>
                    <a:pt x="149" y="7"/>
                    <a:pt x="148" y="0"/>
                  </a:cubicBezTo>
                  <a:cubicBezTo>
                    <a:pt x="76" y="13"/>
                    <a:pt x="17" y="23"/>
                    <a:pt x="1" y="26"/>
                  </a:cubicBezTo>
                  <a:cubicBezTo>
                    <a:pt x="1" y="26"/>
                    <a:pt x="1" y="27"/>
                    <a:pt x="0" y="28"/>
                  </a:cubicBezTo>
                  <a:cubicBezTo>
                    <a:pt x="26" y="53"/>
                    <a:pt x="126" y="149"/>
                    <a:pt x="129" y="148"/>
                  </a:cubicBezTo>
                  <a:cubicBezTo>
                    <a:pt x="138" y="146"/>
                    <a:pt x="243" y="124"/>
                    <a:pt x="355" y="101"/>
                  </a:cubicBezTo>
                  <a:cubicBezTo>
                    <a:pt x="355" y="101"/>
                    <a:pt x="345" y="93"/>
                    <a:pt x="331" y="80"/>
                  </a:cubicBezTo>
                  <a:cubicBezTo>
                    <a:pt x="329" y="80"/>
                    <a:pt x="327" y="80"/>
                    <a:pt x="325" y="8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7" name="Freeform 112"/>
            <p:cNvSpPr>
              <a:spLocks/>
            </p:cNvSpPr>
            <p:nvPr/>
          </p:nvSpPr>
          <p:spPr bwMode="auto">
            <a:xfrm>
              <a:off x="6146100" y="4252894"/>
              <a:ext cx="466010" cy="214277"/>
            </a:xfrm>
            <a:custGeom>
              <a:avLst/>
              <a:gdLst/>
              <a:ahLst/>
              <a:cxnLst>
                <a:cxn ang="0">
                  <a:pos x="358" y="75"/>
                </a:cxn>
                <a:cxn ang="0">
                  <a:pos x="132" y="121"/>
                </a:cxn>
                <a:cxn ang="0">
                  <a:pos x="2" y="0"/>
                </a:cxn>
                <a:cxn ang="0">
                  <a:pos x="0" y="40"/>
                </a:cxn>
                <a:cxn ang="0">
                  <a:pos x="132" y="164"/>
                </a:cxn>
                <a:cxn ang="0">
                  <a:pos x="358" y="118"/>
                </a:cxn>
                <a:cxn ang="0">
                  <a:pos x="358" y="117"/>
                </a:cxn>
                <a:cxn ang="0">
                  <a:pos x="358" y="75"/>
                </a:cxn>
              </a:cxnLst>
              <a:rect l="0" t="0" r="r" b="b"/>
              <a:pathLst>
                <a:path w="358" h="165">
                  <a:moveTo>
                    <a:pt x="358" y="75"/>
                  </a:moveTo>
                  <a:cubicBezTo>
                    <a:pt x="247" y="98"/>
                    <a:pt x="141" y="119"/>
                    <a:pt x="132" y="121"/>
                  </a:cubicBezTo>
                  <a:cubicBezTo>
                    <a:pt x="128" y="122"/>
                    <a:pt x="6" y="8"/>
                    <a:pt x="2" y="0"/>
                  </a:cubicBezTo>
                  <a:cubicBezTo>
                    <a:pt x="1" y="10"/>
                    <a:pt x="1" y="24"/>
                    <a:pt x="0" y="40"/>
                  </a:cubicBezTo>
                  <a:cubicBezTo>
                    <a:pt x="39" y="78"/>
                    <a:pt x="129" y="165"/>
                    <a:pt x="132" y="164"/>
                  </a:cubicBezTo>
                  <a:cubicBezTo>
                    <a:pt x="141" y="163"/>
                    <a:pt x="246" y="141"/>
                    <a:pt x="358" y="118"/>
                  </a:cubicBezTo>
                  <a:cubicBezTo>
                    <a:pt x="358" y="117"/>
                    <a:pt x="358" y="117"/>
                    <a:pt x="358" y="117"/>
                  </a:cubicBezTo>
                  <a:cubicBezTo>
                    <a:pt x="358" y="117"/>
                    <a:pt x="358" y="92"/>
                    <a:pt x="358"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8" name="Freeform 113"/>
            <p:cNvSpPr>
              <a:spLocks/>
            </p:cNvSpPr>
            <p:nvPr/>
          </p:nvSpPr>
          <p:spPr bwMode="auto">
            <a:xfrm>
              <a:off x="6495883" y="4274927"/>
              <a:ext cx="74363" cy="20932"/>
            </a:xfrm>
            <a:custGeom>
              <a:avLst/>
              <a:gdLst/>
              <a:ahLst/>
              <a:cxnLst>
                <a:cxn ang="0">
                  <a:pos x="6" y="4"/>
                </a:cxn>
                <a:cxn ang="0">
                  <a:pos x="57" y="16"/>
                </a:cxn>
                <a:cxn ang="0">
                  <a:pos x="52" y="11"/>
                </a:cxn>
                <a:cxn ang="0">
                  <a:pos x="0" y="0"/>
                </a:cxn>
                <a:cxn ang="0">
                  <a:pos x="6" y="4"/>
                </a:cxn>
              </a:cxnLst>
              <a:rect l="0" t="0" r="r" b="b"/>
              <a:pathLst>
                <a:path w="57" h="16">
                  <a:moveTo>
                    <a:pt x="6" y="4"/>
                  </a:moveTo>
                  <a:cubicBezTo>
                    <a:pt x="22" y="11"/>
                    <a:pt x="40" y="15"/>
                    <a:pt x="57" y="16"/>
                  </a:cubicBezTo>
                  <a:cubicBezTo>
                    <a:pt x="55" y="14"/>
                    <a:pt x="54" y="13"/>
                    <a:pt x="52" y="11"/>
                  </a:cubicBezTo>
                  <a:cubicBezTo>
                    <a:pt x="34" y="7"/>
                    <a:pt x="17" y="4"/>
                    <a:pt x="0" y="0"/>
                  </a:cubicBezTo>
                  <a:cubicBezTo>
                    <a:pt x="2" y="2"/>
                    <a:pt x="4" y="3"/>
                    <a:pt x="6" y="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9" name="Freeform 114"/>
            <p:cNvSpPr>
              <a:spLocks/>
            </p:cNvSpPr>
            <p:nvPr/>
          </p:nvSpPr>
          <p:spPr bwMode="auto">
            <a:xfrm>
              <a:off x="6617067" y="4299715"/>
              <a:ext cx="76567" cy="174065"/>
            </a:xfrm>
            <a:custGeom>
              <a:avLst/>
              <a:gdLst/>
              <a:ahLst/>
              <a:cxnLst>
                <a:cxn ang="0">
                  <a:pos x="22" y="5"/>
                </a:cxn>
                <a:cxn ang="0">
                  <a:pos x="0" y="0"/>
                </a:cxn>
                <a:cxn ang="0">
                  <a:pos x="21" y="20"/>
                </a:cxn>
                <a:cxn ang="0">
                  <a:pos x="21" y="134"/>
                </a:cxn>
                <a:cxn ang="0">
                  <a:pos x="59" y="126"/>
                </a:cxn>
                <a:cxn ang="0">
                  <a:pos x="59" y="13"/>
                </a:cxn>
                <a:cxn ang="0">
                  <a:pos x="22" y="5"/>
                </a:cxn>
              </a:cxnLst>
              <a:rect l="0" t="0" r="r" b="b"/>
              <a:pathLst>
                <a:path w="59" h="134">
                  <a:moveTo>
                    <a:pt x="22" y="5"/>
                  </a:moveTo>
                  <a:cubicBezTo>
                    <a:pt x="0" y="0"/>
                    <a:pt x="0" y="0"/>
                    <a:pt x="0" y="0"/>
                  </a:cubicBezTo>
                  <a:cubicBezTo>
                    <a:pt x="21" y="20"/>
                    <a:pt x="21" y="20"/>
                    <a:pt x="21" y="20"/>
                  </a:cubicBezTo>
                  <a:cubicBezTo>
                    <a:pt x="21" y="20"/>
                    <a:pt x="21" y="134"/>
                    <a:pt x="21" y="134"/>
                  </a:cubicBezTo>
                  <a:cubicBezTo>
                    <a:pt x="34" y="131"/>
                    <a:pt x="46" y="128"/>
                    <a:pt x="59" y="126"/>
                  </a:cubicBezTo>
                  <a:cubicBezTo>
                    <a:pt x="59" y="126"/>
                    <a:pt x="59" y="14"/>
                    <a:pt x="59" y="13"/>
                  </a:cubicBezTo>
                  <a:cubicBezTo>
                    <a:pt x="47" y="10"/>
                    <a:pt x="35" y="8"/>
                    <a:pt x="22"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0" name="Freeform 115"/>
            <p:cNvSpPr>
              <a:spLocks/>
            </p:cNvSpPr>
            <p:nvPr/>
          </p:nvSpPr>
          <p:spPr bwMode="auto">
            <a:xfrm>
              <a:off x="6365884" y="4168065"/>
              <a:ext cx="273216" cy="111821"/>
            </a:xfrm>
            <a:custGeom>
              <a:avLst/>
              <a:gdLst/>
              <a:ahLst/>
              <a:cxnLst>
                <a:cxn ang="0">
                  <a:pos x="210" y="43"/>
                </a:cxn>
                <a:cxn ang="0">
                  <a:pos x="0" y="0"/>
                </a:cxn>
                <a:cxn ang="0">
                  <a:pos x="2" y="44"/>
                </a:cxn>
                <a:cxn ang="0">
                  <a:pos x="210" y="86"/>
                </a:cxn>
                <a:cxn ang="0">
                  <a:pos x="210" y="43"/>
                </a:cxn>
              </a:cxnLst>
              <a:rect l="0" t="0" r="r" b="b"/>
              <a:pathLst>
                <a:path w="210" h="86">
                  <a:moveTo>
                    <a:pt x="210" y="43"/>
                  </a:moveTo>
                  <a:cubicBezTo>
                    <a:pt x="112" y="23"/>
                    <a:pt x="20" y="4"/>
                    <a:pt x="0" y="0"/>
                  </a:cubicBezTo>
                  <a:cubicBezTo>
                    <a:pt x="0" y="14"/>
                    <a:pt x="1" y="30"/>
                    <a:pt x="2" y="44"/>
                  </a:cubicBezTo>
                  <a:cubicBezTo>
                    <a:pt x="46" y="53"/>
                    <a:pt x="128" y="69"/>
                    <a:pt x="210" y="86"/>
                  </a:cubicBezTo>
                  <a:lnTo>
                    <a:pt x="21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116"/>
            <p:cNvSpPr>
              <a:spLocks/>
            </p:cNvSpPr>
            <p:nvPr/>
          </p:nvSpPr>
          <p:spPr bwMode="auto">
            <a:xfrm>
              <a:off x="6362029" y="3933958"/>
              <a:ext cx="437367" cy="198853"/>
            </a:xfrm>
            <a:custGeom>
              <a:avLst/>
              <a:gdLst/>
              <a:ahLst/>
              <a:cxnLst>
                <a:cxn ang="0">
                  <a:pos x="213" y="153"/>
                </a:cxn>
                <a:cxn ang="0">
                  <a:pos x="237" y="132"/>
                </a:cxn>
                <a:cxn ang="0">
                  <a:pos x="170" y="120"/>
                </a:cxn>
                <a:cxn ang="0">
                  <a:pos x="136" y="114"/>
                </a:cxn>
                <a:cxn ang="0">
                  <a:pos x="128" y="100"/>
                </a:cxn>
                <a:cxn ang="0">
                  <a:pos x="86" y="76"/>
                </a:cxn>
                <a:cxn ang="0">
                  <a:pos x="109" y="57"/>
                </a:cxn>
                <a:cxn ang="0">
                  <a:pos x="118" y="48"/>
                </a:cxn>
                <a:cxn ang="0">
                  <a:pos x="130" y="49"/>
                </a:cxn>
                <a:cxn ang="0">
                  <a:pos x="181" y="47"/>
                </a:cxn>
                <a:cxn ang="0">
                  <a:pos x="205" y="37"/>
                </a:cxn>
                <a:cxn ang="0">
                  <a:pos x="221" y="37"/>
                </a:cxn>
                <a:cxn ang="0">
                  <a:pos x="312" y="54"/>
                </a:cxn>
                <a:cxn ang="0">
                  <a:pos x="318" y="55"/>
                </a:cxn>
                <a:cxn ang="0">
                  <a:pos x="336" y="38"/>
                </a:cxn>
                <a:cxn ang="0">
                  <a:pos x="123" y="0"/>
                </a:cxn>
                <a:cxn ang="0">
                  <a:pos x="0" y="110"/>
                </a:cxn>
                <a:cxn ang="0">
                  <a:pos x="213" y="153"/>
                </a:cxn>
              </a:cxnLst>
              <a:rect l="0" t="0" r="r" b="b"/>
              <a:pathLst>
                <a:path w="336" h="153">
                  <a:moveTo>
                    <a:pt x="213" y="153"/>
                  </a:moveTo>
                  <a:cubicBezTo>
                    <a:pt x="217" y="150"/>
                    <a:pt x="226" y="142"/>
                    <a:pt x="237" y="132"/>
                  </a:cubicBezTo>
                  <a:cubicBezTo>
                    <a:pt x="215" y="128"/>
                    <a:pt x="192" y="124"/>
                    <a:pt x="170" y="120"/>
                  </a:cubicBezTo>
                  <a:cubicBezTo>
                    <a:pt x="159" y="118"/>
                    <a:pt x="147" y="116"/>
                    <a:pt x="136" y="114"/>
                  </a:cubicBezTo>
                  <a:cubicBezTo>
                    <a:pt x="126" y="112"/>
                    <a:pt x="128" y="112"/>
                    <a:pt x="128" y="100"/>
                  </a:cubicBezTo>
                  <a:cubicBezTo>
                    <a:pt x="127" y="85"/>
                    <a:pt x="99" y="79"/>
                    <a:pt x="86" y="76"/>
                  </a:cubicBezTo>
                  <a:cubicBezTo>
                    <a:pt x="94" y="70"/>
                    <a:pt x="101" y="63"/>
                    <a:pt x="109" y="57"/>
                  </a:cubicBezTo>
                  <a:cubicBezTo>
                    <a:pt x="112" y="54"/>
                    <a:pt x="115" y="51"/>
                    <a:pt x="118" y="48"/>
                  </a:cubicBezTo>
                  <a:cubicBezTo>
                    <a:pt x="119" y="47"/>
                    <a:pt x="128" y="49"/>
                    <a:pt x="130" y="49"/>
                  </a:cubicBezTo>
                  <a:cubicBezTo>
                    <a:pt x="147" y="51"/>
                    <a:pt x="165" y="50"/>
                    <a:pt x="181" y="47"/>
                  </a:cubicBezTo>
                  <a:cubicBezTo>
                    <a:pt x="190" y="45"/>
                    <a:pt x="198" y="42"/>
                    <a:pt x="205" y="37"/>
                  </a:cubicBezTo>
                  <a:cubicBezTo>
                    <a:pt x="210" y="34"/>
                    <a:pt x="215" y="36"/>
                    <a:pt x="221" y="37"/>
                  </a:cubicBezTo>
                  <a:cubicBezTo>
                    <a:pt x="251" y="43"/>
                    <a:pt x="282" y="48"/>
                    <a:pt x="312" y="54"/>
                  </a:cubicBezTo>
                  <a:cubicBezTo>
                    <a:pt x="314" y="54"/>
                    <a:pt x="316" y="54"/>
                    <a:pt x="318" y="55"/>
                  </a:cubicBezTo>
                  <a:cubicBezTo>
                    <a:pt x="325" y="48"/>
                    <a:pt x="331" y="42"/>
                    <a:pt x="336" y="38"/>
                  </a:cubicBezTo>
                  <a:cubicBezTo>
                    <a:pt x="253" y="23"/>
                    <a:pt x="171" y="8"/>
                    <a:pt x="123" y="0"/>
                  </a:cubicBezTo>
                  <a:cubicBezTo>
                    <a:pt x="93" y="26"/>
                    <a:pt x="1" y="109"/>
                    <a:pt x="0" y="110"/>
                  </a:cubicBezTo>
                  <a:cubicBezTo>
                    <a:pt x="42" y="118"/>
                    <a:pt x="127" y="135"/>
                    <a:pt x="213" y="1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2" name="Freeform 117"/>
            <p:cNvSpPr>
              <a:spLocks/>
            </p:cNvSpPr>
            <p:nvPr/>
          </p:nvSpPr>
          <p:spPr bwMode="auto">
            <a:xfrm>
              <a:off x="6362029" y="4093701"/>
              <a:ext cx="277072" cy="113473"/>
            </a:xfrm>
            <a:custGeom>
              <a:avLst/>
              <a:gdLst/>
              <a:ahLst/>
              <a:cxnLst>
                <a:cxn ang="0">
                  <a:pos x="213" y="85"/>
                </a:cxn>
                <a:cxn ang="0">
                  <a:pos x="213" y="44"/>
                </a:cxn>
                <a:cxn ang="0">
                  <a:pos x="0" y="0"/>
                </a:cxn>
                <a:cxn ang="0">
                  <a:pos x="2" y="44"/>
                </a:cxn>
                <a:cxn ang="0">
                  <a:pos x="213" y="87"/>
                </a:cxn>
                <a:cxn ang="0">
                  <a:pos x="213" y="85"/>
                </a:cxn>
              </a:cxnLst>
              <a:rect l="0" t="0" r="r" b="b"/>
              <a:pathLst>
                <a:path w="213" h="87">
                  <a:moveTo>
                    <a:pt x="213" y="85"/>
                  </a:moveTo>
                  <a:cubicBezTo>
                    <a:pt x="213" y="44"/>
                    <a:pt x="213" y="44"/>
                    <a:pt x="213" y="44"/>
                  </a:cubicBezTo>
                  <a:cubicBezTo>
                    <a:pt x="108" y="22"/>
                    <a:pt x="10" y="2"/>
                    <a:pt x="0" y="0"/>
                  </a:cubicBezTo>
                  <a:cubicBezTo>
                    <a:pt x="0" y="10"/>
                    <a:pt x="1" y="26"/>
                    <a:pt x="2" y="44"/>
                  </a:cubicBezTo>
                  <a:cubicBezTo>
                    <a:pt x="45" y="52"/>
                    <a:pt x="129" y="69"/>
                    <a:pt x="213" y="87"/>
                  </a:cubicBezTo>
                  <a:lnTo>
                    <a:pt x="213" y="8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3" name="Freeform 118"/>
            <p:cNvSpPr>
              <a:spLocks/>
            </p:cNvSpPr>
            <p:nvPr/>
          </p:nvSpPr>
          <p:spPr bwMode="auto">
            <a:xfrm>
              <a:off x="6670499" y="4018236"/>
              <a:ext cx="92541" cy="77118"/>
            </a:xfrm>
            <a:custGeom>
              <a:avLst/>
              <a:gdLst/>
              <a:ahLst/>
              <a:cxnLst>
                <a:cxn ang="0">
                  <a:pos x="1" y="45"/>
                </a:cxn>
                <a:cxn ang="0">
                  <a:pos x="9" y="59"/>
                </a:cxn>
                <a:cxn ang="0">
                  <a:pos x="71" y="0"/>
                </a:cxn>
                <a:cxn ang="0">
                  <a:pos x="65" y="0"/>
                </a:cxn>
                <a:cxn ang="0">
                  <a:pos x="1" y="45"/>
                </a:cxn>
              </a:cxnLst>
              <a:rect l="0" t="0" r="r" b="b"/>
              <a:pathLst>
                <a:path w="71" h="59">
                  <a:moveTo>
                    <a:pt x="1" y="45"/>
                  </a:moveTo>
                  <a:cubicBezTo>
                    <a:pt x="2" y="51"/>
                    <a:pt x="5" y="55"/>
                    <a:pt x="9" y="59"/>
                  </a:cubicBezTo>
                  <a:cubicBezTo>
                    <a:pt x="28" y="41"/>
                    <a:pt x="52" y="18"/>
                    <a:pt x="71" y="0"/>
                  </a:cubicBezTo>
                  <a:cubicBezTo>
                    <a:pt x="69" y="0"/>
                    <a:pt x="67" y="0"/>
                    <a:pt x="65" y="0"/>
                  </a:cubicBezTo>
                  <a:cubicBezTo>
                    <a:pt x="44" y="4"/>
                    <a:pt x="0" y="19"/>
                    <a:pt x="1" y="4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4" name="Freeform 119"/>
            <p:cNvSpPr>
              <a:spLocks/>
            </p:cNvSpPr>
            <p:nvPr/>
          </p:nvSpPr>
          <p:spPr bwMode="auto">
            <a:xfrm>
              <a:off x="6752574" y="4147133"/>
              <a:ext cx="468214" cy="217582"/>
            </a:xfrm>
            <a:custGeom>
              <a:avLst/>
              <a:gdLst/>
              <a:ahLst/>
              <a:cxnLst>
                <a:cxn ang="0">
                  <a:pos x="358" y="0"/>
                </a:cxn>
                <a:cxn ang="0">
                  <a:pos x="225" y="123"/>
                </a:cxn>
                <a:cxn ang="0">
                  <a:pos x="0" y="77"/>
                </a:cxn>
                <a:cxn ang="0">
                  <a:pos x="0" y="120"/>
                </a:cxn>
                <a:cxn ang="0">
                  <a:pos x="225" y="166"/>
                </a:cxn>
                <a:cxn ang="0">
                  <a:pos x="360" y="39"/>
                </a:cxn>
                <a:cxn ang="0">
                  <a:pos x="358" y="0"/>
                </a:cxn>
              </a:cxnLst>
              <a:rect l="0" t="0" r="r" b="b"/>
              <a:pathLst>
                <a:path w="360" h="167">
                  <a:moveTo>
                    <a:pt x="358" y="0"/>
                  </a:moveTo>
                  <a:cubicBezTo>
                    <a:pt x="323" y="35"/>
                    <a:pt x="228" y="123"/>
                    <a:pt x="225" y="123"/>
                  </a:cubicBezTo>
                  <a:cubicBezTo>
                    <a:pt x="217" y="121"/>
                    <a:pt x="110" y="99"/>
                    <a:pt x="0" y="77"/>
                  </a:cubicBezTo>
                  <a:cubicBezTo>
                    <a:pt x="0" y="88"/>
                    <a:pt x="0" y="104"/>
                    <a:pt x="0" y="120"/>
                  </a:cubicBezTo>
                  <a:cubicBezTo>
                    <a:pt x="112" y="143"/>
                    <a:pt x="217" y="164"/>
                    <a:pt x="225" y="166"/>
                  </a:cubicBezTo>
                  <a:cubicBezTo>
                    <a:pt x="228" y="167"/>
                    <a:pt x="323" y="75"/>
                    <a:pt x="360" y="39"/>
                  </a:cubicBezTo>
                  <a:cubicBezTo>
                    <a:pt x="360" y="26"/>
                    <a:pt x="359" y="13"/>
                    <a:pt x="3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120"/>
            <p:cNvSpPr>
              <a:spLocks/>
            </p:cNvSpPr>
            <p:nvPr/>
          </p:nvSpPr>
          <p:spPr bwMode="auto">
            <a:xfrm>
              <a:off x="6752574" y="4004465"/>
              <a:ext cx="460502" cy="213175"/>
            </a:xfrm>
            <a:custGeom>
              <a:avLst/>
              <a:gdLst/>
              <a:ahLst/>
              <a:cxnLst>
                <a:cxn ang="0">
                  <a:pos x="261" y="74"/>
                </a:cxn>
                <a:cxn ang="0">
                  <a:pos x="261" y="74"/>
                </a:cxn>
                <a:cxn ang="0">
                  <a:pos x="261" y="74"/>
                </a:cxn>
                <a:cxn ang="0">
                  <a:pos x="266" y="75"/>
                </a:cxn>
                <a:cxn ang="0">
                  <a:pos x="246" y="93"/>
                </a:cxn>
                <a:cxn ang="0">
                  <a:pos x="228" y="102"/>
                </a:cxn>
                <a:cxn ang="0">
                  <a:pos x="175" y="104"/>
                </a:cxn>
                <a:cxn ang="0">
                  <a:pos x="156" y="109"/>
                </a:cxn>
                <a:cxn ang="0">
                  <a:pos x="144" y="116"/>
                </a:cxn>
                <a:cxn ang="0">
                  <a:pos x="127" y="113"/>
                </a:cxn>
                <a:cxn ang="0">
                  <a:pos x="29" y="96"/>
                </a:cxn>
                <a:cxn ang="0">
                  <a:pos x="24" y="95"/>
                </a:cxn>
                <a:cxn ang="0">
                  <a:pos x="0" y="117"/>
                </a:cxn>
                <a:cxn ang="0">
                  <a:pos x="225" y="163"/>
                </a:cxn>
                <a:cxn ang="0">
                  <a:pos x="354" y="43"/>
                </a:cxn>
                <a:cxn ang="0">
                  <a:pos x="354" y="42"/>
                </a:cxn>
                <a:cxn ang="0">
                  <a:pos x="124" y="0"/>
                </a:cxn>
                <a:cxn ang="0">
                  <a:pos x="106" y="17"/>
                </a:cxn>
                <a:cxn ang="0">
                  <a:pos x="231" y="40"/>
                </a:cxn>
                <a:cxn ang="0">
                  <a:pos x="261" y="74"/>
                </a:cxn>
              </a:cxnLst>
              <a:rect l="0" t="0" r="r" b="b"/>
              <a:pathLst>
                <a:path w="354" h="164">
                  <a:moveTo>
                    <a:pt x="261" y="74"/>
                  </a:moveTo>
                  <a:cubicBezTo>
                    <a:pt x="261" y="74"/>
                    <a:pt x="261" y="74"/>
                    <a:pt x="261" y="74"/>
                  </a:cubicBezTo>
                  <a:cubicBezTo>
                    <a:pt x="261" y="74"/>
                    <a:pt x="261" y="74"/>
                    <a:pt x="261" y="74"/>
                  </a:cubicBezTo>
                  <a:cubicBezTo>
                    <a:pt x="263" y="74"/>
                    <a:pt x="265" y="75"/>
                    <a:pt x="266" y="75"/>
                  </a:cubicBezTo>
                  <a:cubicBezTo>
                    <a:pt x="259" y="81"/>
                    <a:pt x="253" y="87"/>
                    <a:pt x="246" y="93"/>
                  </a:cubicBezTo>
                  <a:cubicBezTo>
                    <a:pt x="239" y="99"/>
                    <a:pt x="237" y="104"/>
                    <a:pt x="228" y="102"/>
                  </a:cubicBezTo>
                  <a:cubicBezTo>
                    <a:pt x="211" y="100"/>
                    <a:pt x="193" y="100"/>
                    <a:pt x="175" y="104"/>
                  </a:cubicBezTo>
                  <a:cubicBezTo>
                    <a:pt x="169" y="105"/>
                    <a:pt x="162" y="107"/>
                    <a:pt x="156" y="109"/>
                  </a:cubicBezTo>
                  <a:cubicBezTo>
                    <a:pt x="154" y="110"/>
                    <a:pt x="146" y="116"/>
                    <a:pt x="144" y="116"/>
                  </a:cubicBezTo>
                  <a:cubicBezTo>
                    <a:pt x="139" y="115"/>
                    <a:pt x="133" y="114"/>
                    <a:pt x="127" y="113"/>
                  </a:cubicBezTo>
                  <a:cubicBezTo>
                    <a:pt x="94" y="107"/>
                    <a:pt x="62" y="102"/>
                    <a:pt x="29" y="96"/>
                  </a:cubicBezTo>
                  <a:cubicBezTo>
                    <a:pt x="28" y="95"/>
                    <a:pt x="26" y="95"/>
                    <a:pt x="24" y="95"/>
                  </a:cubicBezTo>
                  <a:cubicBezTo>
                    <a:pt x="10" y="108"/>
                    <a:pt x="0" y="117"/>
                    <a:pt x="0" y="117"/>
                  </a:cubicBezTo>
                  <a:cubicBezTo>
                    <a:pt x="112" y="140"/>
                    <a:pt x="217" y="162"/>
                    <a:pt x="225" y="163"/>
                  </a:cubicBezTo>
                  <a:cubicBezTo>
                    <a:pt x="229" y="164"/>
                    <a:pt x="328" y="68"/>
                    <a:pt x="354" y="43"/>
                  </a:cubicBezTo>
                  <a:cubicBezTo>
                    <a:pt x="354" y="42"/>
                    <a:pt x="354" y="42"/>
                    <a:pt x="354" y="42"/>
                  </a:cubicBezTo>
                  <a:cubicBezTo>
                    <a:pt x="331" y="38"/>
                    <a:pt x="231" y="20"/>
                    <a:pt x="124" y="0"/>
                  </a:cubicBezTo>
                  <a:cubicBezTo>
                    <a:pt x="119" y="5"/>
                    <a:pt x="113" y="11"/>
                    <a:pt x="106" y="17"/>
                  </a:cubicBezTo>
                  <a:cubicBezTo>
                    <a:pt x="148" y="25"/>
                    <a:pt x="189" y="32"/>
                    <a:pt x="231" y="40"/>
                  </a:cubicBezTo>
                  <a:cubicBezTo>
                    <a:pt x="210" y="58"/>
                    <a:pt x="250" y="71"/>
                    <a:pt x="261"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6" name="Freeform 121"/>
            <p:cNvSpPr>
              <a:spLocks/>
            </p:cNvSpPr>
            <p:nvPr/>
          </p:nvSpPr>
          <p:spPr bwMode="auto">
            <a:xfrm>
              <a:off x="6752574" y="4075524"/>
              <a:ext cx="465460" cy="214827"/>
            </a:xfrm>
            <a:custGeom>
              <a:avLst/>
              <a:gdLst/>
              <a:ahLst/>
              <a:cxnLst>
                <a:cxn ang="0">
                  <a:pos x="225" y="121"/>
                </a:cxn>
                <a:cxn ang="0">
                  <a:pos x="0" y="75"/>
                </a:cxn>
                <a:cxn ang="0">
                  <a:pos x="0" y="117"/>
                </a:cxn>
                <a:cxn ang="0">
                  <a:pos x="0" y="118"/>
                </a:cxn>
                <a:cxn ang="0">
                  <a:pos x="225" y="165"/>
                </a:cxn>
                <a:cxn ang="0">
                  <a:pos x="358" y="41"/>
                </a:cxn>
                <a:cxn ang="0">
                  <a:pos x="355" y="0"/>
                </a:cxn>
                <a:cxn ang="0">
                  <a:pos x="225" y="121"/>
                </a:cxn>
              </a:cxnLst>
              <a:rect l="0" t="0" r="r" b="b"/>
              <a:pathLst>
                <a:path w="358" h="165">
                  <a:moveTo>
                    <a:pt x="225" y="121"/>
                  </a:moveTo>
                  <a:cubicBezTo>
                    <a:pt x="217" y="120"/>
                    <a:pt x="110" y="98"/>
                    <a:pt x="0" y="75"/>
                  </a:cubicBezTo>
                  <a:cubicBezTo>
                    <a:pt x="0" y="92"/>
                    <a:pt x="0" y="117"/>
                    <a:pt x="0" y="117"/>
                  </a:cubicBezTo>
                  <a:cubicBezTo>
                    <a:pt x="0" y="117"/>
                    <a:pt x="0" y="117"/>
                    <a:pt x="0" y="118"/>
                  </a:cubicBezTo>
                  <a:cubicBezTo>
                    <a:pt x="112" y="141"/>
                    <a:pt x="217" y="163"/>
                    <a:pt x="225" y="165"/>
                  </a:cubicBezTo>
                  <a:cubicBezTo>
                    <a:pt x="228" y="165"/>
                    <a:pt x="319" y="78"/>
                    <a:pt x="358" y="41"/>
                  </a:cubicBezTo>
                  <a:cubicBezTo>
                    <a:pt x="357" y="24"/>
                    <a:pt x="356" y="10"/>
                    <a:pt x="355" y="0"/>
                  </a:cubicBezTo>
                  <a:cubicBezTo>
                    <a:pt x="351" y="8"/>
                    <a:pt x="229" y="122"/>
                    <a:pt x="225" y="1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7" name="Freeform 122"/>
            <p:cNvSpPr>
              <a:spLocks/>
            </p:cNvSpPr>
            <p:nvPr/>
          </p:nvSpPr>
          <p:spPr bwMode="auto">
            <a:xfrm>
              <a:off x="6792785" y="4034210"/>
              <a:ext cx="109066" cy="84279"/>
            </a:xfrm>
            <a:custGeom>
              <a:avLst/>
              <a:gdLst/>
              <a:ahLst/>
              <a:cxnLst>
                <a:cxn ang="0">
                  <a:pos x="83" y="20"/>
                </a:cxn>
                <a:cxn ang="0">
                  <a:pos x="69" y="0"/>
                </a:cxn>
                <a:cxn ang="0">
                  <a:pos x="58" y="11"/>
                </a:cxn>
                <a:cxn ang="0">
                  <a:pos x="0" y="65"/>
                </a:cxn>
                <a:cxn ang="0">
                  <a:pos x="51" y="53"/>
                </a:cxn>
                <a:cxn ang="0">
                  <a:pos x="83" y="20"/>
                </a:cxn>
              </a:cxnLst>
              <a:rect l="0" t="0" r="r" b="b"/>
              <a:pathLst>
                <a:path w="84" h="65">
                  <a:moveTo>
                    <a:pt x="83" y="20"/>
                  </a:moveTo>
                  <a:cubicBezTo>
                    <a:pt x="84" y="10"/>
                    <a:pt x="78" y="4"/>
                    <a:pt x="69" y="0"/>
                  </a:cubicBezTo>
                  <a:cubicBezTo>
                    <a:pt x="65" y="4"/>
                    <a:pt x="62" y="8"/>
                    <a:pt x="58" y="11"/>
                  </a:cubicBezTo>
                  <a:cubicBezTo>
                    <a:pt x="39" y="29"/>
                    <a:pt x="18" y="49"/>
                    <a:pt x="0" y="65"/>
                  </a:cubicBezTo>
                  <a:cubicBezTo>
                    <a:pt x="18" y="64"/>
                    <a:pt x="35" y="60"/>
                    <a:pt x="51" y="53"/>
                  </a:cubicBezTo>
                  <a:cubicBezTo>
                    <a:pt x="64" y="47"/>
                    <a:pt x="82" y="36"/>
                    <a:pt x="83"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8" name="Freeform 123"/>
            <p:cNvSpPr>
              <a:spLocks/>
            </p:cNvSpPr>
            <p:nvPr/>
          </p:nvSpPr>
          <p:spPr bwMode="auto">
            <a:xfrm>
              <a:off x="6668846" y="3985737"/>
              <a:ext cx="214827" cy="311224"/>
            </a:xfrm>
            <a:custGeom>
              <a:avLst/>
              <a:gdLst/>
              <a:ahLst/>
              <a:cxnLst>
                <a:cxn ang="0">
                  <a:pos x="165" y="7"/>
                </a:cxn>
                <a:cxn ang="0">
                  <a:pos x="126" y="0"/>
                </a:cxn>
                <a:cxn ang="0">
                  <a:pos x="0" y="118"/>
                </a:cxn>
                <a:cxn ang="0">
                  <a:pos x="0" y="118"/>
                </a:cxn>
                <a:cxn ang="0">
                  <a:pos x="0" y="231"/>
                </a:cxn>
                <a:cxn ang="0">
                  <a:pos x="38" y="239"/>
                </a:cxn>
                <a:cxn ang="0">
                  <a:pos x="38" y="126"/>
                </a:cxn>
                <a:cxn ang="0">
                  <a:pos x="165" y="7"/>
                </a:cxn>
              </a:cxnLst>
              <a:rect l="0" t="0" r="r" b="b"/>
              <a:pathLst>
                <a:path w="165" h="239">
                  <a:moveTo>
                    <a:pt x="165" y="7"/>
                  </a:moveTo>
                  <a:cubicBezTo>
                    <a:pt x="165" y="7"/>
                    <a:pt x="144" y="3"/>
                    <a:pt x="126" y="0"/>
                  </a:cubicBezTo>
                  <a:cubicBezTo>
                    <a:pt x="125" y="0"/>
                    <a:pt x="4" y="115"/>
                    <a:pt x="0" y="118"/>
                  </a:cubicBezTo>
                  <a:cubicBezTo>
                    <a:pt x="0" y="118"/>
                    <a:pt x="0" y="118"/>
                    <a:pt x="0" y="118"/>
                  </a:cubicBezTo>
                  <a:cubicBezTo>
                    <a:pt x="0" y="118"/>
                    <a:pt x="0" y="231"/>
                    <a:pt x="0" y="231"/>
                  </a:cubicBezTo>
                  <a:cubicBezTo>
                    <a:pt x="13" y="234"/>
                    <a:pt x="26" y="236"/>
                    <a:pt x="38" y="239"/>
                  </a:cubicBezTo>
                  <a:cubicBezTo>
                    <a:pt x="38" y="239"/>
                    <a:pt x="38" y="126"/>
                    <a:pt x="38" y="126"/>
                  </a:cubicBezTo>
                  <a:lnTo>
                    <a:pt x="165"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9564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34AE20F-330F-454C-9011-43B717E650F2}" type="slidenum">
              <a:rPr lang="en-GB" smtClean="0"/>
              <a:pPr/>
              <a:t>47</a:t>
            </a:fld>
            <a:endParaRPr lang="en-GB"/>
          </a:p>
        </p:txBody>
      </p:sp>
      <p:grpSp>
        <p:nvGrpSpPr>
          <p:cNvPr id="6" name="Group 5"/>
          <p:cNvGrpSpPr/>
          <p:nvPr/>
        </p:nvGrpSpPr>
        <p:grpSpPr>
          <a:xfrm>
            <a:off x="3249048" y="2023491"/>
            <a:ext cx="4195305" cy="3106024"/>
            <a:chOff x="378024" y="1438275"/>
            <a:chExt cx="4195305" cy="3106024"/>
          </a:xfrm>
        </p:grpSpPr>
        <p:sp>
          <p:nvSpPr>
            <p:cNvPr id="10" name="TextBox 9"/>
            <p:cNvSpPr txBox="1"/>
            <p:nvPr/>
          </p:nvSpPr>
          <p:spPr>
            <a:xfrm>
              <a:off x="378024" y="1438275"/>
              <a:ext cx="4195305" cy="1477328"/>
            </a:xfrm>
            <a:prstGeom prst="rect">
              <a:avLst/>
            </a:prstGeom>
            <a:noFill/>
            <a:ln>
              <a:noFill/>
            </a:ln>
          </p:spPr>
          <p:txBody>
            <a:bodyPr wrap="square" lIns="0" tIns="0" rIns="0" bIns="0" rtlCol="0">
              <a:spAutoFit/>
            </a:bodyPr>
            <a:lstStyle/>
            <a:p>
              <a:pPr algn="ctr"/>
              <a:r>
                <a:rPr lang="en-GB" sz="9600" spc="-300" dirty="0" smtClean="0">
                  <a:ln w="28575">
                    <a:noFill/>
                  </a:ln>
                  <a:solidFill>
                    <a:schemeClr val="accent1"/>
                  </a:solidFill>
                </a:rPr>
                <a:t>THANK</a:t>
              </a:r>
            </a:p>
          </p:txBody>
        </p:sp>
        <p:sp>
          <p:nvSpPr>
            <p:cNvPr id="11" name="TextBox 10"/>
            <p:cNvSpPr txBox="1"/>
            <p:nvPr/>
          </p:nvSpPr>
          <p:spPr>
            <a:xfrm>
              <a:off x="378024" y="2235975"/>
              <a:ext cx="4195305" cy="2308324"/>
            </a:xfrm>
            <a:prstGeom prst="rect">
              <a:avLst/>
            </a:prstGeom>
            <a:noFill/>
            <a:ln>
              <a:noFill/>
            </a:ln>
          </p:spPr>
          <p:txBody>
            <a:bodyPr wrap="square" lIns="0" tIns="0" rIns="0" bIns="0" rtlCol="0">
              <a:spAutoFit/>
            </a:bodyPr>
            <a:lstStyle/>
            <a:p>
              <a:pPr algn="ctr"/>
              <a:r>
                <a:rPr lang="en-GB" sz="15000" b="1" spc="-300" dirty="0" smtClean="0">
                  <a:ln w="57150">
                    <a:solidFill>
                      <a:schemeClr val="tx1"/>
                    </a:solidFill>
                  </a:ln>
                </a:rPr>
                <a:t>YOU</a:t>
              </a:r>
            </a:p>
          </p:txBody>
        </p:sp>
      </p:grpSp>
      <p:grpSp>
        <p:nvGrpSpPr>
          <p:cNvPr id="14" name="Group 13"/>
          <p:cNvGrpSpPr/>
          <p:nvPr/>
        </p:nvGrpSpPr>
        <p:grpSpPr>
          <a:xfrm>
            <a:off x="3248057" y="4871456"/>
            <a:ext cx="4197287" cy="424258"/>
            <a:chOff x="3608685" y="4871456"/>
            <a:chExt cx="4197287" cy="424258"/>
          </a:xfrm>
        </p:grpSpPr>
        <p:cxnSp>
          <p:nvCxnSpPr>
            <p:cNvPr id="7" name="Straight Connector 6"/>
            <p:cNvCxnSpPr/>
            <p:nvPr/>
          </p:nvCxnSpPr>
          <p:spPr>
            <a:xfrm flipH="1">
              <a:off x="3608685" y="4871456"/>
              <a:ext cx="4197287" cy="0"/>
            </a:xfrm>
            <a:prstGeom prst="line">
              <a:avLst/>
            </a:prstGeom>
            <a:ln cap="rnd">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8" name="Text Placeholder 2"/>
            <p:cNvSpPr txBox="1">
              <a:spLocks/>
            </p:cNvSpPr>
            <p:nvPr/>
          </p:nvSpPr>
          <p:spPr>
            <a:xfrm>
              <a:off x="4717328" y="4963315"/>
              <a:ext cx="1980000" cy="332399"/>
            </a:xfrm>
            <a:prstGeom prst="rect">
              <a:avLst/>
            </a:prstGeom>
          </p:spPr>
          <p:txBody>
            <a:bodyPr wrap="square" lIns="0" tIns="0" rIns="0" bIns="0">
              <a:spAutoFit/>
            </a:bodyPr>
            <a:lstStyle>
              <a:lvl1pPr marL="0" indent="0" algn="l" defTabSz="1043056" rtl="0" eaLnBrk="1" latinLnBrk="0" hangingPunct="1">
                <a:lnSpc>
                  <a:spcPct val="90000"/>
                </a:lnSpc>
                <a:spcBef>
                  <a:spcPts val="0"/>
                </a:spcBef>
                <a:buFont typeface="Arial" pitchFamily="34" charset="0"/>
                <a:buNone/>
                <a:defRPr sz="1200" kern="1200">
                  <a:solidFill>
                    <a:schemeClr val="tx2"/>
                  </a:solidFill>
                  <a:latin typeface="+mn-lt"/>
                  <a:ea typeface="+mn-ea"/>
                  <a:cs typeface="+mn-cs"/>
                </a:defRPr>
              </a:lvl1pPr>
              <a:lvl2pPr marL="180975" indent="-180975"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2pPr>
              <a:lvl3pPr marL="361950" indent="-171450" algn="l" defTabSz="1043056" rtl="0" eaLnBrk="1" latinLnBrk="0" hangingPunct="1">
                <a:lnSpc>
                  <a:spcPct val="90000"/>
                </a:lnSpc>
                <a:spcBef>
                  <a:spcPts val="0"/>
                </a:spcBef>
                <a:buFont typeface="Calibri" pitchFamily="34" charset="0"/>
                <a:buChar char="–"/>
                <a:defRPr sz="1200" kern="1200">
                  <a:solidFill>
                    <a:schemeClr val="tx2"/>
                  </a:solidFill>
                  <a:latin typeface="+mn-lt"/>
                  <a:ea typeface="+mn-ea"/>
                  <a:cs typeface="+mn-cs"/>
                </a:defRPr>
              </a:lvl3pPr>
              <a:lvl4pPr marL="1825348"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4pPr>
              <a:lvl5pPr marL="2346876" indent="-260764" algn="l" defTabSz="1043056" rtl="0" eaLnBrk="1" latinLnBrk="0" hangingPunct="1">
                <a:lnSpc>
                  <a:spcPct val="90000"/>
                </a:lnSpc>
                <a:spcBef>
                  <a:spcPts val="0"/>
                </a:spcBef>
                <a:buFont typeface="Arial" pitchFamily="34" charset="0"/>
                <a:buChar char="»"/>
                <a:defRPr sz="1200" kern="1200">
                  <a:solidFill>
                    <a:schemeClr val="tx2"/>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a:lstStyle>
            <a:p>
              <a:r>
                <a:rPr lang="en-GB" b="1" dirty="0" smtClean="0"/>
                <a:t>Mark Scazafave</a:t>
              </a:r>
            </a:p>
            <a:p>
              <a:r>
                <a:rPr lang="en-GB" dirty="0" smtClean="0"/>
                <a:t>mark.scazafave@ipsos.com</a:t>
              </a:r>
            </a:p>
          </p:txBody>
        </p:sp>
      </p:grpSp>
    </p:spTree>
    <p:extLst>
      <p:ext uri="{BB962C8B-B14F-4D97-AF65-F5344CB8AC3E}">
        <p14:creationId xmlns:p14="http://schemas.microsoft.com/office/powerpoint/2010/main" val="1905097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Oncology Center of Excellence: </a:t>
            </a:r>
            <a:r>
              <a:rPr lang="en-US" dirty="0">
                <a:solidFill>
                  <a:schemeClr val="accent1"/>
                </a:solidFill>
              </a:rPr>
              <a:t>A Fully Integrated Portfolio</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5</a:t>
            </a:fld>
            <a:endParaRPr lang="en-GB" dirty="0"/>
          </a:p>
        </p:txBody>
      </p:sp>
      <p:sp>
        <p:nvSpPr>
          <p:cNvPr id="7" name="Rounded Rectangle 6"/>
          <p:cNvSpPr/>
          <p:nvPr/>
        </p:nvSpPr>
        <p:spPr>
          <a:xfrm>
            <a:off x="791322" y="1459755"/>
            <a:ext cx="5335642" cy="2327294"/>
          </a:xfrm>
          <a:prstGeom prst="roundRect">
            <a:avLst>
              <a:gd name="adj" fmla="val 0"/>
            </a:avLst>
          </a:prstGeom>
          <a:solidFill>
            <a:schemeClr val="tx1"/>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8" name="Rounded Rectangle 7"/>
          <p:cNvSpPr/>
          <p:nvPr/>
        </p:nvSpPr>
        <p:spPr>
          <a:xfrm>
            <a:off x="958325" y="3073041"/>
            <a:ext cx="1545743" cy="540000"/>
          </a:xfrm>
          <a:prstGeom prst="roundRect">
            <a:avLst>
              <a:gd name="adj" fmla="val 0"/>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eaLnBrk="1" hangingPunct="1">
              <a:lnSpc>
                <a:spcPct val="90000"/>
              </a:lnSpc>
            </a:pPr>
            <a:r>
              <a:rPr lang="en-US" sz="1400" b="1" dirty="0" smtClean="0">
                <a:solidFill>
                  <a:schemeClr val="tx1"/>
                </a:solidFill>
              </a:rPr>
              <a:t>Syndicated Sample Enhancements</a:t>
            </a:r>
            <a:endParaRPr lang="en-GB" sz="1400" b="1" dirty="0">
              <a:solidFill>
                <a:schemeClr val="tx1"/>
              </a:solidFill>
            </a:endParaRPr>
          </a:p>
        </p:txBody>
      </p:sp>
      <p:sp>
        <p:nvSpPr>
          <p:cNvPr id="9" name="Rounded Rectangle 8"/>
          <p:cNvSpPr/>
          <p:nvPr/>
        </p:nvSpPr>
        <p:spPr>
          <a:xfrm>
            <a:off x="2638576" y="3073041"/>
            <a:ext cx="1447800" cy="540000"/>
          </a:xfrm>
          <a:prstGeom prst="roundRect">
            <a:avLst>
              <a:gd name="adj" fmla="val 0"/>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eaLnBrk="1" hangingPunct="1">
              <a:lnSpc>
                <a:spcPct val="90000"/>
              </a:lnSpc>
            </a:pPr>
            <a:r>
              <a:rPr lang="en-US" sz="1400" b="1" dirty="0" smtClean="0">
                <a:solidFill>
                  <a:schemeClr val="tx1"/>
                </a:solidFill>
              </a:rPr>
              <a:t>Pop-up Question</a:t>
            </a:r>
            <a:br>
              <a:rPr lang="en-US" sz="1400" b="1" dirty="0" smtClean="0">
                <a:solidFill>
                  <a:schemeClr val="tx1"/>
                </a:solidFill>
              </a:rPr>
            </a:br>
            <a:r>
              <a:rPr lang="en-US" sz="1400" b="1" dirty="0" smtClean="0">
                <a:solidFill>
                  <a:schemeClr val="tx1"/>
                </a:solidFill>
              </a:rPr>
              <a:t>Capabilities</a:t>
            </a:r>
          </a:p>
        </p:txBody>
      </p:sp>
      <p:sp>
        <p:nvSpPr>
          <p:cNvPr id="10" name="Rounded Rectangle 9"/>
          <p:cNvSpPr/>
          <p:nvPr/>
        </p:nvSpPr>
        <p:spPr>
          <a:xfrm>
            <a:off x="4215277" y="3073041"/>
            <a:ext cx="1751838" cy="540000"/>
          </a:xfrm>
          <a:prstGeom prst="roundRect">
            <a:avLst>
              <a:gd name="adj" fmla="val 0"/>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eaLnBrk="1" hangingPunct="1">
              <a:lnSpc>
                <a:spcPct val="90000"/>
              </a:lnSpc>
            </a:pPr>
            <a:r>
              <a:rPr lang="en-US" sz="1400" b="1" dirty="0" smtClean="0">
                <a:solidFill>
                  <a:schemeClr val="tx1"/>
                </a:solidFill>
              </a:rPr>
              <a:t>Syndicated Patient Journey/Ethnography</a:t>
            </a:r>
            <a:endParaRPr lang="en-GB" sz="1400" b="1" dirty="0" smtClean="0">
              <a:solidFill>
                <a:schemeClr val="tx1"/>
              </a:solidFill>
            </a:endParaRPr>
          </a:p>
        </p:txBody>
      </p:sp>
      <p:grpSp>
        <p:nvGrpSpPr>
          <p:cNvPr id="11" name="Group 10"/>
          <p:cNvGrpSpPr>
            <a:grpSpLocks noChangeAspect="1"/>
          </p:cNvGrpSpPr>
          <p:nvPr/>
        </p:nvGrpSpPr>
        <p:grpSpPr>
          <a:xfrm>
            <a:off x="1056540" y="1958606"/>
            <a:ext cx="828537" cy="604685"/>
            <a:chOff x="2684463" y="1001714"/>
            <a:chExt cx="452438" cy="330200"/>
          </a:xfrm>
          <a:solidFill>
            <a:schemeClr val="tx1">
              <a:lumMod val="40000"/>
              <a:lumOff val="60000"/>
            </a:schemeClr>
          </a:solidFill>
          <a:effectLst/>
        </p:grpSpPr>
        <p:sp>
          <p:nvSpPr>
            <p:cNvPr id="12" name="Freeform 14"/>
            <p:cNvSpPr>
              <a:spLocks/>
            </p:cNvSpPr>
            <p:nvPr/>
          </p:nvSpPr>
          <p:spPr bwMode="auto">
            <a:xfrm>
              <a:off x="2703513" y="1123951"/>
              <a:ext cx="206375" cy="206375"/>
            </a:xfrm>
            <a:custGeom>
              <a:avLst/>
              <a:gdLst/>
              <a:ahLst/>
              <a:cxnLst>
                <a:cxn ang="0">
                  <a:pos x="96" y="0"/>
                </a:cxn>
                <a:cxn ang="0">
                  <a:pos x="31" y="65"/>
                </a:cxn>
                <a:cxn ang="0">
                  <a:pos x="25" y="161"/>
                </a:cxn>
                <a:cxn ang="0">
                  <a:pos x="121" y="156"/>
                </a:cxn>
                <a:cxn ang="0">
                  <a:pos x="186" y="90"/>
                </a:cxn>
                <a:cxn ang="0">
                  <a:pos x="96" y="0"/>
                </a:cxn>
              </a:cxnLst>
              <a:rect l="0" t="0" r="r" b="b"/>
              <a:pathLst>
                <a:path w="186" h="186">
                  <a:moveTo>
                    <a:pt x="96" y="0"/>
                  </a:moveTo>
                  <a:cubicBezTo>
                    <a:pt x="31" y="65"/>
                    <a:pt x="31" y="65"/>
                    <a:pt x="31" y="65"/>
                  </a:cubicBezTo>
                  <a:cubicBezTo>
                    <a:pt x="3" y="93"/>
                    <a:pt x="0" y="136"/>
                    <a:pt x="25" y="161"/>
                  </a:cubicBezTo>
                  <a:cubicBezTo>
                    <a:pt x="50" y="186"/>
                    <a:pt x="93" y="184"/>
                    <a:pt x="121" y="156"/>
                  </a:cubicBezTo>
                  <a:cubicBezTo>
                    <a:pt x="186" y="90"/>
                    <a:pt x="186" y="90"/>
                    <a:pt x="186" y="90"/>
                  </a:cubicBezTo>
                  <a:lnTo>
                    <a:pt x="9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5"/>
            <p:cNvSpPr>
              <a:spLocks noEditPoints="1"/>
            </p:cNvSpPr>
            <p:nvPr/>
          </p:nvSpPr>
          <p:spPr bwMode="auto">
            <a:xfrm>
              <a:off x="2684463" y="1001714"/>
              <a:ext cx="330200" cy="330200"/>
            </a:xfrm>
            <a:custGeom>
              <a:avLst/>
              <a:gdLst/>
              <a:ahLst/>
              <a:cxnLst>
                <a:cxn ang="0">
                  <a:pos x="268" y="136"/>
                </a:cxn>
                <a:cxn ang="0">
                  <a:pos x="137" y="267"/>
                </a:cxn>
                <a:cxn ang="0">
                  <a:pos x="30" y="267"/>
                </a:cxn>
                <a:cxn ang="0">
                  <a:pos x="30" y="160"/>
                </a:cxn>
                <a:cxn ang="0">
                  <a:pos x="161" y="29"/>
                </a:cxn>
                <a:cxn ang="0">
                  <a:pos x="268" y="29"/>
                </a:cxn>
                <a:cxn ang="0">
                  <a:pos x="268" y="136"/>
                </a:cxn>
                <a:cxn ang="0">
                  <a:pos x="36" y="167"/>
                </a:cxn>
                <a:cxn ang="0">
                  <a:pos x="36" y="261"/>
                </a:cxn>
                <a:cxn ang="0">
                  <a:pos x="130" y="261"/>
                </a:cxn>
                <a:cxn ang="0">
                  <a:pos x="261" y="130"/>
                </a:cxn>
                <a:cxn ang="0">
                  <a:pos x="261" y="36"/>
                </a:cxn>
                <a:cxn ang="0">
                  <a:pos x="167" y="36"/>
                </a:cxn>
                <a:cxn ang="0">
                  <a:pos x="36" y="167"/>
                </a:cxn>
              </a:cxnLst>
              <a:rect l="0" t="0" r="r" b="b"/>
              <a:pathLst>
                <a:path w="297" h="297">
                  <a:moveTo>
                    <a:pt x="268" y="136"/>
                  </a:moveTo>
                  <a:cubicBezTo>
                    <a:pt x="137" y="267"/>
                    <a:pt x="137" y="267"/>
                    <a:pt x="137" y="267"/>
                  </a:cubicBezTo>
                  <a:cubicBezTo>
                    <a:pt x="107" y="297"/>
                    <a:pt x="59" y="297"/>
                    <a:pt x="30" y="267"/>
                  </a:cubicBezTo>
                  <a:cubicBezTo>
                    <a:pt x="0" y="238"/>
                    <a:pt x="0" y="190"/>
                    <a:pt x="30" y="160"/>
                  </a:cubicBezTo>
                  <a:cubicBezTo>
                    <a:pt x="161" y="29"/>
                    <a:pt x="161" y="29"/>
                    <a:pt x="161" y="29"/>
                  </a:cubicBezTo>
                  <a:cubicBezTo>
                    <a:pt x="190" y="0"/>
                    <a:pt x="238" y="0"/>
                    <a:pt x="268" y="29"/>
                  </a:cubicBezTo>
                  <a:cubicBezTo>
                    <a:pt x="297" y="59"/>
                    <a:pt x="297" y="107"/>
                    <a:pt x="268" y="136"/>
                  </a:cubicBezTo>
                  <a:close/>
                  <a:moveTo>
                    <a:pt x="36" y="167"/>
                  </a:moveTo>
                  <a:cubicBezTo>
                    <a:pt x="10" y="193"/>
                    <a:pt x="10" y="235"/>
                    <a:pt x="36" y="261"/>
                  </a:cubicBezTo>
                  <a:cubicBezTo>
                    <a:pt x="62" y="287"/>
                    <a:pt x="104" y="287"/>
                    <a:pt x="130" y="261"/>
                  </a:cubicBezTo>
                  <a:cubicBezTo>
                    <a:pt x="261" y="130"/>
                    <a:pt x="261" y="130"/>
                    <a:pt x="261" y="130"/>
                  </a:cubicBezTo>
                  <a:cubicBezTo>
                    <a:pt x="287" y="104"/>
                    <a:pt x="287" y="62"/>
                    <a:pt x="261" y="36"/>
                  </a:cubicBezTo>
                  <a:cubicBezTo>
                    <a:pt x="235" y="10"/>
                    <a:pt x="193" y="10"/>
                    <a:pt x="167" y="36"/>
                  </a:cubicBezTo>
                  <a:lnTo>
                    <a:pt x="36" y="1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6"/>
            <p:cNvSpPr>
              <a:spLocks/>
            </p:cNvSpPr>
            <p:nvPr/>
          </p:nvSpPr>
          <p:spPr bwMode="auto">
            <a:xfrm>
              <a:off x="2970213" y="1158876"/>
              <a:ext cx="165100" cy="74613"/>
            </a:xfrm>
            <a:custGeom>
              <a:avLst/>
              <a:gdLst/>
              <a:ahLst/>
              <a:cxnLst>
                <a:cxn ang="0">
                  <a:pos x="74" y="0"/>
                </a:cxn>
                <a:cxn ang="0">
                  <a:pos x="0" y="67"/>
                </a:cxn>
                <a:cxn ang="0">
                  <a:pos x="148" y="67"/>
                </a:cxn>
                <a:cxn ang="0">
                  <a:pos x="74" y="0"/>
                </a:cxn>
              </a:cxnLst>
              <a:rect l="0" t="0" r="r" b="b"/>
              <a:pathLst>
                <a:path w="148" h="67">
                  <a:moveTo>
                    <a:pt x="74" y="0"/>
                  </a:moveTo>
                  <a:cubicBezTo>
                    <a:pt x="36" y="0"/>
                    <a:pt x="4" y="29"/>
                    <a:pt x="0" y="67"/>
                  </a:cubicBezTo>
                  <a:cubicBezTo>
                    <a:pt x="148" y="67"/>
                    <a:pt x="148" y="67"/>
                    <a:pt x="148" y="67"/>
                  </a:cubicBezTo>
                  <a:cubicBezTo>
                    <a:pt x="145" y="29"/>
                    <a:pt x="113" y="0"/>
                    <a:pt x="7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7"/>
            <p:cNvSpPr>
              <a:spLocks/>
            </p:cNvSpPr>
            <p:nvPr/>
          </p:nvSpPr>
          <p:spPr bwMode="auto">
            <a:xfrm>
              <a:off x="2970213" y="1249364"/>
              <a:ext cx="165100" cy="74613"/>
            </a:xfrm>
            <a:custGeom>
              <a:avLst/>
              <a:gdLst/>
              <a:ahLst/>
              <a:cxnLst>
                <a:cxn ang="0">
                  <a:pos x="74" y="67"/>
                </a:cxn>
                <a:cxn ang="0">
                  <a:pos x="148" y="0"/>
                </a:cxn>
                <a:cxn ang="0">
                  <a:pos x="0" y="0"/>
                </a:cxn>
                <a:cxn ang="0">
                  <a:pos x="74" y="67"/>
                </a:cxn>
              </a:cxnLst>
              <a:rect l="0" t="0" r="r" b="b"/>
              <a:pathLst>
                <a:path w="148" h="67">
                  <a:moveTo>
                    <a:pt x="74" y="67"/>
                  </a:moveTo>
                  <a:cubicBezTo>
                    <a:pt x="113" y="67"/>
                    <a:pt x="145" y="38"/>
                    <a:pt x="148" y="0"/>
                  </a:cubicBezTo>
                  <a:cubicBezTo>
                    <a:pt x="0" y="0"/>
                    <a:pt x="0" y="0"/>
                    <a:pt x="0" y="0"/>
                  </a:cubicBezTo>
                  <a:cubicBezTo>
                    <a:pt x="4" y="38"/>
                    <a:pt x="36" y="67"/>
                    <a:pt x="74" y="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8"/>
            <p:cNvSpPr>
              <a:spLocks/>
            </p:cNvSpPr>
            <p:nvPr/>
          </p:nvSpPr>
          <p:spPr bwMode="auto">
            <a:xfrm>
              <a:off x="2970213" y="1233489"/>
              <a:ext cx="166688" cy="15875"/>
            </a:xfrm>
            <a:custGeom>
              <a:avLst/>
              <a:gdLst/>
              <a:ahLst/>
              <a:cxnLst>
                <a:cxn ang="0">
                  <a:pos x="148" y="0"/>
                </a:cxn>
                <a:cxn ang="0">
                  <a:pos x="0" y="0"/>
                </a:cxn>
                <a:cxn ang="0">
                  <a:pos x="0" y="7"/>
                </a:cxn>
                <a:cxn ang="0">
                  <a:pos x="0" y="14"/>
                </a:cxn>
                <a:cxn ang="0">
                  <a:pos x="148" y="14"/>
                </a:cxn>
                <a:cxn ang="0">
                  <a:pos x="149" y="7"/>
                </a:cxn>
                <a:cxn ang="0">
                  <a:pos x="148" y="0"/>
                </a:cxn>
              </a:cxnLst>
              <a:rect l="0" t="0" r="r" b="b"/>
              <a:pathLst>
                <a:path w="149" h="14">
                  <a:moveTo>
                    <a:pt x="148" y="0"/>
                  </a:moveTo>
                  <a:cubicBezTo>
                    <a:pt x="0" y="0"/>
                    <a:pt x="0" y="0"/>
                    <a:pt x="0" y="0"/>
                  </a:cubicBezTo>
                  <a:cubicBezTo>
                    <a:pt x="0" y="2"/>
                    <a:pt x="0" y="5"/>
                    <a:pt x="0" y="7"/>
                  </a:cubicBezTo>
                  <a:cubicBezTo>
                    <a:pt x="0" y="9"/>
                    <a:pt x="0" y="12"/>
                    <a:pt x="0" y="14"/>
                  </a:cubicBezTo>
                  <a:cubicBezTo>
                    <a:pt x="148" y="14"/>
                    <a:pt x="148" y="14"/>
                    <a:pt x="148" y="14"/>
                  </a:cubicBezTo>
                  <a:cubicBezTo>
                    <a:pt x="149" y="12"/>
                    <a:pt x="149" y="9"/>
                    <a:pt x="149" y="7"/>
                  </a:cubicBezTo>
                  <a:cubicBezTo>
                    <a:pt x="149" y="5"/>
                    <a:pt x="149" y="2"/>
                    <a:pt x="1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7" name="TextBox 16"/>
          <p:cNvSpPr txBox="1"/>
          <p:nvPr/>
        </p:nvSpPr>
        <p:spPr>
          <a:xfrm>
            <a:off x="2080740" y="1918050"/>
            <a:ext cx="3686246" cy="1077218"/>
          </a:xfrm>
          <a:prstGeom prst="rect">
            <a:avLst/>
          </a:prstGeom>
          <a:noFill/>
          <a:effectLst/>
        </p:spPr>
        <p:txBody>
          <a:bodyPr wrap="square" rtlCol="0">
            <a:spAutoFit/>
          </a:bodyPr>
          <a:lstStyle/>
          <a:p>
            <a:pPr marL="177800" indent="-177800" eaLnBrk="1" hangingPunct="1">
              <a:lnSpc>
                <a:spcPct val="90000"/>
              </a:lnSpc>
              <a:spcBef>
                <a:spcPts val="600"/>
              </a:spcBef>
              <a:spcAft>
                <a:spcPts val="600"/>
              </a:spcAft>
              <a:buFont typeface="Arial" pitchFamily="34" charset="0"/>
              <a:buChar char="•"/>
            </a:pPr>
            <a:r>
              <a:rPr lang="en-US" sz="1600" dirty="0" smtClean="0">
                <a:solidFill>
                  <a:schemeClr val="bg1"/>
                </a:solidFill>
              </a:rPr>
              <a:t>The world’s largest syndicated database of cancer treatment </a:t>
            </a:r>
          </a:p>
          <a:p>
            <a:pPr marL="177800" indent="-177800" eaLnBrk="1" hangingPunct="1">
              <a:lnSpc>
                <a:spcPct val="90000"/>
              </a:lnSpc>
              <a:spcAft>
                <a:spcPts val="600"/>
              </a:spcAft>
              <a:buFont typeface="Arial" pitchFamily="34" charset="0"/>
              <a:buChar char="•"/>
            </a:pPr>
            <a:r>
              <a:rPr lang="en-US" sz="1600" dirty="0">
                <a:solidFill>
                  <a:schemeClr val="bg1"/>
                </a:solidFill>
              </a:rPr>
              <a:t>I</a:t>
            </a:r>
            <a:r>
              <a:rPr lang="en-US" sz="1600" dirty="0" smtClean="0">
                <a:solidFill>
                  <a:schemeClr val="bg1"/>
                </a:solidFill>
              </a:rPr>
              <a:t>ncludes all key patient and treatment metrics across 20+ markets</a:t>
            </a:r>
            <a:endParaRPr lang="en-GB" sz="1600" dirty="0">
              <a:solidFill>
                <a:schemeClr val="bg1"/>
              </a:solidFill>
            </a:endParaRPr>
          </a:p>
        </p:txBody>
      </p:sp>
      <p:sp>
        <p:nvSpPr>
          <p:cNvPr id="18" name="Rounded Rectangle 17"/>
          <p:cNvSpPr/>
          <p:nvPr/>
        </p:nvSpPr>
        <p:spPr>
          <a:xfrm>
            <a:off x="829445" y="3930376"/>
            <a:ext cx="3094417" cy="1455918"/>
          </a:xfrm>
          <a:prstGeom prst="roundRect">
            <a:avLst>
              <a:gd name="adj" fmla="val 0"/>
            </a:avLst>
          </a:prstGeom>
          <a:solidFill>
            <a:schemeClr val="accent1"/>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TextBox 18"/>
          <p:cNvSpPr txBox="1"/>
          <p:nvPr/>
        </p:nvSpPr>
        <p:spPr>
          <a:xfrm>
            <a:off x="887679" y="3925226"/>
            <a:ext cx="3022845" cy="369332"/>
          </a:xfrm>
          <a:prstGeom prst="rect">
            <a:avLst/>
          </a:prstGeom>
          <a:noFill/>
          <a:effectLst/>
        </p:spPr>
        <p:txBody>
          <a:bodyPr wrap="square" rtlCol="0">
            <a:spAutoFit/>
          </a:bodyPr>
          <a:lstStyle/>
          <a:p>
            <a:pPr algn="l" eaLnBrk="1" hangingPunct="1"/>
            <a:r>
              <a:rPr lang="en-US" sz="1800" b="1" dirty="0" smtClean="0">
                <a:solidFill>
                  <a:schemeClr val="bg1"/>
                </a:solidFill>
              </a:rPr>
              <a:t>Oncology MDx Monitor</a:t>
            </a:r>
            <a:endParaRPr lang="en-GB" sz="1800" b="1" dirty="0">
              <a:solidFill>
                <a:schemeClr val="bg1"/>
              </a:solidFill>
            </a:endParaRPr>
          </a:p>
        </p:txBody>
      </p:sp>
      <p:grpSp>
        <p:nvGrpSpPr>
          <p:cNvPr id="20" name="Group 19"/>
          <p:cNvGrpSpPr>
            <a:grpSpLocks noChangeAspect="1"/>
          </p:cNvGrpSpPr>
          <p:nvPr/>
        </p:nvGrpSpPr>
        <p:grpSpPr>
          <a:xfrm>
            <a:off x="976775" y="4542955"/>
            <a:ext cx="594738" cy="688128"/>
            <a:chOff x="5260976" y="2882901"/>
            <a:chExt cx="384175" cy="444500"/>
          </a:xfrm>
          <a:solidFill>
            <a:schemeClr val="accent1">
              <a:lumMod val="20000"/>
              <a:lumOff val="80000"/>
            </a:schemeClr>
          </a:solidFill>
          <a:effectLst/>
        </p:grpSpPr>
        <p:sp>
          <p:nvSpPr>
            <p:cNvPr id="21" name="Freeform 120"/>
            <p:cNvSpPr>
              <a:spLocks/>
            </p:cNvSpPr>
            <p:nvPr/>
          </p:nvSpPr>
          <p:spPr bwMode="auto">
            <a:xfrm>
              <a:off x="5383213" y="2882901"/>
              <a:ext cx="144463" cy="28575"/>
            </a:xfrm>
            <a:custGeom>
              <a:avLst/>
              <a:gdLst/>
              <a:ahLst/>
              <a:cxnLst>
                <a:cxn ang="0">
                  <a:pos x="116" y="0"/>
                </a:cxn>
                <a:cxn ang="0">
                  <a:pos x="12" y="0"/>
                </a:cxn>
                <a:cxn ang="0">
                  <a:pos x="0" y="13"/>
                </a:cxn>
                <a:cxn ang="0">
                  <a:pos x="12" y="26"/>
                </a:cxn>
                <a:cxn ang="0">
                  <a:pos x="116" y="26"/>
                </a:cxn>
                <a:cxn ang="0">
                  <a:pos x="129" y="13"/>
                </a:cxn>
                <a:cxn ang="0">
                  <a:pos x="116" y="0"/>
                </a:cxn>
              </a:cxnLst>
              <a:rect l="0" t="0" r="r" b="b"/>
              <a:pathLst>
                <a:path w="129" h="26">
                  <a:moveTo>
                    <a:pt x="116" y="0"/>
                  </a:moveTo>
                  <a:cubicBezTo>
                    <a:pt x="12" y="0"/>
                    <a:pt x="12" y="0"/>
                    <a:pt x="12" y="0"/>
                  </a:cubicBezTo>
                  <a:cubicBezTo>
                    <a:pt x="5" y="0"/>
                    <a:pt x="0" y="6"/>
                    <a:pt x="0" y="13"/>
                  </a:cubicBezTo>
                  <a:cubicBezTo>
                    <a:pt x="0" y="20"/>
                    <a:pt x="5" y="26"/>
                    <a:pt x="12" y="26"/>
                  </a:cubicBezTo>
                  <a:cubicBezTo>
                    <a:pt x="116" y="26"/>
                    <a:pt x="116" y="26"/>
                    <a:pt x="116" y="26"/>
                  </a:cubicBezTo>
                  <a:cubicBezTo>
                    <a:pt x="123" y="26"/>
                    <a:pt x="129" y="20"/>
                    <a:pt x="129" y="13"/>
                  </a:cubicBezTo>
                  <a:cubicBezTo>
                    <a:pt x="129" y="6"/>
                    <a:pt x="123" y="0"/>
                    <a:pt x="11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21"/>
            <p:cNvSpPr>
              <a:spLocks noEditPoints="1"/>
            </p:cNvSpPr>
            <p:nvPr/>
          </p:nvSpPr>
          <p:spPr bwMode="auto">
            <a:xfrm>
              <a:off x="5265738" y="2895601"/>
              <a:ext cx="379413" cy="431800"/>
            </a:xfrm>
            <a:custGeom>
              <a:avLst/>
              <a:gdLst/>
              <a:ahLst/>
              <a:cxnLst>
                <a:cxn ang="0">
                  <a:pos x="299" y="388"/>
                </a:cxn>
                <a:cxn ang="0">
                  <a:pos x="41" y="388"/>
                </a:cxn>
                <a:cxn ang="0">
                  <a:pos x="6" y="371"/>
                </a:cxn>
                <a:cxn ang="0">
                  <a:pos x="11" y="332"/>
                </a:cxn>
                <a:cxn ang="0">
                  <a:pos x="123" y="160"/>
                </a:cxn>
                <a:cxn ang="0">
                  <a:pos x="123" y="7"/>
                </a:cxn>
                <a:cxn ang="0">
                  <a:pos x="130" y="0"/>
                </a:cxn>
                <a:cxn ang="0">
                  <a:pos x="210" y="0"/>
                </a:cxn>
                <a:cxn ang="0">
                  <a:pos x="217" y="7"/>
                </a:cxn>
                <a:cxn ang="0">
                  <a:pos x="217" y="160"/>
                </a:cxn>
                <a:cxn ang="0">
                  <a:pos x="329" y="332"/>
                </a:cxn>
                <a:cxn ang="0">
                  <a:pos x="335" y="371"/>
                </a:cxn>
                <a:cxn ang="0">
                  <a:pos x="299" y="388"/>
                </a:cxn>
                <a:cxn ang="0">
                  <a:pos x="137" y="14"/>
                </a:cxn>
                <a:cxn ang="0">
                  <a:pos x="137" y="162"/>
                </a:cxn>
                <a:cxn ang="0">
                  <a:pos x="136" y="165"/>
                </a:cxn>
                <a:cxn ang="0">
                  <a:pos x="22" y="340"/>
                </a:cxn>
                <a:cxn ang="0">
                  <a:pos x="18" y="365"/>
                </a:cxn>
                <a:cxn ang="0">
                  <a:pos x="41" y="374"/>
                </a:cxn>
                <a:cxn ang="0">
                  <a:pos x="299" y="374"/>
                </a:cxn>
                <a:cxn ang="0">
                  <a:pos x="323" y="365"/>
                </a:cxn>
                <a:cxn ang="0">
                  <a:pos x="318" y="340"/>
                </a:cxn>
                <a:cxn ang="0">
                  <a:pos x="205" y="165"/>
                </a:cxn>
                <a:cxn ang="0">
                  <a:pos x="203" y="162"/>
                </a:cxn>
                <a:cxn ang="0">
                  <a:pos x="203" y="14"/>
                </a:cxn>
                <a:cxn ang="0">
                  <a:pos x="137" y="14"/>
                </a:cxn>
              </a:cxnLst>
              <a:rect l="0" t="0" r="r" b="b"/>
              <a:pathLst>
                <a:path w="341" h="388">
                  <a:moveTo>
                    <a:pt x="299" y="388"/>
                  </a:moveTo>
                  <a:cubicBezTo>
                    <a:pt x="41" y="388"/>
                    <a:pt x="41" y="388"/>
                    <a:pt x="41" y="388"/>
                  </a:cubicBezTo>
                  <a:cubicBezTo>
                    <a:pt x="24" y="388"/>
                    <a:pt x="12" y="382"/>
                    <a:pt x="6" y="371"/>
                  </a:cubicBezTo>
                  <a:cubicBezTo>
                    <a:pt x="0" y="360"/>
                    <a:pt x="2" y="347"/>
                    <a:pt x="11" y="332"/>
                  </a:cubicBezTo>
                  <a:cubicBezTo>
                    <a:pt x="123" y="160"/>
                    <a:pt x="123" y="160"/>
                    <a:pt x="123" y="160"/>
                  </a:cubicBezTo>
                  <a:cubicBezTo>
                    <a:pt x="123" y="7"/>
                    <a:pt x="123" y="7"/>
                    <a:pt x="123" y="7"/>
                  </a:cubicBezTo>
                  <a:cubicBezTo>
                    <a:pt x="123" y="4"/>
                    <a:pt x="126" y="0"/>
                    <a:pt x="130" y="0"/>
                  </a:cubicBezTo>
                  <a:cubicBezTo>
                    <a:pt x="210" y="0"/>
                    <a:pt x="210" y="0"/>
                    <a:pt x="210" y="0"/>
                  </a:cubicBezTo>
                  <a:cubicBezTo>
                    <a:pt x="214" y="0"/>
                    <a:pt x="217" y="4"/>
                    <a:pt x="217" y="7"/>
                  </a:cubicBezTo>
                  <a:cubicBezTo>
                    <a:pt x="217" y="160"/>
                    <a:pt x="217" y="160"/>
                    <a:pt x="217" y="160"/>
                  </a:cubicBezTo>
                  <a:cubicBezTo>
                    <a:pt x="329" y="332"/>
                    <a:pt x="329" y="332"/>
                    <a:pt x="329" y="332"/>
                  </a:cubicBezTo>
                  <a:cubicBezTo>
                    <a:pt x="339" y="347"/>
                    <a:pt x="341" y="360"/>
                    <a:pt x="335" y="371"/>
                  </a:cubicBezTo>
                  <a:cubicBezTo>
                    <a:pt x="329" y="382"/>
                    <a:pt x="316" y="388"/>
                    <a:pt x="299" y="388"/>
                  </a:cubicBezTo>
                  <a:close/>
                  <a:moveTo>
                    <a:pt x="137" y="14"/>
                  </a:moveTo>
                  <a:cubicBezTo>
                    <a:pt x="137" y="162"/>
                    <a:pt x="137" y="162"/>
                    <a:pt x="137" y="162"/>
                  </a:cubicBezTo>
                  <a:cubicBezTo>
                    <a:pt x="137" y="163"/>
                    <a:pt x="137" y="164"/>
                    <a:pt x="136" y="165"/>
                  </a:cubicBezTo>
                  <a:cubicBezTo>
                    <a:pt x="22" y="340"/>
                    <a:pt x="22" y="340"/>
                    <a:pt x="22" y="340"/>
                  </a:cubicBezTo>
                  <a:cubicBezTo>
                    <a:pt x="16" y="349"/>
                    <a:pt x="14" y="359"/>
                    <a:pt x="18" y="365"/>
                  </a:cubicBezTo>
                  <a:cubicBezTo>
                    <a:pt x="21" y="371"/>
                    <a:pt x="29" y="374"/>
                    <a:pt x="41" y="374"/>
                  </a:cubicBezTo>
                  <a:cubicBezTo>
                    <a:pt x="299" y="374"/>
                    <a:pt x="299" y="374"/>
                    <a:pt x="299" y="374"/>
                  </a:cubicBezTo>
                  <a:cubicBezTo>
                    <a:pt x="311" y="374"/>
                    <a:pt x="320" y="371"/>
                    <a:pt x="323" y="365"/>
                  </a:cubicBezTo>
                  <a:cubicBezTo>
                    <a:pt x="326" y="359"/>
                    <a:pt x="324" y="349"/>
                    <a:pt x="318" y="340"/>
                  </a:cubicBezTo>
                  <a:cubicBezTo>
                    <a:pt x="205" y="165"/>
                    <a:pt x="205" y="165"/>
                    <a:pt x="205" y="165"/>
                  </a:cubicBezTo>
                  <a:cubicBezTo>
                    <a:pt x="204" y="164"/>
                    <a:pt x="203" y="163"/>
                    <a:pt x="203" y="162"/>
                  </a:cubicBezTo>
                  <a:cubicBezTo>
                    <a:pt x="203" y="14"/>
                    <a:pt x="203" y="14"/>
                    <a:pt x="203" y="14"/>
                  </a:cubicBezTo>
                  <a:lnTo>
                    <a:pt x="137" y="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122"/>
            <p:cNvSpPr>
              <a:spLocks/>
            </p:cNvSpPr>
            <p:nvPr/>
          </p:nvSpPr>
          <p:spPr bwMode="auto">
            <a:xfrm>
              <a:off x="5260976" y="3144839"/>
              <a:ext cx="342900" cy="174625"/>
            </a:xfrm>
            <a:custGeom>
              <a:avLst/>
              <a:gdLst/>
              <a:ahLst/>
              <a:cxnLst>
                <a:cxn ang="0">
                  <a:pos x="224" y="11"/>
                </a:cxn>
                <a:cxn ang="0">
                  <a:pos x="204" y="0"/>
                </a:cxn>
                <a:cxn ang="0">
                  <a:pos x="90" y="0"/>
                </a:cxn>
                <a:cxn ang="0">
                  <a:pos x="14" y="116"/>
                </a:cxn>
                <a:cxn ang="0">
                  <a:pos x="37" y="157"/>
                </a:cxn>
                <a:cxn ang="0">
                  <a:pos x="271" y="157"/>
                </a:cxn>
                <a:cxn ang="0">
                  <a:pos x="293" y="116"/>
                </a:cxn>
                <a:cxn ang="0">
                  <a:pos x="224" y="11"/>
                </a:cxn>
              </a:cxnLst>
              <a:rect l="0" t="0" r="r" b="b"/>
              <a:pathLst>
                <a:path w="308" h="157">
                  <a:moveTo>
                    <a:pt x="224" y="11"/>
                  </a:moveTo>
                  <a:cubicBezTo>
                    <a:pt x="220" y="5"/>
                    <a:pt x="211" y="0"/>
                    <a:pt x="204" y="0"/>
                  </a:cubicBezTo>
                  <a:cubicBezTo>
                    <a:pt x="90" y="0"/>
                    <a:pt x="90" y="0"/>
                    <a:pt x="90" y="0"/>
                  </a:cubicBezTo>
                  <a:cubicBezTo>
                    <a:pt x="14" y="116"/>
                    <a:pt x="14" y="116"/>
                    <a:pt x="14" y="116"/>
                  </a:cubicBezTo>
                  <a:cubicBezTo>
                    <a:pt x="0" y="139"/>
                    <a:pt x="10" y="157"/>
                    <a:pt x="37" y="157"/>
                  </a:cubicBezTo>
                  <a:cubicBezTo>
                    <a:pt x="271" y="157"/>
                    <a:pt x="271" y="157"/>
                    <a:pt x="271" y="157"/>
                  </a:cubicBezTo>
                  <a:cubicBezTo>
                    <a:pt x="298" y="157"/>
                    <a:pt x="308" y="139"/>
                    <a:pt x="293" y="116"/>
                  </a:cubicBezTo>
                  <a:lnTo>
                    <a:pt x="224" y="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1599754" y="4350020"/>
            <a:ext cx="2310461" cy="830997"/>
          </a:xfrm>
          <a:prstGeom prst="rect">
            <a:avLst/>
          </a:prstGeom>
          <a:noFill/>
          <a:effectLst/>
        </p:spPr>
        <p:txBody>
          <a:bodyPr wrap="square" rtlCol="0">
            <a:spAutoFit/>
          </a:bodyPr>
          <a:lstStyle/>
          <a:p>
            <a:pPr algn="l" eaLnBrk="1" hangingPunct="1"/>
            <a:r>
              <a:rPr lang="en-US" sz="1600" dirty="0" smtClean="0">
                <a:solidFill>
                  <a:schemeClr val="bg1"/>
                </a:solidFill>
              </a:rPr>
              <a:t>Syndicated comprehensive coverage of the MDx market</a:t>
            </a:r>
          </a:p>
        </p:txBody>
      </p:sp>
      <p:sp>
        <p:nvSpPr>
          <p:cNvPr id="25" name="Rounded Rectangle 24"/>
          <p:cNvSpPr/>
          <p:nvPr/>
        </p:nvSpPr>
        <p:spPr>
          <a:xfrm>
            <a:off x="6223378" y="1471277"/>
            <a:ext cx="3753137" cy="2315771"/>
          </a:xfrm>
          <a:prstGeom prst="roundRect">
            <a:avLst>
              <a:gd name="adj" fmla="val 0"/>
            </a:avLst>
          </a:prstGeom>
          <a:solidFill>
            <a:schemeClr val="accent3"/>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6" name="TextBox 25"/>
          <p:cNvSpPr txBox="1"/>
          <p:nvPr/>
        </p:nvSpPr>
        <p:spPr>
          <a:xfrm>
            <a:off x="6791109" y="1972254"/>
            <a:ext cx="3239998" cy="1323439"/>
          </a:xfrm>
          <a:prstGeom prst="rect">
            <a:avLst/>
          </a:prstGeom>
          <a:noFill/>
          <a:effectLst/>
        </p:spPr>
        <p:txBody>
          <a:bodyPr wrap="square" rtlCol="0">
            <a:spAutoFit/>
          </a:bodyPr>
          <a:lstStyle>
            <a:defPPr>
              <a:defRPr lang="en-US"/>
            </a:defPPr>
            <a:lvl1pPr marL="118872" indent="-118872">
              <a:buFont typeface="Arial" pitchFamily="34" charset="0"/>
              <a:buChar char="•"/>
              <a:defRPr sz="800"/>
            </a:lvl1pPr>
          </a:lstStyle>
          <a:p>
            <a:pPr marL="519113" indent="-177800">
              <a:tabLst>
                <a:tab pos="519113" algn="l"/>
              </a:tabLst>
            </a:pPr>
            <a:r>
              <a:rPr lang="en-US" sz="1600" dirty="0">
                <a:solidFill>
                  <a:schemeClr val="bg1"/>
                </a:solidFill>
              </a:rPr>
              <a:t>Dedicated, experienced oncology </a:t>
            </a:r>
            <a:r>
              <a:rPr lang="en-US" sz="1600" dirty="0" smtClean="0">
                <a:solidFill>
                  <a:schemeClr val="bg1"/>
                </a:solidFill>
              </a:rPr>
              <a:t>primary </a:t>
            </a:r>
            <a:r>
              <a:rPr lang="en-US" sz="1600" dirty="0">
                <a:solidFill>
                  <a:schemeClr val="bg1"/>
                </a:solidFill>
              </a:rPr>
              <a:t>research group, with </a:t>
            </a:r>
            <a:r>
              <a:rPr lang="en-US" sz="1600" dirty="0" smtClean="0">
                <a:solidFill>
                  <a:schemeClr val="bg1"/>
                </a:solidFill>
              </a:rPr>
              <a:t>pre-  and </a:t>
            </a:r>
            <a:r>
              <a:rPr lang="en-US" sz="1600" dirty="0">
                <a:solidFill>
                  <a:schemeClr val="bg1"/>
                </a:solidFill>
              </a:rPr>
              <a:t>post-launch </a:t>
            </a:r>
            <a:r>
              <a:rPr lang="en-US" sz="1600" dirty="0" smtClean="0">
                <a:solidFill>
                  <a:schemeClr val="bg1"/>
                </a:solidFill>
              </a:rPr>
              <a:t>qualitative and quantitative expertise </a:t>
            </a:r>
            <a:endParaRPr lang="en-GB" sz="1600" dirty="0">
              <a:solidFill>
                <a:schemeClr val="bg1"/>
              </a:solidFill>
            </a:endParaRPr>
          </a:p>
        </p:txBody>
      </p:sp>
      <p:sp>
        <p:nvSpPr>
          <p:cNvPr id="27" name="TextBox 26"/>
          <p:cNvSpPr txBox="1"/>
          <p:nvPr/>
        </p:nvSpPr>
        <p:spPr>
          <a:xfrm>
            <a:off x="6328690" y="1550130"/>
            <a:ext cx="3028892" cy="369332"/>
          </a:xfrm>
          <a:prstGeom prst="rect">
            <a:avLst/>
          </a:prstGeom>
          <a:noFill/>
          <a:effectLst/>
        </p:spPr>
        <p:txBody>
          <a:bodyPr wrap="square" rtlCol="0">
            <a:spAutoFit/>
          </a:bodyPr>
          <a:lstStyle/>
          <a:p>
            <a:pPr eaLnBrk="1" hangingPunct="1"/>
            <a:r>
              <a:rPr lang="en-US" sz="1800" b="1" dirty="0" smtClean="0">
                <a:solidFill>
                  <a:schemeClr val="bg1"/>
                </a:solidFill>
              </a:rPr>
              <a:t>Oncology Custom Research</a:t>
            </a:r>
            <a:endParaRPr lang="en-GB" sz="1800" b="1" dirty="0">
              <a:solidFill>
                <a:schemeClr val="bg1"/>
              </a:solidFill>
            </a:endParaRPr>
          </a:p>
        </p:txBody>
      </p:sp>
      <p:grpSp>
        <p:nvGrpSpPr>
          <p:cNvPr id="28" name="Group 27"/>
          <p:cNvGrpSpPr/>
          <p:nvPr/>
        </p:nvGrpSpPr>
        <p:grpSpPr>
          <a:xfrm rot="21176731">
            <a:off x="6410694" y="2317183"/>
            <a:ext cx="830108" cy="1279027"/>
            <a:chOff x="4664076" y="835026"/>
            <a:chExt cx="312737" cy="488950"/>
          </a:xfrm>
          <a:solidFill>
            <a:schemeClr val="accent3">
              <a:lumMod val="60000"/>
              <a:lumOff val="40000"/>
            </a:schemeClr>
          </a:solidFill>
          <a:effectLst/>
        </p:grpSpPr>
        <p:sp>
          <p:nvSpPr>
            <p:cNvPr id="29" name="Freeform 24"/>
            <p:cNvSpPr>
              <a:spLocks/>
            </p:cNvSpPr>
            <p:nvPr/>
          </p:nvSpPr>
          <p:spPr bwMode="auto">
            <a:xfrm>
              <a:off x="4664076" y="847726"/>
              <a:ext cx="182563" cy="227013"/>
            </a:xfrm>
            <a:custGeom>
              <a:avLst/>
              <a:gdLst/>
              <a:ahLst/>
              <a:cxnLst>
                <a:cxn ang="0">
                  <a:pos x="133" y="0"/>
                </a:cxn>
                <a:cxn ang="0">
                  <a:pos x="121" y="0"/>
                </a:cxn>
                <a:cxn ang="0">
                  <a:pos x="121" y="11"/>
                </a:cxn>
                <a:cxn ang="0">
                  <a:pos x="133" y="11"/>
                </a:cxn>
                <a:cxn ang="0">
                  <a:pos x="153" y="31"/>
                </a:cxn>
                <a:cxn ang="0">
                  <a:pos x="153" y="123"/>
                </a:cxn>
                <a:cxn ang="0">
                  <a:pos x="82" y="194"/>
                </a:cxn>
                <a:cxn ang="0">
                  <a:pos x="11" y="123"/>
                </a:cxn>
                <a:cxn ang="0">
                  <a:pos x="11" y="31"/>
                </a:cxn>
                <a:cxn ang="0">
                  <a:pos x="31" y="11"/>
                </a:cxn>
                <a:cxn ang="0">
                  <a:pos x="44" y="11"/>
                </a:cxn>
                <a:cxn ang="0">
                  <a:pos x="44" y="0"/>
                </a:cxn>
                <a:cxn ang="0">
                  <a:pos x="31" y="0"/>
                </a:cxn>
                <a:cxn ang="0">
                  <a:pos x="0" y="31"/>
                </a:cxn>
                <a:cxn ang="0">
                  <a:pos x="0" y="123"/>
                </a:cxn>
                <a:cxn ang="0">
                  <a:pos x="82" y="205"/>
                </a:cxn>
                <a:cxn ang="0">
                  <a:pos x="165" y="123"/>
                </a:cxn>
                <a:cxn ang="0">
                  <a:pos x="165" y="31"/>
                </a:cxn>
                <a:cxn ang="0">
                  <a:pos x="133" y="0"/>
                </a:cxn>
              </a:cxnLst>
              <a:rect l="0" t="0" r="r" b="b"/>
              <a:pathLst>
                <a:path w="165" h="205">
                  <a:moveTo>
                    <a:pt x="133" y="0"/>
                  </a:moveTo>
                  <a:cubicBezTo>
                    <a:pt x="121" y="0"/>
                    <a:pt x="121" y="0"/>
                    <a:pt x="121" y="0"/>
                  </a:cubicBezTo>
                  <a:cubicBezTo>
                    <a:pt x="121" y="11"/>
                    <a:pt x="121" y="11"/>
                    <a:pt x="121" y="11"/>
                  </a:cubicBezTo>
                  <a:cubicBezTo>
                    <a:pt x="133" y="11"/>
                    <a:pt x="133" y="11"/>
                    <a:pt x="133" y="11"/>
                  </a:cubicBezTo>
                  <a:cubicBezTo>
                    <a:pt x="145" y="11"/>
                    <a:pt x="153" y="20"/>
                    <a:pt x="153" y="31"/>
                  </a:cubicBezTo>
                  <a:cubicBezTo>
                    <a:pt x="153" y="123"/>
                    <a:pt x="153" y="123"/>
                    <a:pt x="153" y="123"/>
                  </a:cubicBezTo>
                  <a:cubicBezTo>
                    <a:pt x="153" y="162"/>
                    <a:pt x="122" y="194"/>
                    <a:pt x="82" y="194"/>
                  </a:cubicBezTo>
                  <a:cubicBezTo>
                    <a:pt x="43" y="194"/>
                    <a:pt x="11" y="162"/>
                    <a:pt x="11" y="123"/>
                  </a:cubicBezTo>
                  <a:cubicBezTo>
                    <a:pt x="11" y="31"/>
                    <a:pt x="11" y="31"/>
                    <a:pt x="11" y="31"/>
                  </a:cubicBezTo>
                  <a:cubicBezTo>
                    <a:pt x="11" y="20"/>
                    <a:pt x="20" y="11"/>
                    <a:pt x="31" y="11"/>
                  </a:cubicBezTo>
                  <a:cubicBezTo>
                    <a:pt x="44" y="11"/>
                    <a:pt x="44" y="11"/>
                    <a:pt x="44" y="11"/>
                  </a:cubicBezTo>
                  <a:cubicBezTo>
                    <a:pt x="44" y="0"/>
                    <a:pt x="44" y="0"/>
                    <a:pt x="44" y="0"/>
                  </a:cubicBezTo>
                  <a:cubicBezTo>
                    <a:pt x="31" y="0"/>
                    <a:pt x="31" y="0"/>
                    <a:pt x="31" y="0"/>
                  </a:cubicBezTo>
                  <a:cubicBezTo>
                    <a:pt x="14" y="0"/>
                    <a:pt x="0" y="14"/>
                    <a:pt x="0" y="31"/>
                  </a:cubicBezTo>
                  <a:cubicBezTo>
                    <a:pt x="0" y="123"/>
                    <a:pt x="0" y="123"/>
                    <a:pt x="0" y="123"/>
                  </a:cubicBezTo>
                  <a:cubicBezTo>
                    <a:pt x="0" y="168"/>
                    <a:pt x="37" y="205"/>
                    <a:pt x="82" y="205"/>
                  </a:cubicBezTo>
                  <a:cubicBezTo>
                    <a:pt x="128" y="205"/>
                    <a:pt x="165" y="168"/>
                    <a:pt x="165" y="123"/>
                  </a:cubicBezTo>
                  <a:cubicBezTo>
                    <a:pt x="165" y="31"/>
                    <a:pt x="165" y="31"/>
                    <a:pt x="165" y="31"/>
                  </a:cubicBezTo>
                  <a:cubicBezTo>
                    <a:pt x="165" y="14"/>
                    <a:pt x="151" y="0"/>
                    <a:pt x="133" y="0"/>
                  </a:cubicBez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5"/>
            <p:cNvSpPr>
              <a:spLocks/>
            </p:cNvSpPr>
            <p:nvPr/>
          </p:nvSpPr>
          <p:spPr bwMode="auto">
            <a:xfrm>
              <a:off x="4664076" y="984251"/>
              <a:ext cx="182563" cy="128588"/>
            </a:xfrm>
            <a:custGeom>
              <a:avLst/>
              <a:gdLst/>
              <a:ahLst/>
              <a:cxnLst>
                <a:cxn ang="0">
                  <a:pos x="82" y="116"/>
                </a:cxn>
                <a:cxn ang="0">
                  <a:pos x="24" y="81"/>
                </a:cxn>
                <a:cxn ang="0">
                  <a:pos x="0" y="0"/>
                </a:cxn>
                <a:cxn ang="0">
                  <a:pos x="11" y="0"/>
                </a:cxn>
                <a:cxn ang="0">
                  <a:pos x="82" y="105"/>
                </a:cxn>
                <a:cxn ang="0">
                  <a:pos x="153" y="0"/>
                </a:cxn>
                <a:cxn ang="0">
                  <a:pos x="165" y="0"/>
                </a:cxn>
                <a:cxn ang="0">
                  <a:pos x="141" y="81"/>
                </a:cxn>
                <a:cxn ang="0">
                  <a:pos x="82" y="116"/>
                </a:cxn>
              </a:cxnLst>
              <a:rect l="0" t="0" r="r" b="b"/>
              <a:pathLst>
                <a:path w="165" h="116">
                  <a:moveTo>
                    <a:pt x="82" y="116"/>
                  </a:moveTo>
                  <a:cubicBezTo>
                    <a:pt x="60" y="116"/>
                    <a:pt x="39" y="104"/>
                    <a:pt x="24" y="81"/>
                  </a:cubicBezTo>
                  <a:cubicBezTo>
                    <a:pt x="8" y="60"/>
                    <a:pt x="0" y="31"/>
                    <a:pt x="0" y="0"/>
                  </a:cubicBezTo>
                  <a:cubicBezTo>
                    <a:pt x="11" y="0"/>
                    <a:pt x="11" y="0"/>
                    <a:pt x="11" y="0"/>
                  </a:cubicBezTo>
                  <a:cubicBezTo>
                    <a:pt x="11" y="58"/>
                    <a:pt x="43" y="105"/>
                    <a:pt x="82" y="105"/>
                  </a:cubicBezTo>
                  <a:cubicBezTo>
                    <a:pt x="122" y="105"/>
                    <a:pt x="153" y="58"/>
                    <a:pt x="153" y="0"/>
                  </a:cubicBezTo>
                  <a:cubicBezTo>
                    <a:pt x="165" y="0"/>
                    <a:pt x="165" y="0"/>
                    <a:pt x="165" y="0"/>
                  </a:cubicBezTo>
                  <a:cubicBezTo>
                    <a:pt x="165" y="31"/>
                    <a:pt x="156" y="60"/>
                    <a:pt x="141" y="81"/>
                  </a:cubicBezTo>
                  <a:cubicBezTo>
                    <a:pt x="126" y="104"/>
                    <a:pt x="105" y="116"/>
                    <a:pt x="82" y="116"/>
                  </a:cubicBez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26"/>
            <p:cNvSpPr>
              <a:spLocks/>
            </p:cNvSpPr>
            <p:nvPr/>
          </p:nvSpPr>
          <p:spPr bwMode="auto">
            <a:xfrm>
              <a:off x="4748213" y="1108076"/>
              <a:ext cx="188913" cy="215900"/>
            </a:xfrm>
            <a:custGeom>
              <a:avLst/>
              <a:gdLst/>
              <a:ahLst/>
              <a:cxnLst>
                <a:cxn ang="0">
                  <a:pos x="84" y="194"/>
                </a:cxn>
                <a:cxn ang="0">
                  <a:pos x="0" y="109"/>
                </a:cxn>
                <a:cxn ang="0">
                  <a:pos x="0" y="0"/>
                </a:cxn>
                <a:cxn ang="0">
                  <a:pos x="11" y="0"/>
                </a:cxn>
                <a:cxn ang="0">
                  <a:pos x="11" y="109"/>
                </a:cxn>
                <a:cxn ang="0">
                  <a:pos x="84" y="182"/>
                </a:cxn>
                <a:cxn ang="0">
                  <a:pos x="158" y="109"/>
                </a:cxn>
                <a:cxn ang="0">
                  <a:pos x="158" y="0"/>
                </a:cxn>
                <a:cxn ang="0">
                  <a:pos x="169" y="0"/>
                </a:cxn>
                <a:cxn ang="0">
                  <a:pos x="169" y="109"/>
                </a:cxn>
                <a:cxn ang="0">
                  <a:pos x="84" y="194"/>
                </a:cxn>
              </a:cxnLst>
              <a:rect l="0" t="0" r="r" b="b"/>
              <a:pathLst>
                <a:path w="169" h="194">
                  <a:moveTo>
                    <a:pt x="84" y="194"/>
                  </a:moveTo>
                  <a:cubicBezTo>
                    <a:pt x="38" y="194"/>
                    <a:pt x="0" y="156"/>
                    <a:pt x="0" y="109"/>
                  </a:cubicBezTo>
                  <a:cubicBezTo>
                    <a:pt x="0" y="0"/>
                    <a:pt x="0" y="0"/>
                    <a:pt x="0" y="0"/>
                  </a:cubicBezTo>
                  <a:cubicBezTo>
                    <a:pt x="11" y="0"/>
                    <a:pt x="11" y="0"/>
                    <a:pt x="11" y="0"/>
                  </a:cubicBezTo>
                  <a:cubicBezTo>
                    <a:pt x="11" y="109"/>
                    <a:pt x="11" y="109"/>
                    <a:pt x="11" y="109"/>
                  </a:cubicBezTo>
                  <a:cubicBezTo>
                    <a:pt x="11" y="149"/>
                    <a:pt x="44" y="182"/>
                    <a:pt x="84" y="182"/>
                  </a:cubicBezTo>
                  <a:cubicBezTo>
                    <a:pt x="125" y="182"/>
                    <a:pt x="158" y="149"/>
                    <a:pt x="158" y="109"/>
                  </a:cubicBezTo>
                  <a:cubicBezTo>
                    <a:pt x="158" y="0"/>
                    <a:pt x="158" y="0"/>
                    <a:pt x="158" y="0"/>
                  </a:cubicBezTo>
                  <a:cubicBezTo>
                    <a:pt x="169" y="0"/>
                    <a:pt x="169" y="0"/>
                    <a:pt x="169" y="0"/>
                  </a:cubicBezTo>
                  <a:cubicBezTo>
                    <a:pt x="169" y="109"/>
                    <a:pt x="169" y="109"/>
                    <a:pt x="169" y="109"/>
                  </a:cubicBezTo>
                  <a:cubicBezTo>
                    <a:pt x="169" y="156"/>
                    <a:pt x="131" y="194"/>
                    <a:pt x="84" y="194"/>
                  </a:cubicBez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27"/>
            <p:cNvSpPr>
              <a:spLocks/>
            </p:cNvSpPr>
            <p:nvPr/>
          </p:nvSpPr>
          <p:spPr bwMode="auto">
            <a:xfrm>
              <a:off x="4914901" y="1098551"/>
              <a:ext cx="30163" cy="28575"/>
            </a:xfrm>
            <a:custGeom>
              <a:avLst/>
              <a:gdLst/>
              <a:ahLst/>
              <a:cxnLst>
                <a:cxn ang="0">
                  <a:pos x="0" y="0"/>
                </a:cxn>
                <a:cxn ang="0">
                  <a:pos x="0" y="12"/>
                </a:cxn>
                <a:cxn ang="0">
                  <a:pos x="14" y="26"/>
                </a:cxn>
                <a:cxn ang="0">
                  <a:pos x="28" y="12"/>
                </a:cxn>
                <a:cxn ang="0">
                  <a:pos x="28" y="0"/>
                </a:cxn>
                <a:cxn ang="0">
                  <a:pos x="0" y="0"/>
                </a:cxn>
              </a:cxnLst>
              <a:rect l="0" t="0" r="r" b="b"/>
              <a:pathLst>
                <a:path w="28" h="26">
                  <a:moveTo>
                    <a:pt x="0" y="0"/>
                  </a:moveTo>
                  <a:cubicBezTo>
                    <a:pt x="0" y="12"/>
                    <a:pt x="0" y="12"/>
                    <a:pt x="0" y="12"/>
                  </a:cubicBezTo>
                  <a:cubicBezTo>
                    <a:pt x="0" y="20"/>
                    <a:pt x="7" y="26"/>
                    <a:pt x="14" y="26"/>
                  </a:cubicBezTo>
                  <a:cubicBezTo>
                    <a:pt x="22" y="26"/>
                    <a:pt x="28" y="20"/>
                    <a:pt x="28" y="12"/>
                  </a:cubicBezTo>
                  <a:cubicBezTo>
                    <a:pt x="28" y="0"/>
                    <a:pt x="28" y="0"/>
                    <a:pt x="28" y="0"/>
                  </a:cubicBezTo>
                  <a:lnTo>
                    <a:pt x="0" y="0"/>
                  </a:ln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28"/>
            <p:cNvSpPr>
              <a:spLocks noEditPoints="1"/>
            </p:cNvSpPr>
            <p:nvPr/>
          </p:nvSpPr>
          <p:spPr bwMode="auto">
            <a:xfrm>
              <a:off x="4884738" y="1019176"/>
              <a:ext cx="92075" cy="92075"/>
            </a:xfrm>
            <a:custGeom>
              <a:avLst/>
              <a:gdLst/>
              <a:ahLst/>
              <a:cxnLst>
                <a:cxn ang="0">
                  <a:pos x="41" y="0"/>
                </a:cxn>
                <a:cxn ang="0">
                  <a:pos x="0" y="41"/>
                </a:cxn>
                <a:cxn ang="0">
                  <a:pos x="41" y="83"/>
                </a:cxn>
                <a:cxn ang="0">
                  <a:pos x="83" y="41"/>
                </a:cxn>
                <a:cxn ang="0">
                  <a:pos x="41" y="0"/>
                </a:cxn>
                <a:cxn ang="0">
                  <a:pos x="41" y="70"/>
                </a:cxn>
                <a:cxn ang="0">
                  <a:pos x="13" y="41"/>
                </a:cxn>
                <a:cxn ang="0">
                  <a:pos x="41" y="13"/>
                </a:cxn>
                <a:cxn ang="0">
                  <a:pos x="70" y="41"/>
                </a:cxn>
                <a:cxn ang="0">
                  <a:pos x="41" y="70"/>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70"/>
                  </a:moveTo>
                  <a:cubicBezTo>
                    <a:pt x="25" y="70"/>
                    <a:pt x="13" y="57"/>
                    <a:pt x="13" y="41"/>
                  </a:cubicBezTo>
                  <a:cubicBezTo>
                    <a:pt x="13" y="26"/>
                    <a:pt x="25" y="13"/>
                    <a:pt x="41" y="13"/>
                  </a:cubicBezTo>
                  <a:cubicBezTo>
                    <a:pt x="57" y="13"/>
                    <a:pt x="70" y="26"/>
                    <a:pt x="70" y="41"/>
                  </a:cubicBezTo>
                  <a:cubicBezTo>
                    <a:pt x="70" y="57"/>
                    <a:pt x="57" y="70"/>
                    <a:pt x="41" y="70"/>
                  </a:cubicBez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Oval 29"/>
            <p:cNvSpPr>
              <a:spLocks noChangeArrowheads="1"/>
            </p:cNvSpPr>
            <p:nvPr/>
          </p:nvSpPr>
          <p:spPr bwMode="auto">
            <a:xfrm>
              <a:off x="4911726" y="1047751"/>
              <a:ext cx="36513" cy="34925"/>
            </a:xfrm>
            <a:prstGeom prst="ellipse">
              <a:avLst/>
            </a:pr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0"/>
            <p:cNvSpPr>
              <a:spLocks/>
            </p:cNvSpPr>
            <p:nvPr/>
          </p:nvSpPr>
          <p:spPr bwMode="auto">
            <a:xfrm>
              <a:off x="4703763" y="835026"/>
              <a:ext cx="19050" cy="36513"/>
            </a:xfrm>
            <a:custGeom>
              <a:avLst/>
              <a:gdLst/>
              <a:ahLst/>
              <a:cxnLst>
                <a:cxn ang="0">
                  <a:pos x="17" y="33"/>
                </a:cxn>
                <a:cxn ang="0">
                  <a:pos x="0" y="17"/>
                </a:cxn>
                <a:cxn ang="0">
                  <a:pos x="17" y="0"/>
                </a:cxn>
                <a:cxn ang="0">
                  <a:pos x="17" y="33"/>
                </a:cxn>
              </a:cxnLst>
              <a:rect l="0" t="0" r="r" b="b"/>
              <a:pathLst>
                <a:path w="17" h="33">
                  <a:moveTo>
                    <a:pt x="17" y="33"/>
                  </a:moveTo>
                  <a:cubicBezTo>
                    <a:pt x="7" y="33"/>
                    <a:pt x="0" y="26"/>
                    <a:pt x="0" y="17"/>
                  </a:cubicBezTo>
                  <a:cubicBezTo>
                    <a:pt x="0" y="7"/>
                    <a:pt x="7" y="0"/>
                    <a:pt x="17" y="0"/>
                  </a:cubicBezTo>
                  <a:lnTo>
                    <a:pt x="17" y="33"/>
                  </a:ln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1"/>
            <p:cNvSpPr>
              <a:spLocks/>
            </p:cNvSpPr>
            <p:nvPr/>
          </p:nvSpPr>
          <p:spPr bwMode="auto">
            <a:xfrm>
              <a:off x="4787901" y="835026"/>
              <a:ext cx="19050" cy="36513"/>
            </a:xfrm>
            <a:custGeom>
              <a:avLst/>
              <a:gdLst/>
              <a:ahLst/>
              <a:cxnLst>
                <a:cxn ang="0">
                  <a:pos x="0" y="0"/>
                </a:cxn>
                <a:cxn ang="0">
                  <a:pos x="17" y="17"/>
                </a:cxn>
                <a:cxn ang="0">
                  <a:pos x="0" y="33"/>
                </a:cxn>
                <a:cxn ang="0">
                  <a:pos x="0" y="0"/>
                </a:cxn>
              </a:cxnLst>
              <a:rect l="0" t="0" r="r" b="b"/>
              <a:pathLst>
                <a:path w="17" h="33">
                  <a:moveTo>
                    <a:pt x="0" y="0"/>
                  </a:moveTo>
                  <a:cubicBezTo>
                    <a:pt x="9" y="0"/>
                    <a:pt x="17" y="7"/>
                    <a:pt x="17" y="17"/>
                  </a:cubicBezTo>
                  <a:cubicBezTo>
                    <a:pt x="17" y="26"/>
                    <a:pt x="9" y="33"/>
                    <a:pt x="0" y="33"/>
                  </a:cubicBezTo>
                  <a:lnTo>
                    <a:pt x="0" y="0"/>
                  </a:lnTo>
                  <a:close/>
                </a:path>
              </a:pathLst>
            </a:custGeom>
            <a:grpFill/>
            <a:ln w="9525">
              <a:solidFill>
                <a:schemeClr val="accent3">
                  <a:lumMod val="20000"/>
                  <a:lumOff val="80000"/>
                </a:schemeClr>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7" name="Rounded Rectangle 36"/>
          <p:cNvSpPr/>
          <p:nvPr/>
        </p:nvSpPr>
        <p:spPr>
          <a:xfrm>
            <a:off x="4011783" y="3935708"/>
            <a:ext cx="3290670" cy="1450585"/>
          </a:xfrm>
          <a:prstGeom prst="roundRect">
            <a:avLst>
              <a:gd name="adj" fmla="val 0"/>
            </a:avLst>
          </a:prstGeom>
          <a:solidFill>
            <a:schemeClr val="accent4"/>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8" name="TextBox 37"/>
          <p:cNvSpPr txBox="1"/>
          <p:nvPr/>
        </p:nvSpPr>
        <p:spPr>
          <a:xfrm>
            <a:off x="3982202" y="3969734"/>
            <a:ext cx="3133917" cy="341632"/>
          </a:xfrm>
          <a:prstGeom prst="rect">
            <a:avLst/>
          </a:prstGeom>
          <a:noFill/>
          <a:effectLst/>
        </p:spPr>
        <p:txBody>
          <a:bodyPr wrap="square" rtlCol="0">
            <a:spAutoFit/>
          </a:bodyPr>
          <a:lstStyle/>
          <a:p>
            <a:pPr>
              <a:lnSpc>
                <a:spcPct val="90000"/>
              </a:lnSpc>
            </a:pPr>
            <a:r>
              <a:rPr lang="en-US" sz="1800" b="1" dirty="0">
                <a:solidFill>
                  <a:schemeClr val="tx2">
                    <a:lumMod val="75000"/>
                  </a:schemeClr>
                </a:solidFill>
              </a:rPr>
              <a:t>Commercial Strategy </a:t>
            </a:r>
            <a:r>
              <a:rPr lang="en-US" sz="1800" b="1" dirty="0" smtClean="0">
                <a:solidFill>
                  <a:schemeClr val="tx2">
                    <a:lumMod val="75000"/>
                  </a:schemeClr>
                </a:solidFill>
              </a:rPr>
              <a:t>Services</a:t>
            </a:r>
            <a:endParaRPr lang="en-GB" sz="1800" b="1" dirty="0">
              <a:solidFill>
                <a:schemeClr val="tx2">
                  <a:lumMod val="75000"/>
                </a:schemeClr>
              </a:solidFill>
            </a:endParaRPr>
          </a:p>
        </p:txBody>
      </p:sp>
      <p:sp>
        <p:nvSpPr>
          <p:cNvPr id="39" name="TextBox 38"/>
          <p:cNvSpPr txBox="1"/>
          <p:nvPr/>
        </p:nvSpPr>
        <p:spPr>
          <a:xfrm>
            <a:off x="5024936" y="4349281"/>
            <a:ext cx="2332087" cy="830997"/>
          </a:xfrm>
          <a:prstGeom prst="rect">
            <a:avLst/>
          </a:prstGeom>
          <a:noFill/>
          <a:effectLst/>
        </p:spPr>
        <p:txBody>
          <a:bodyPr wrap="square" rtlCol="0">
            <a:spAutoFit/>
          </a:bodyPr>
          <a:lstStyle>
            <a:defPPr>
              <a:defRPr lang="en-US"/>
            </a:defPPr>
            <a:lvl1pPr marL="118872" indent="-118872">
              <a:buFont typeface="Arial" pitchFamily="34" charset="0"/>
              <a:buChar char="•"/>
              <a:defRPr sz="800"/>
            </a:lvl1pPr>
          </a:lstStyle>
          <a:p>
            <a:pPr marL="0" indent="0" algn="l" eaLnBrk="1" hangingPunct="1">
              <a:buNone/>
            </a:pPr>
            <a:r>
              <a:rPr lang="en-US" sz="1600" dirty="0" smtClean="0">
                <a:solidFill>
                  <a:schemeClr val="tx2">
                    <a:lumMod val="75000"/>
                  </a:schemeClr>
                </a:solidFill>
              </a:rPr>
              <a:t>Forecast models, market maps, opportunity assessment, etc.</a:t>
            </a:r>
            <a:endParaRPr lang="en-GB" sz="1600" dirty="0">
              <a:solidFill>
                <a:schemeClr val="tx2">
                  <a:lumMod val="75000"/>
                </a:schemeClr>
              </a:solidFill>
            </a:endParaRPr>
          </a:p>
        </p:txBody>
      </p:sp>
      <p:sp>
        <p:nvSpPr>
          <p:cNvPr id="40" name="Freeform 10"/>
          <p:cNvSpPr>
            <a:spLocks noChangeAspect="1" noEditPoints="1"/>
          </p:cNvSpPr>
          <p:nvPr/>
        </p:nvSpPr>
        <p:spPr bwMode="auto">
          <a:xfrm>
            <a:off x="4113929" y="4487679"/>
            <a:ext cx="782192" cy="739240"/>
          </a:xfrm>
          <a:custGeom>
            <a:avLst/>
            <a:gdLst/>
            <a:ahLst/>
            <a:cxnLst>
              <a:cxn ang="0">
                <a:pos x="310" y="299"/>
              </a:cxn>
              <a:cxn ang="0">
                <a:pos x="270" y="234"/>
              </a:cxn>
              <a:cxn ang="0">
                <a:pos x="236" y="234"/>
              </a:cxn>
              <a:cxn ang="0">
                <a:pos x="196" y="299"/>
              </a:cxn>
              <a:cxn ang="0">
                <a:pos x="236" y="234"/>
              </a:cxn>
              <a:cxn ang="0">
                <a:pos x="260" y="14"/>
              </a:cxn>
              <a:cxn ang="0">
                <a:pos x="248" y="39"/>
              </a:cxn>
              <a:cxn ang="0">
                <a:pos x="189" y="229"/>
              </a:cxn>
              <a:cxn ang="0">
                <a:pos x="321" y="44"/>
              </a:cxn>
              <a:cxn ang="0">
                <a:pos x="189" y="229"/>
              </a:cxn>
              <a:cxn ang="0">
                <a:pos x="259" y="89"/>
              </a:cxn>
              <a:cxn ang="0">
                <a:pos x="233" y="89"/>
              </a:cxn>
              <a:cxn ang="0">
                <a:pos x="220" y="127"/>
              </a:cxn>
              <a:cxn ang="0">
                <a:pos x="226" y="125"/>
              </a:cxn>
              <a:cxn ang="0">
                <a:pos x="210" y="156"/>
              </a:cxn>
              <a:cxn ang="0">
                <a:pos x="231" y="197"/>
              </a:cxn>
              <a:cxn ang="0">
                <a:pos x="210" y="156"/>
              </a:cxn>
              <a:cxn ang="0">
                <a:pos x="244" y="197"/>
              </a:cxn>
              <a:cxn ang="0">
                <a:pos x="265" y="127"/>
              </a:cxn>
              <a:cxn ang="0">
                <a:pos x="278" y="98"/>
              </a:cxn>
              <a:cxn ang="0">
                <a:pos x="299" y="197"/>
              </a:cxn>
              <a:cxn ang="0">
                <a:pos x="278" y="98"/>
              </a:cxn>
              <a:cxn ang="0">
                <a:pos x="67" y="91"/>
              </a:cxn>
              <a:cxn ang="0">
                <a:pos x="89" y="55"/>
              </a:cxn>
              <a:cxn ang="0">
                <a:pos x="122" y="99"/>
              </a:cxn>
              <a:cxn ang="0">
                <a:pos x="172" y="108"/>
              </a:cxn>
              <a:cxn ang="0">
                <a:pos x="119" y="118"/>
              </a:cxn>
              <a:cxn ang="0">
                <a:pos x="99" y="90"/>
              </a:cxn>
              <a:cxn ang="0">
                <a:pos x="93" y="290"/>
              </a:cxn>
              <a:cxn ang="0">
                <a:pos x="66" y="290"/>
              </a:cxn>
              <a:cxn ang="0">
                <a:pos x="56" y="173"/>
              </a:cxn>
              <a:cxn ang="0">
                <a:pos x="42" y="304"/>
              </a:cxn>
              <a:cxn ang="0">
                <a:pos x="28" y="89"/>
              </a:cxn>
              <a:cxn ang="0">
                <a:pos x="19" y="163"/>
              </a:cxn>
              <a:cxn ang="0">
                <a:pos x="0" y="87"/>
              </a:cxn>
              <a:cxn ang="0">
                <a:pos x="43" y="55"/>
              </a:cxn>
              <a:cxn ang="0">
                <a:pos x="59" y="64"/>
              </a:cxn>
              <a:cxn ang="0">
                <a:pos x="57" y="55"/>
              </a:cxn>
              <a:cxn ang="0">
                <a:pos x="63" y="63"/>
              </a:cxn>
              <a:cxn ang="0">
                <a:pos x="57" y="55"/>
              </a:cxn>
              <a:cxn ang="0">
                <a:pos x="36" y="25"/>
              </a:cxn>
              <a:cxn ang="0">
                <a:pos x="86" y="25"/>
              </a:cxn>
            </a:cxnLst>
            <a:rect l="0" t="0" r="r" b="b"/>
            <a:pathLst>
              <a:path w="321" h="304">
                <a:moveTo>
                  <a:pt x="283" y="234"/>
                </a:moveTo>
                <a:cubicBezTo>
                  <a:pt x="310" y="299"/>
                  <a:pt x="310" y="299"/>
                  <a:pt x="310" y="299"/>
                </a:cubicBezTo>
                <a:cubicBezTo>
                  <a:pt x="298" y="304"/>
                  <a:pt x="298" y="304"/>
                  <a:pt x="298" y="304"/>
                </a:cubicBezTo>
                <a:cubicBezTo>
                  <a:pt x="270" y="234"/>
                  <a:pt x="270" y="234"/>
                  <a:pt x="270" y="234"/>
                </a:cubicBezTo>
                <a:cubicBezTo>
                  <a:pt x="283" y="234"/>
                  <a:pt x="283" y="234"/>
                  <a:pt x="283" y="234"/>
                </a:cubicBezTo>
                <a:close/>
                <a:moveTo>
                  <a:pt x="236" y="234"/>
                </a:moveTo>
                <a:cubicBezTo>
                  <a:pt x="207" y="304"/>
                  <a:pt x="207" y="304"/>
                  <a:pt x="207" y="304"/>
                </a:cubicBezTo>
                <a:cubicBezTo>
                  <a:pt x="196" y="299"/>
                  <a:pt x="196" y="299"/>
                  <a:pt x="196" y="299"/>
                </a:cubicBezTo>
                <a:cubicBezTo>
                  <a:pt x="222" y="234"/>
                  <a:pt x="222" y="234"/>
                  <a:pt x="222" y="234"/>
                </a:cubicBezTo>
                <a:cubicBezTo>
                  <a:pt x="236" y="234"/>
                  <a:pt x="236" y="234"/>
                  <a:pt x="236" y="234"/>
                </a:cubicBezTo>
                <a:close/>
                <a:moveTo>
                  <a:pt x="248" y="14"/>
                </a:moveTo>
                <a:cubicBezTo>
                  <a:pt x="260" y="14"/>
                  <a:pt x="260" y="14"/>
                  <a:pt x="260" y="14"/>
                </a:cubicBezTo>
                <a:cubicBezTo>
                  <a:pt x="260" y="39"/>
                  <a:pt x="260" y="39"/>
                  <a:pt x="260" y="39"/>
                </a:cubicBezTo>
                <a:cubicBezTo>
                  <a:pt x="248" y="39"/>
                  <a:pt x="248" y="39"/>
                  <a:pt x="248" y="39"/>
                </a:cubicBezTo>
                <a:cubicBezTo>
                  <a:pt x="248" y="14"/>
                  <a:pt x="248" y="14"/>
                  <a:pt x="248" y="14"/>
                </a:cubicBezTo>
                <a:close/>
                <a:moveTo>
                  <a:pt x="189" y="229"/>
                </a:moveTo>
                <a:cubicBezTo>
                  <a:pt x="189" y="44"/>
                  <a:pt x="189" y="44"/>
                  <a:pt x="189" y="44"/>
                </a:cubicBezTo>
                <a:cubicBezTo>
                  <a:pt x="321" y="44"/>
                  <a:pt x="321" y="44"/>
                  <a:pt x="321" y="44"/>
                </a:cubicBezTo>
                <a:cubicBezTo>
                  <a:pt x="321" y="229"/>
                  <a:pt x="321" y="229"/>
                  <a:pt x="321" y="229"/>
                </a:cubicBezTo>
                <a:cubicBezTo>
                  <a:pt x="189" y="229"/>
                  <a:pt x="189" y="229"/>
                  <a:pt x="189" y="229"/>
                </a:cubicBezTo>
                <a:close/>
                <a:moveTo>
                  <a:pt x="253" y="89"/>
                </a:moveTo>
                <a:cubicBezTo>
                  <a:pt x="259" y="89"/>
                  <a:pt x="259" y="89"/>
                  <a:pt x="259" y="89"/>
                </a:cubicBezTo>
                <a:cubicBezTo>
                  <a:pt x="246" y="76"/>
                  <a:pt x="246" y="76"/>
                  <a:pt x="246" y="76"/>
                </a:cubicBezTo>
                <a:cubicBezTo>
                  <a:pt x="233" y="89"/>
                  <a:pt x="233" y="89"/>
                  <a:pt x="233" y="89"/>
                </a:cubicBezTo>
                <a:cubicBezTo>
                  <a:pt x="240" y="89"/>
                  <a:pt x="240" y="89"/>
                  <a:pt x="240" y="89"/>
                </a:cubicBezTo>
                <a:cubicBezTo>
                  <a:pt x="240" y="104"/>
                  <a:pt x="230" y="118"/>
                  <a:pt x="220" y="127"/>
                </a:cubicBezTo>
                <a:cubicBezTo>
                  <a:pt x="218" y="128"/>
                  <a:pt x="214" y="131"/>
                  <a:pt x="214" y="131"/>
                </a:cubicBezTo>
                <a:cubicBezTo>
                  <a:pt x="214" y="131"/>
                  <a:pt x="222" y="128"/>
                  <a:pt x="226" y="125"/>
                </a:cubicBezTo>
                <a:cubicBezTo>
                  <a:pt x="238" y="116"/>
                  <a:pt x="252" y="104"/>
                  <a:pt x="253" y="89"/>
                </a:cubicBezTo>
                <a:close/>
                <a:moveTo>
                  <a:pt x="210" y="156"/>
                </a:moveTo>
                <a:cubicBezTo>
                  <a:pt x="210" y="197"/>
                  <a:pt x="210" y="197"/>
                  <a:pt x="210" y="197"/>
                </a:cubicBezTo>
                <a:cubicBezTo>
                  <a:pt x="231" y="197"/>
                  <a:pt x="231" y="197"/>
                  <a:pt x="231" y="197"/>
                </a:cubicBezTo>
                <a:cubicBezTo>
                  <a:pt x="231" y="156"/>
                  <a:pt x="231" y="156"/>
                  <a:pt x="231" y="156"/>
                </a:cubicBezTo>
                <a:cubicBezTo>
                  <a:pt x="210" y="156"/>
                  <a:pt x="210" y="156"/>
                  <a:pt x="210" y="156"/>
                </a:cubicBezTo>
                <a:close/>
                <a:moveTo>
                  <a:pt x="244" y="127"/>
                </a:moveTo>
                <a:cubicBezTo>
                  <a:pt x="244" y="197"/>
                  <a:pt x="244" y="197"/>
                  <a:pt x="244" y="197"/>
                </a:cubicBezTo>
                <a:cubicBezTo>
                  <a:pt x="265" y="197"/>
                  <a:pt x="265" y="197"/>
                  <a:pt x="265" y="197"/>
                </a:cubicBezTo>
                <a:cubicBezTo>
                  <a:pt x="265" y="127"/>
                  <a:pt x="265" y="127"/>
                  <a:pt x="265" y="127"/>
                </a:cubicBezTo>
                <a:cubicBezTo>
                  <a:pt x="244" y="127"/>
                  <a:pt x="244" y="127"/>
                  <a:pt x="244" y="127"/>
                </a:cubicBezTo>
                <a:close/>
                <a:moveTo>
                  <a:pt x="278" y="98"/>
                </a:moveTo>
                <a:cubicBezTo>
                  <a:pt x="278" y="197"/>
                  <a:pt x="278" y="197"/>
                  <a:pt x="278" y="197"/>
                </a:cubicBezTo>
                <a:cubicBezTo>
                  <a:pt x="299" y="197"/>
                  <a:pt x="299" y="197"/>
                  <a:pt x="299" y="197"/>
                </a:cubicBezTo>
                <a:cubicBezTo>
                  <a:pt x="299" y="98"/>
                  <a:pt x="299" y="98"/>
                  <a:pt x="299" y="98"/>
                </a:cubicBezTo>
                <a:cubicBezTo>
                  <a:pt x="278" y="98"/>
                  <a:pt x="278" y="98"/>
                  <a:pt x="278" y="98"/>
                </a:cubicBezTo>
                <a:close/>
                <a:moveTo>
                  <a:pt x="63" y="64"/>
                </a:moveTo>
                <a:cubicBezTo>
                  <a:pt x="67" y="91"/>
                  <a:pt x="67" y="91"/>
                  <a:pt x="67" y="91"/>
                </a:cubicBezTo>
                <a:cubicBezTo>
                  <a:pt x="79" y="55"/>
                  <a:pt x="79" y="55"/>
                  <a:pt x="79" y="55"/>
                </a:cubicBezTo>
                <a:cubicBezTo>
                  <a:pt x="89" y="55"/>
                  <a:pt x="89" y="55"/>
                  <a:pt x="89" y="55"/>
                </a:cubicBezTo>
                <a:cubicBezTo>
                  <a:pt x="101" y="56"/>
                  <a:pt x="111" y="64"/>
                  <a:pt x="114" y="76"/>
                </a:cubicBezTo>
                <a:cubicBezTo>
                  <a:pt x="122" y="99"/>
                  <a:pt x="122" y="99"/>
                  <a:pt x="122" y="99"/>
                </a:cubicBezTo>
                <a:cubicBezTo>
                  <a:pt x="162" y="99"/>
                  <a:pt x="162" y="99"/>
                  <a:pt x="162" y="99"/>
                </a:cubicBezTo>
                <a:cubicBezTo>
                  <a:pt x="167" y="99"/>
                  <a:pt x="172" y="103"/>
                  <a:pt x="172" y="108"/>
                </a:cubicBezTo>
                <a:cubicBezTo>
                  <a:pt x="172" y="114"/>
                  <a:pt x="167" y="118"/>
                  <a:pt x="162" y="118"/>
                </a:cubicBezTo>
                <a:cubicBezTo>
                  <a:pt x="119" y="118"/>
                  <a:pt x="119" y="118"/>
                  <a:pt x="119" y="118"/>
                </a:cubicBezTo>
                <a:cubicBezTo>
                  <a:pt x="112" y="118"/>
                  <a:pt x="107" y="113"/>
                  <a:pt x="104" y="107"/>
                </a:cubicBezTo>
                <a:cubicBezTo>
                  <a:pt x="99" y="90"/>
                  <a:pt x="99" y="90"/>
                  <a:pt x="99" y="90"/>
                </a:cubicBezTo>
                <a:cubicBezTo>
                  <a:pt x="93" y="90"/>
                  <a:pt x="93" y="90"/>
                  <a:pt x="93" y="90"/>
                </a:cubicBezTo>
                <a:cubicBezTo>
                  <a:pt x="93" y="290"/>
                  <a:pt x="93" y="290"/>
                  <a:pt x="93" y="290"/>
                </a:cubicBezTo>
                <a:cubicBezTo>
                  <a:pt x="93" y="298"/>
                  <a:pt x="87" y="304"/>
                  <a:pt x="79" y="304"/>
                </a:cubicBezTo>
                <a:cubicBezTo>
                  <a:pt x="72" y="304"/>
                  <a:pt x="66" y="298"/>
                  <a:pt x="66" y="290"/>
                </a:cubicBezTo>
                <a:cubicBezTo>
                  <a:pt x="66" y="173"/>
                  <a:pt x="66" y="173"/>
                  <a:pt x="66" y="173"/>
                </a:cubicBezTo>
                <a:cubicBezTo>
                  <a:pt x="56" y="173"/>
                  <a:pt x="56" y="173"/>
                  <a:pt x="56" y="173"/>
                </a:cubicBezTo>
                <a:cubicBezTo>
                  <a:pt x="56" y="290"/>
                  <a:pt x="56" y="290"/>
                  <a:pt x="56" y="290"/>
                </a:cubicBezTo>
                <a:cubicBezTo>
                  <a:pt x="56" y="298"/>
                  <a:pt x="50" y="304"/>
                  <a:pt x="42" y="304"/>
                </a:cubicBezTo>
                <a:cubicBezTo>
                  <a:pt x="35" y="304"/>
                  <a:pt x="28" y="298"/>
                  <a:pt x="28" y="290"/>
                </a:cubicBezTo>
                <a:cubicBezTo>
                  <a:pt x="28" y="290"/>
                  <a:pt x="28" y="290"/>
                  <a:pt x="28" y="89"/>
                </a:cubicBezTo>
                <a:cubicBezTo>
                  <a:pt x="19" y="89"/>
                  <a:pt x="19" y="89"/>
                  <a:pt x="19" y="89"/>
                </a:cubicBezTo>
                <a:cubicBezTo>
                  <a:pt x="19" y="163"/>
                  <a:pt x="19" y="163"/>
                  <a:pt x="19" y="163"/>
                </a:cubicBezTo>
                <a:cubicBezTo>
                  <a:pt x="19" y="178"/>
                  <a:pt x="0" y="178"/>
                  <a:pt x="0" y="163"/>
                </a:cubicBezTo>
                <a:cubicBezTo>
                  <a:pt x="0" y="87"/>
                  <a:pt x="0" y="87"/>
                  <a:pt x="0" y="87"/>
                </a:cubicBezTo>
                <a:cubicBezTo>
                  <a:pt x="0" y="71"/>
                  <a:pt x="13" y="55"/>
                  <a:pt x="32" y="55"/>
                </a:cubicBezTo>
                <a:cubicBezTo>
                  <a:pt x="43" y="55"/>
                  <a:pt x="43" y="55"/>
                  <a:pt x="43" y="55"/>
                </a:cubicBezTo>
                <a:cubicBezTo>
                  <a:pt x="55" y="91"/>
                  <a:pt x="55" y="91"/>
                  <a:pt x="55" y="91"/>
                </a:cubicBezTo>
                <a:cubicBezTo>
                  <a:pt x="59" y="64"/>
                  <a:pt x="59" y="64"/>
                  <a:pt x="59" y="64"/>
                </a:cubicBezTo>
                <a:cubicBezTo>
                  <a:pt x="63" y="64"/>
                  <a:pt x="63" y="64"/>
                  <a:pt x="63" y="64"/>
                </a:cubicBezTo>
                <a:close/>
                <a:moveTo>
                  <a:pt x="57" y="55"/>
                </a:moveTo>
                <a:cubicBezTo>
                  <a:pt x="65" y="55"/>
                  <a:pt x="65" y="55"/>
                  <a:pt x="65" y="55"/>
                </a:cubicBezTo>
                <a:cubicBezTo>
                  <a:pt x="63" y="63"/>
                  <a:pt x="63" y="63"/>
                  <a:pt x="63" y="63"/>
                </a:cubicBezTo>
                <a:cubicBezTo>
                  <a:pt x="59" y="63"/>
                  <a:pt x="59" y="63"/>
                  <a:pt x="59" y="63"/>
                </a:cubicBezTo>
                <a:cubicBezTo>
                  <a:pt x="57" y="55"/>
                  <a:pt x="57" y="55"/>
                  <a:pt x="57" y="55"/>
                </a:cubicBezTo>
                <a:close/>
                <a:moveTo>
                  <a:pt x="61" y="50"/>
                </a:moveTo>
                <a:cubicBezTo>
                  <a:pt x="47" y="50"/>
                  <a:pt x="36" y="38"/>
                  <a:pt x="36" y="25"/>
                </a:cubicBezTo>
                <a:cubicBezTo>
                  <a:pt x="36" y="11"/>
                  <a:pt x="47" y="0"/>
                  <a:pt x="61" y="0"/>
                </a:cubicBezTo>
                <a:cubicBezTo>
                  <a:pt x="75" y="0"/>
                  <a:pt x="86" y="11"/>
                  <a:pt x="86" y="25"/>
                </a:cubicBezTo>
                <a:cubicBezTo>
                  <a:pt x="86" y="38"/>
                  <a:pt x="75" y="50"/>
                  <a:pt x="61" y="50"/>
                </a:cubicBezTo>
                <a:close/>
              </a:path>
            </a:pathLst>
          </a:custGeom>
          <a:solidFill>
            <a:schemeClr val="accent4">
              <a:lumMod val="50000"/>
            </a:schemeClr>
          </a:solidFill>
          <a:ln w="9525">
            <a:noFill/>
            <a:round/>
            <a:headEnd/>
            <a:tailEnd/>
          </a:ln>
          <a:effec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41" name="Rounded Rectangle 40"/>
          <p:cNvSpPr/>
          <p:nvPr/>
        </p:nvSpPr>
        <p:spPr>
          <a:xfrm>
            <a:off x="7397266" y="3944718"/>
            <a:ext cx="2589069" cy="1455223"/>
          </a:xfrm>
          <a:prstGeom prst="roundRect">
            <a:avLst>
              <a:gd name="adj" fmla="val 0"/>
            </a:avLst>
          </a:prstGeom>
          <a:solidFill>
            <a:schemeClr val="accent5"/>
          </a:solidFill>
          <a:effectLst>
            <a:outerShdw blurRad="50800" dist="38100" dir="2700000" algn="tl" rotWithShape="0">
              <a:prstClr val="black">
                <a:alpha val="40000"/>
              </a:prstClr>
            </a:outerShdw>
          </a:effectLst>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2" name="TextBox 41"/>
          <p:cNvSpPr txBox="1"/>
          <p:nvPr/>
        </p:nvSpPr>
        <p:spPr>
          <a:xfrm>
            <a:off x="8168186" y="3963386"/>
            <a:ext cx="1753737" cy="1200329"/>
          </a:xfrm>
          <a:prstGeom prst="rect">
            <a:avLst/>
          </a:prstGeom>
          <a:noFill/>
          <a:effectLst/>
        </p:spPr>
        <p:txBody>
          <a:bodyPr wrap="square" rtlCol="0">
            <a:spAutoFit/>
          </a:bodyPr>
          <a:lstStyle>
            <a:defPPr>
              <a:defRPr lang="en-US"/>
            </a:defPPr>
            <a:lvl1pPr marL="118872" indent="-118872">
              <a:buFont typeface="Arial" pitchFamily="34" charset="0"/>
              <a:buChar char="•"/>
              <a:defRPr sz="800"/>
            </a:lvl1pPr>
          </a:lstStyle>
          <a:p>
            <a:pPr marL="0" indent="0" algn="ctr" eaLnBrk="1" hangingPunct="1">
              <a:buNone/>
            </a:pPr>
            <a:r>
              <a:rPr lang="en-US" sz="1800" b="1" dirty="0" smtClean="0">
                <a:solidFill>
                  <a:schemeClr val="tx2">
                    <a:lumMod val="75000"/>
                  </a:schemeClr>
                </a:solidFill>
              </a:rPr>
              <a:t>Dedicated Payer &amp; </a:t>
            </a:r>
            <a:br>
              <a:rPr lang="en-US" sz="1800" b="1" dirty="0" smtClean="0">
                <a:solidFill>
                  <a:schemeClr val="tx2">
                    <a:lumMod val="75000"/>
                  </a:schemeClr>
                </a:solidFill>
              </a:rPr>
            </a:br>
            <a:r>
              <a:rPr lang="en-US" sz="1800" b="1" dirty="0" smtClean="0">
                <a:solidFill>
                  <a:schemeClr val="tx2">
                    <a:lumMod val="75000"/>
                  </a:schemeClr>
                </a:solidFill>
              </a:rPr>
              <a:t>Market Access Team</a:t>
            </a:r>
          </a:p>
        </p:txBody>
      </p:sp>
      <p:sp>
        <p:nvSpPr>
          <p:cNvPr id="43" name="Left-Right Arrow Callout 42"/>
          <p:cNvSpPr/>
          <p:nvPr/>
        </p:nvSpPr>
        <p:spPr>
          <a:xfrm>
            <a:off x="1206953" y="5812295"/>
            <a:ext cx="8467084" cy="405075"/>
          </a:xfrm>
          <a:prstGeom prst="leftRightArrowCallout">
            <a:avLst>
              <a:gd name="adj1" fmla="val 50000"/>
              <a:gd name="adj2" fmla="val 50000"/>
              <a:gd name="adj3" fmla="val 46909"/>
              <a:gd name="adj4" fmla="val 96031"/>
            </a:avLst>
          </a:prstGeom>
          <a:solidFill>
            <a:schemeClr val="accent2"/>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en-US" sz="2000" b="1" dirty="0" smtClean="0">
                <a:solidFill>
                  <a:schemeClr val="tx2">
                    <a:lumMod val="75000"/>
                  </a:schemeClr>
                </a:solidFill>
              </a:rPr>
              <a:t>Full integration of all research solutions</a:t>
            </a:r>
            <a:endParaRPr lang="en-GB" sz="2000" b="1" dirty="0">
              <a:solidFill>
                <a:schemeClr val="tx2">
                  <a:lumMod val="75000"/>
                </a:schemeClr>
              </a:solidFill>
            </a:endParaRPr>
          </a:p>
        </p:txBody>
      </p:sp>
      <p:sp>
        <p:nvSpPr>
          <p:cNvPr id="44" name="TextBox 43"/>
          <p:cNvSpPr txBox="1"/>
          <p:nvPr/>
        </p:nvSpPr>
        <p:spPr>
          <a:xfrm>
            <a:off x="829445" y="1536482"/>
            <a:ext cx="3999595" cy="369332"/>
          </a:xfrm>
          <a:prstGeom prst="rect">
            <a:avLst/>
          </a:prstGeom>
          <a:noFill/>
          <a:effectLst/>
        </p:spPr>
        <p:txBody>
          <a:bodyPr wrap="square" rtlCol="0">
            <a:spAutoFit/>
          </a:bodyPr>
          <a:lstStyle/>
          <a:p>
            <a:r>
              <a:rPr lang="en-US" sz="1800" b="1" dirty="0">
                <a:solidFill>
                  <a:schemeClr val="bg1"/>
                </a:solidFill>
              </a:rPr>
              <a:t>Global Oncology Monitor</a:t>
            </a:r>
          </a:p>
        </p:txBody>
      </p:sp>
      <p:grpSp>
        <p:nvGrpSpPr>
          <p:cNvPr id="45" name="Group 44"/>
          <p:cNvGrpSpPr/>
          <p:nvPr/>
        </p:nvGrpSpPr>
        <p:grpSpPr>
          <a:xfrm>
            <a:off x="7534652" y="4308070"/>
            <a:ext cx="619886" cy="1002698"/>
            <a:chOff x="5077216" y="3429000"/>
            <a:chExt cx="1102116" cy="1849665"/>
          </a:xfrm>
          <a:effectLst/>
        </p:grpSpPr>
        <p:sp>
          <p:nvSpPr>
            <p:cNvPr id="46" name="Freeform 44"/>
            <p:cNvSpPr>
              <a:spLocks noEditPoints="1"/>
            </p:cNvSpPr>
            <p:nvPr/>
          </p:nvSpPr>
          <p:spPr bwMode="auto">
            <a:xfrm>
              <a:off x="5077216" y="3429000"/>
              <a:ext cx="1102116" cy="1389624"/>
            </a:xfrm>
            <a:custGeom>
              <a:avLst/>
              <a:gdLst/>
              <a:ahLst/>
              <a:cxnLst>
                <a:cxn ang="0">
                  <a:pos x="88" y="0"/>
                </a:cxn>
                <a:cxn ang="0">
                  <a:pos x="108" y="10"/>
                </a:cxn>
                <a:cxn ang="0">
                  <a:pos x="122" y="28"/>
                </a:cxn>
                <a:cxn ang="0">
                  <a:pos x="120" y="52"/>
                </a:cxn>
                <a:cxn ang="0">
                  <a:pos x="120" y="52"/>
                </a:cxn>
                <a:cxn ang="0">
                  <a:pos x="125" y="54"/>
                </a:cxn>
                <a:cxn ang="0">
                  <a:pos x="125" y="63"/>
                </a:cxn>
                <a:cxn ang="0">
                  <a:pos x="118" y="69"/>
                </a:cxn>
                <a:cxn ang="0">
                  <a:pos x="115" y="70"/>
                </a:cxn>
                <a:cxn ang="0">
                  <a:pos x="82" y="102"/>
                </a:cxn>
                <a:cxn ang="0">
                  <a:pos x="49" y="70"/>
                </a:cxn>
                <a:cxn ang="0">
                  <a:pos x="45" y="69"/>
                </a:cxn>
                <a:cxn ang="0">
                  <a:pos x="39" y="63"/>
                </a:cxn>
                <a:cxn ang="0">
                  <a:pos x="39" y="54"/>
                </a:cxn>
                <a:cxn ang="0">
                  <a:pos x="44" y="52"/>
                </a:cxn>
                <a:cxn ang="0">
                  <a:pos x="42" y="28"/>
                </a:cxn>
                <a:cxn ang="0">
                  <a:pos x="56" y="10"/>
                </a:cxn>
                <a:cxn ang="0">
                  <a:pos x="57" y="9"/>
                </a:cxn>
                <a:cxn ang="0">
                  <a:pos x="57" y="9"/>
                </a:cxn>
                <a:cxn ang="0">
                  <a:pos x="57" y="9"/>
                </a:cxn>
                <a:cxn ang="0">
                  <a:pos x="57" y="9"/>
                </a:cxn>
                <a:cxn ang="0">
                  <a:pos x="76" y="0"/>
                </a:cxn>
                <a:cxn ang="0">
                  <a:pos x="82" y="0"/>
                </a:cxn>
                <a:cxn ang="0">
                  <a:pos x="88" y="0"/>
                </a:cxn>
                <a:cxn ang="0">
                  <a:pos x="82" y="119"/>
                </a:cxn>
                <a:cxn ang="0">
                  <a:pos x="73" y="124"/>
                </a:cxn>
                <a:cxn ang="0">
                  <a:pos x="76" y="134"/>
                </a:cxn>
                <a:cxn ang="0">
                  <a:pos x="70" y="174"/>
                </a:cxn>
                <a:cxn ang="0">
                  <a:pos x="50" y="112"/>
                </a:cxn>
                <a:cxn ang="0">
                  <a:pos x="11" y="132"/>
                </a:cxn>
                <a:cxn ang="0">
                  <a:pos x="0" y="200"/>
                </a:cxn>
                <a:cxn ang="0">
                  <a:pos x="2" y="205"/>
                </a:cxn>
                <a:cxn ang="0">
                  <a:pos x="7" y="207"/>
                </a:cxn>
                <a:cxn ang="0">
                  <a:pos x="157" y="207"/>
                </a:cxn>
                <a:cxn ang="0">
                  <a:pos x="162" y="205"/>
                </a:cxn>
                <a:cxn ang="0">
                  <a:pos x="163" y="200"/>
                </a:cxn>
                <a:cxn ang="0">
                  <a:pos x="152" y="132"/>
                </a:cxn>
                <a:cxn ang="0">
                  <a:pos x="114" y="112"/>
                </a:cxn>
                <a:cxn ang="0">
                  <a:pos x="94" y="174"/>
                </a:cxn>
                <a:cxn ang="0">
                  <a:pos x="88" y="134"/>
                </a:cxn>
                <a:cxn ang="0">
                  <a:pos x="90" y="124"/>
                </a:cxn>
                <a:cxn ang="0">
                  <a:pos x="82" y="119"/>
                </a:cxn>
              </a:cxnLst>
              <a:rect l="0" t="0" r="r" b="b"/>
              <a:pathLst>
                <a:path w="164" h="207">
                  <a:moveTo>
                    <a:pt x="88" y="0"/>
                  </a:moveTo>
                  <a:cubicBezTo>
                    <a:pt x="95" y="1"/>
                    <a:pt x="102" y="5"/>
                    <a:pt x="108" y="10"/>
                  </a:cubicBezTo>
                  <a:cubicBezTo>
                    <a:pt x="114" y="15"/>
                    <a:pt x="119" y="18"/>
                    <a:pt x="122" y="28"/>
                  </a:cubicBezTo>
                  <a:cubicBezTo>
                    <a:pt x="123" y="35"/>
                    <a:pt x="122" y="45"/>
                    <a:pt x="120" y="52"/>
                  </a:cubicBezTo>
                  <a:cubicBezTo>
                    <a:pt x="120" y="52"/>
                    <a:pt x="120" y="52"/>
                    <a:pt x="120" y="52"/>
                  </a:cubicBezTo>
                  <a:cubicBezTo>
                    <a:pt x="122" y="52"/>
                    <a:pt x="124" y="52"/>
                    <a:pt x="125" y="54"/>
                  </a:cubicBezTo>
                  <a:cubicBezTo>
                    <a:pt x="126" y="57"/>
                    <a:pt x="126" y="60"/>
                    <a:pt x="125" y="63"/>
                  </a:cubicBezTo>
                  <a:cubicBezTo>
                    <a:pt x="124" y="65"/>
                    <a:pt x="120" y="67"/>
                    <a:pt x="118" y="69"/>
                  </a:cubicBezTo>
                  <a:cubicBezTo>
                    <a:pt x="118" y="70"/>
                    <a:pt x="116" y="70"/>
                    <a:pt x="115" y="70"/>
                  </a:cubicBezTo>
                  <a:cubicBezTo>
                    <a:pt x="108" y="87"/>
                    <a:pt x="97" y="102"/>
                    <a:pt x="82" y="102"/>
                  </a:cubicBezTo>
                  <a:cubicBezTo>
                    <a:pt x="67" y="102"/>
                    <a:pt x="56" y="87"/>
                    <a:pt x="49" y="70"/>
                  </a:cubicBezTo>
                  <a:cubicBezTo>
                    <a:pt x="48" y="70"/>
                    <a:pt x="46" y="70"/>
                    <a:pt x="45" y="69"/>
                  </a:cubicBezTo>
                  <a:cubicBezTo>
                    <a:pt x="43" y="67"/>
                    <a:pt x="40" y="65"/>
                    <a:pt x="39" y="63"/>
                  </a:cubicBezTo>
                  <a:cubicBezTo>
                    <a:pt x="38" y="60"/>
                    <a:pt x="38" y="57"/>
                    <a:pt x="39" y="54"/>
                  </a:cubicBezTo>
                  <a:cubicBezTo>
                    <a:pt x="39" y="52"/>
                    <a:pt x="42" y="52"/>
                    <a:pt x="44" y="52"/>
                  </a:cubicBezTo>
                  <a:cubicBezTo>
                    <a:pt x="42" y="45"/>
                    <a:pt x="40" y="35"/>
                    <a:pt x="42" y="28"/>
                  </a:cubicBezTo>
                  <a:cubicBezTo>
                    <a:pt x="44" y="17"/>
                    <a:pt x="50" y="15"/>
                    <a:pt x="56" y="10"/>
                  </a:cubicBezTo>
                  <a:cubicBezTo>
                    <a:pt x="57" y="9"/>
                    <a:pt x="57" y="9"/>
                    <a:pt x="57" y="9"/>
                  </a:cubicBezTo>
                  <a:cubicBezTo>
                    <a:pt x="57" y="9"/>
                    <a:pt x="57" y="9"/>
                    <a:pt x="57" y="9"/>
                  </a:cubicBezTo>
                  <a:cubicBezTo>
                    <a:pt x="57" y="9"/>
                    <a:pt x="57" y="9"/>
                    <a:pt x="57" y="9"/>
                  </a:cubicBezTo>
                  <a:cubicBezTo>
                    <a:pt x="57" y="9"/>
                    <a:pt x="57" y="9"/>
                    <a:pt x="57" y="9"/>
                  </a:cubicBezTo>
                  <a:cubicBezTo>
                    <a:pt x="62" y="5"/>
                    <a:pt x="69" y="1"/>
                    <a:pt x="76" y="0"/>
                  </a:cubicBezTo>
                  <a:cubicBezTo>
                    <a:pt x="78" y="0"/>
                    <a:pt x="80" y="0"/>
                    <a:pt x="82" y="0"/>
                  </a:cubicBezTo>
                  <a:cubicBezTo>
                    <a:pt x="84" y="0"/>
                    <a:pt x="86" y="0"/>
                    <a:pt x="88" y="0"/>
                  </a:cubicBezTo>
                  <a:close/>
                  <a:moveTo>
                    <a:pt x="82" y="119"/>
                  </a:moveTo>
                  <a:cubicBezTo>
                    <a:pt x="73" y="124"/>
                    <a:pt x="73" y="124"/>
                    <a:pt x="73" y="124"/>
                  </a:cubicBezTo>
                  <a:cubicBezTo>
                    <a:pt x="76" y="134"/>
                    <a:pt x="76" y="134"/>
                    <a:pt x="76" y="134"/>
                  </a:cubicBezTo>
                  <a:cubicBezTo>
                    <a:pt x="70" y="174"/>
                    <a:pt x="70" y="174"/>
                    <a:pt x="70" y="174"/>
                  </a:cubicBezTo>
                  <a:cubicBezTo>
                    <a:pt x="62" y="157"/>
                    <a:pt x="54" y="129"/>
                    <a:pt x="50" y="112"/>
                  </a:cubicBezTo>
                  <a:cubicBezTo>
                    <a:pt x="36" y="117"/>
                    <a:pt x="18" y="118"/>
                    <a:pt x="11" y="132"/>
                  </a:cubicBezTo>
                  <a:cubicBezTo>
                    <a:pt x="4" y="145"/>
                    <a:pt x="1" y="176"/>
                    <a:pt x="0" y="200"/>
                  </a:cubicBezTo>
                  <a:cubicBezTo>
                    <a:pt x="0" y="202"/>
                    <a:pt x="1" y="203"/>
                    <a:pt x="2" y="205"/>
                  </a:cubicBezTo>
                  <a:cubicBezTo>
                    <a:pt x="3" y="206"/>
                    <a:pt x="5" y="207"/>
                    <a:pt x="7" y="207"/>
                  </a:cubicBezTo>
                  <a:cubicBezTo>
                    <a:pt x="157" y="207"/>
                    <a:pt x="157" y="207"/>
                    <a:pt x="157" y="207"/>
                  </a:cubicBezTo>
                  <a:cubicBezTo>
                    <a:pt x="159" y="207"/>
                    <a:pt x="160" y="206"/>
                    <a:pt x="162" y="205"/>
                  </a:cubicBezTo>
                  <a:cubicBezTo>
                    <a:pt x="163" y="203"/>
                    <a:pt x="164" y="202"/>
                    <a:pt x="163" y="200"/>
                  </a:cubicBezTo>
                  <a:cubicBezTo>
                    <a:pt x="162" y="176"/>
                    <a:pt x="159" y="145"/>
                    <a:pt x="152" y="132"/>
                  </a:cubicBezTo>
                  <a:cubicBezTo>
                    <a:pt x="146" y="118"/>
                    <a:pt x="127" y="117"/>
                    <a:pt x="114" y="112"/>
                  </a:cubicBezTo>
                  <a:cubicBezTo>
                    <a:pt x="110" y="129"/>
                    <a:pt x="102" y="157"/>
                    <a:pt x="94" y="174"/>
                  </a:cubicBezTo>
                  <a:cubicBezTo>
                    <a:pt x="88" y="134"/>
                    <a:pt x="88" y="134"/>
                    <a:pt x="88" y="134"/>
                  </a:cubicBezTo>
                  <a:cubicBezTo>
                    <a:pt x="90" y="124"/>
                    <a:pt x="90" y="124"/>
                    <a:pt x="90" y="124"/>
                  </a:cubicBezTo>
                  <a:cubicBezTo>
                    <a:pt x="82" y="119"/>
                    <a:pt x="82" y="119"/>
                    <a:pt x="82" y="119"/>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6"/>
            <p:cNvSpPr>
              <a:spLocks/>
            </p:cNvSpPr>
            <p:nvPr/>
          </p:nvSpPr>
          <p:spPr bwMode="auto">
            <a:xfrm>
              <a:off x="5155138" y="4702561"/>
              <a:ext cx="859725" cy="576104"/>
            </a:xfrm>
            <a:custGeom>
              <a:avLst/>
              <a:gdLst/>
              <a:ahLst/>
              <a:cxnLst>
                <a:cxn ang="0">
                  <a:pos x="114" y="358"/>
                </a:cxn>
                <a:cxn ang="0">
                  <a:pos x="535" y="197"/>
                </a:cxn>
                <a:cxn ang="0">
                  <a:pos x="415" y="27"/>
                </a:cxn>
                <a:cxn ang="0">
                  <a:pos x="3" y="177"/>
                </a:cxn>
                <a:cxn ang="0">
                  <a:pos x="114" y="358"/>
                </a:cxn>
              </a:cxnLst>
              <a:rect l="0" t="0" r="r" b="b"/>
              <a:pathLst>
                <a:path w="535" h="358">
                  <a:moveTo>
                    <a:pt x="114" y="358"/>
                  </a:moveTo>
                  <a:cubicBezTo>
                    <a:pt x="348" y="287"/>
                    <a:pt x="468" y="149"/>
                    <a:pt x="535" y="197"/>
                  </a:cubicBezTo>
                  <a:cubicBezTo>
                    <a:pt x="501" y="135"/>
                    <a:pt x="470" y="69"/>
                    <a:pt x="415" y="27"/>
                  </a:cubicBezTo>
                  <a:cubicBezTo>
                    <a:pt x="311" y="0"/>
                    <a:pt x="299" y="104"/>
                    <a:pt x="3" y="177"/>
                  </a:cubicBezTo>
                  <a:cubicBezTo>
                    <a:pt x="0" y="227"/>
                    <a:pt x="98" y="330"/>
                    <a:pt x="114" y="358"/>
                  </a:cubicBez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8" name="Freeform 7"/>
            <p:cNvSpPr>
              <a:spLocks noEditPoints="1"/>
            </p:cNvSpPr>
            <p:nvPr/>
          </p:nvSpPr>
          <p:spPr bwMode="auto">
            <a:xfrm>
              <a:off x="5133868" y="4621268"/>
              <a:ext cx="900495" cy="586738"/>
            </a:xfrm>
            <a:custGeom>
              <a:avLst/>
              <a:gdLst/>
              <a:ahLst/>
              <a:cxnLst>
                <a:cxn ang="0">
                  <a:pos x="120" y="365"/>
                </a:cxn>
                <a:cxn ang="0">
                  <a:pos x="115" y="355"/>
                </a:cxn>
                <a:cxn ang="0">
                  <a:pos x="88" y="319"/>
                </a:cxn>
                <a:cxn ang="0">
                  <a:pos x="3" y="167"/>
                </a:cxn>
                <a:cxn ang="0">
                  <a:pos x="4" y="157"/>
                </a:cxn>
                <a:cxn ang="0">
                  <a:pos x="13" y="155"/>
                </a:cxn>
                <a:cxn ang="0">
                  <a:pos x="293" y="40"/>
                </a:cxn>
                <a:cxn ang="0">
                  <a:pos x="397" y="0"/>
                </a:cxn>
                <a:cxn ang="0">
                  <a:pos x="431" y="5"/>
                </a:cxn>
                <a:cxn ang="0">
                  <a:pos x="434" y="5"/>
                </a:cxn>
                <a:cxn ang="0">
                  <a:pos x="436" y="7"/>
                </a:cxn>
                <a:cxn ang="0">
                  <a:pos x="547" y="158"/>
                </a:cxn>
                <a:cxn ang="0">
                  <a:pos x="560" y="182"/>
                </a:cxn>
                <a:cxn ang="0">
                  <a:pos x="541" y="199"/>
                </a:cxn>
                <a:cxn ang="0">
                  <a:pos x="516" y="192"/>
                </a:cxn>
                <a:cxn ang="0">
                  <a:pos x="387" y="246"/>
                </a:cxn>
                <a:cxn ang="0">
                  <a:pos x="131" y="362"/>
                </a:cxn>
                <a:cxn ang="0">
                  <a:pos x="120" y="365"/>
                </a:cxn>
                <a:cxn ang="0">
                  <a:pos x="30" y="178"/>
                </a:cxn>
                <a:cxn ang="0">
                  <a:pos x="109" y="302"/>
                </a:cxn>
                <a:cxn ang="0">
                  <a:pos x="132" y="333"/>
                </a:cxn>
                <a:cxn ang="0">
                  <a:pos x="374" y="223"/>
                </a:cxn>
                <a:cxn ang="0">
                  <a:pos x="516" y="165"/>
                </a:cxn>
                <a:cxn ang="0">
                  <a:pos x="520" y="165"/>
                </a:cxn>
                <a:cxn ang="0">
                  <a:pos x="422" y="30"/>
                </a:cxn>
                <a:cxn ang="0">
                  <a:pos x="397" y="27"/>
                </a:cxn>
                <a:cxn ang="0">
                  <a:pos x="307" y="63"/>
                </a:cxn>
                <a:cxn ang="0">
                  <a:pos x="30" y="178"/>
                </a:cxn>
              </a:cxnLst>
              <a:rect l="0" t="0" r="r" b="b"/>
              <a:pathLst>
                <a:path w="560" h="365">
                  <a:moveTo>
                    <a:pt x="120" y="365"/>
                  </a:moveTo>
                  <a:cubicBezTo>
                    <a:pt x="115" y="355"/>
                    <a:pt x="115" y="355"/>
                    <a:pt x="115" y="355"/>
                  </a:cubicBezTo>
                  <a:cubicBezTo>
                    <a:pt x="111" y="348"/>
                    <a:pt x="100" y="335"/>
                    <a:pt x="88" y="319"/>
                  </a:cubicBezTo>
                  <a:cubicBezTo>
                    <a:pt x="51" y="272"/>
                    <a:pt x="0" y="209"/>
                    <a:pt x="3" y="167"/>
                  </a:cubicBezTo>
                  <a:cubicBezTo>
                    <a:pt x="4" y="157"/>
                    <a:pt x="4" y="157"/>
                    <a:pt x="4" y="157"/>
                  </a:cubicBezTo>
                  <a:cubicBezTo>
                    <a:pt x="13" y="155"/>
                    <a:pt x="13" y="155"/>
                    <a:pt x="13" y="155"/>
                  </a:cubicBezTo>
                  <a:cubicBezTo>
                    <a:pt x="165" y="118"/>
                    <a:pt x="239" y="73"/>
                    <a:pt x="293" y="40"/>
                  </a:cubicBezTo>
                  <a:cubicBezTo>
                    <a:pt x="332" y="17"/>
                    <a:pt x="360" y="0"/>
                    <a:pt x="397" y="0"/>
                  </a:cubicBezTo>
                  <a:cubicBezTo>
                    <a:pt x="408" y="0"/>
                    <a:pt x="419" y="1"/>
                    <a:pt x="431" y="5"/>
                  </a:cubicBezTo>
                  <a:cubicBezTo>
                    <a:pt x="434" y="5"/>
                    <a:pt x="434" y="5"/>
                    <a:pt x="434" y="5"/>
                  </a:cubicBezTo>
                  <a:cubicBezTo>
                    <a:pt x="436" y="7"/>
                    <a:pt x="436" y="7"/>
                    <a:pt x="436" y="7"/>
                  </a:cubicBezTo>
                  <a:cubicBezTo>
                    <a:pt x="486" y="46"/>
                    <a:pt x="517" y="103"/>
                    <a:pt x="547" y="158"/>
                  </a:cubicBezTo>
                  <a:cubicBezTo>
                    <a:pt x="551" y="166"/>
                    <a:pt x="556" y="174"/>
                    <a:pt x="560" y="182"/>
                  </a:cubicBezTo>
                  <a:cubicBezTo>
                    <a:pt x="541" y="199"/>
                    <a:pt x="541" y="199"/>
                    <a:pt x="541" y="199"/>
                  </a:cubicBezTo>
                  <a:cubicBezTo>
                    <a:pt x="533" y="194"/>
                    <a:pt x="526" y="192"/>
                    <a:pt x="516" y="192"/>
                  </a:cubicBezTo>
                  <a:cubicBezTo>
                    <a:pt x="486" y="192"/>
                    <a:pt x="442" y="216"/>
                    <a:pt x="387" y="246"/>
                  </a:cubicBezTo>
                  <a:cubicBezTo>
                    <a:pt x="321" y="283"/>
                    <a:pt x="238" y="329"/>
                    <a:pt x="131" y="362"/>
                  </a:cubicBezTo>
                  <a:lnTo>
                    <a:pt x="120" y="365"/>
                  </a:lnTo>
                  <a:close/>
                  <a:moveTo>
                    <a:pt x="30" y="178"/>
                  </a:moveTo>
                  <a:cubicBezTo>
                    <a:pt x="37" y="212"/>
                    <a:pt x="81" y="267"/>
                    <a:pt x="109" y="302"/>
                  </a:cubicBezTo>
                  <a:cubicBezTo>
                    <a:pt x="118" y="314"/>
                    <a:pt x="127" y="325"/>
                    <a:pt x="132" y="333"/>
                  </a:cubicBezTo>
                  <a:cubicBezTo>
                    <a:pt x="233" y="301"/>
                    <a:pt x="311" y="258"/>
                    <a:pt x="374" y="223"/>
                  </a:cubicBezTo>
                  <a:cubicBezTo>
                    <a:pt x="435" y="189"/>
                    <a:pt x="479" y="165"/>
                    <a:pt x="516" y="165"/>
                  </a:cubicBezTo>
                  <a:cubicBezTo>
                    <a:pt x="517" y="165"/>
                    <a:pt x="519" y="165"/>
                    <a:pt x="520" y="165"/>
                  </a:cubicBezTo>
                  <a:cubicBezTo>
                    <a:pt x="492" y="113"/>
                    <a:pt x="465" y="64"/>
                    <a:pt x="422" y="30"/>
                  </a:cubicBezTo>
                  <a:cubicBezTo>
                    <a:pt x="413" y="28"/>
                    <a:pt x="405" y="27"/>
                    <a:pt x="397" y="27"/>
                  </a:cubicBezTo>
                  <a:cubicBezTo>
                    <a:pt x="368" y="27"/>
                    <a:pt x="343" y="41"/>
                    <a:pt x="307" y="63"/>
                  </a:cubicBezTo>
                  <a:cubicBezTo>
                    <a:pt x="256" y="94"/>
                    <a:pt x="179" y="140"/>
                    <a:pt x="30" y="17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9" name="Freeform 8"/>
            <p:cNvSpPr>
              <a:spLocks/>
            </p:cNvSpPr>
            <p:nvPr/>
          </p:nvSpPr>
          <p:spPr bwMode="auto">
            <a:xfrm>
              <a:off x="5165776" y="4592659"/>
              <a:ext cx="861497" cy="576104"/>
            </a:xfrm>
            <a:custGeom>
              <a:avLst/>
              <a:gdLst/>
              <a:ahLst/>
              <a:cxnLst>
                <a:cxn ang="0">
                  <a:pos x="114" y="358"/>
                </a:cxn>
                <a:cxn ang="0">
                  <a:pos x="536" y="198"/>
                </a:cxn>
                <a:cxn ang="0">
                  <a:pos x="415" y="27"/>
                </a:cxn>
                <a:cxn ang="0">
                  <a:pos x="4" y="178"/>
                </a:cxn>
                <a:cxn ang="0">
                  <a:pos x="114" y="358"/>
                </a:cxn>
              </a:cxnLst>
              <a:rect l="0" t="0" r="r" b="b"/>
              <a:pathLst>
                <a:path w="536" h="358">
                  <a:moveTo>
                    <a:pt x="114" y="358"/>
                  </a:moveTo>
                  <a:cubicBezTo>
                    <a:pt x="348" y="287"/>
                    <a:pt x="469" y="150"/>
                    <a:pt x="536" y="198"/>
                  </a:cubicBezTo>
                  <a:cubicBezTo>
                    <a:pt x="501" y="135"/>
                    <a:pt x="470" y="70"/>
                    <a:pt x="415" y="27"/>
                  </a:cubicBezTo>
                  <a:cubicBezTo>
                    <a:pt x="311" y="0"/>
                    <a:pt x="299" y="105"/>
                    <a:pt x="4" y="178"/>
                  </a:cubicBezTo>
                  <a:cubicBezTo>
                    <a:pt x="0" y="228"/>
                    <a:pt x="98" y="330"/>
                    <a:pt x="114" y="358"/>
                  </a:cubicBezTo>
                  <a:close/>
                </a:path>
              </a:pathLst>
            </a:custGeom>
            <a:solidFill>
              <a:schemeClr val="accent5">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0" name="Freeform 9"/>
            <p:cNvSpPr>
              <a:spLocks noEditPoints="1"/>
            </p:cNvSpPr>
            <p:nvPr/>
          </p:nvSpPr>
          <p:spPr bwMode="auto">
            <a:xfrm>
              <a:off x="5146274" y="4497225"/>
              <a:ext cx="898722" cy="584963"/>
            </a:xfrm>
            <a:custGeom>
              <a:avLst/>
              <a:gdLst/>
              <a:ahLst/>
              <a:cxnLst>
                <a:cxn ang="0">
                  <a:pos x="120" y="364"/>
                </a:cxn>
                <a:cxn ang="0">
                  <a:pos x="114" y="355"/>
                </a:cxn>
                <a:cxn ang="0">
                  <a:pos x="87" y="318"/>
                </a:cxn>
                <a:cxn ang="0">
                  <a:pos x="2" y="167"/>
                </a:cxn>
                <a:cxn ang="0">
                  <a:pos x="3" y="157"/>
                </a:cxn>
                <a:cxn ang="0">
                  <a:pos x="12" y="155"/>
                </a:cxn>
                <a:cxn ang="0">
                  <a:pos x="292" y="40"/>
                </a:cxn>
                <a:cxn ang="0">
                  <a:pos x="396" y="0"/>
                </a:cxn>
                <a:cxn ang="0">
                  <a:pos x="431" y="4"/>
                </a:cxn>
                <a:cxn ang="0">
                  <a:pos x="433" y="5"/>
                </a:cxn>
                <a:cxn ang="0">
                  <a:pos x="435" y="7"/>
                </a:cxn>
                <a:cxn ang="0">
                  <a:pos x="546" y="157"/>
                </a:cxn>
                <a:cxn ang="0">
                  <a:pos x="559" y="181"/>
                </a:cxn>
                <a:cxn ang="0">
                  <a:pos x="540" y="199"/>
                </a:cxn>
                <a:cxn ang="0">
                  <a:pos x="515" y="191"/>
                </a:cxn>
                <a:cxn ang="0">
                  <a:pos x="387" y="246"/>
                </a:cxn>
                <a:cxn ang="0">
                  <a:pos x="130" y="361"/>
                </a:cxn>
                <a:cxn ang="0">
                  <a:pos x="120" y="364"/>
                </a:cxn>
                <a:cxn ang="0">
                  <a:pos x="30" y="178"/>
                </a:cxn>
                <a:cxn ang="0">
                  <a:pos x="108" y="302"/>
                </a:cxn>
                <a:cxn ang="0">
                  <a:pos x="132" y="333"/>
                </a:cxn>
                <a:cxn ang="0">
                  <a:pos x="374" y="222"/>
                </a:cxn>
                <a:cxn ang="0">
                  <a:pos x="515" y="164"/>
                </a:cxn>
                <a:cxn ang="0">
                  <a:pos x="520" y="165"/>
                </a:cxn>
                <a:cxn ang="0">
                  <a:pos x="421" y="30"/>
                </a:cxn>
                <a:cxn ang="0">
                  <a:pos x="396" y="26"/>
                </a:cxn>
                <a:cxn ang="0">
                  <a:pos x="306" y="63"/>
                </a:cxn>
                <a:cxn ang="0">
                  <a:pos x="30" y="178"/>
                </a:cxn>
              </a:cxnLst>
              <a:rect l="0" t="0" r="r" b="b"/>
              <a:pathLst>
                <a:path w="559" h="364">
                  <a:moveTo>
                    <a:pt x="120" y="364"/>
                  </a:moveTo>
                  <a:cubicBezTo>
                    <a:pt x="114" y="355"/>
                    <a:pt x="114" y="355"/>
                    <a:pt x="114" y="355"/>
                  </a:cubicBezTo>
                  <a:cubicBezTo>
                    <a:pt x="110" y="348"/>
                    <a:pt x="100" y="334"/>
                    <a:pt x="87" y="318"/>
                  </a:cubicBezTo>
                  <a:cubicBezTo>
                    <a:pt x="50" y="272"/>
                    <a:pt x="0" y="208"/>
                    <a:pt x="2" y="167"/>
                  </a:cubicBezTo>
                  <a:cubicBezTo>
                    <a:pt x="3" y="157"/>
                    <a:pt x="3" y="157"/>
                    <a:pt x="3" y="157"/>
                  </a:cubicBezTo>
                  <a:cubicBezTo>
                    <a:pt x="12" y="155"/>
                    <a:pt x="12" y="155"/>
                    <a:pt x="12" y="155"/>
                  </a:cubicBezTo>
                  <a:cubicBezTo>
                    <a:pt x="164" y="117"/>
                    <a:pt x="238" y="73"/>
                    <a:pt x="292" y="40"/>
                  </a:cubicBezTo>
                  <a:cubicBezTo>
                    <a:pt x="331" y="16"/>
                    <a:pt x="359" y="0"/>
                    <a:pt x="396" y="0"/>
                  </a:cubicBezTo>
                  <a:cubicBezTo>
                    <a:pt x="407" y="0"/>
                    <a:pt x="418" y="1"/>
                    <a:pt x="431" y="4"/>
                  </a:cubicBezTo>
                  <a:cubicBezTo>
                    <a:pt x="433" y="5"/>
                    <a:pt x="433" y="5"/>
                    <a:pt x="433" y="5"/>
                  </a:cubicBezTo>
                  <a:cubicBezTo>
                    <a:pt x="435" y="7"/>
                    <a:pt x="435" y="7"/>
                    <a:pt x="435" y="7"/>
                  </a:cubicBezTo>
                  <a:cubicBezTo>
                    <a:pt x="485" y="45"/>
                    <a:pt x="516" y="102"/>
                    <a:pt x="546" y="157"/>
                  </a:cubicBezTo>
                  <a:cubicBezTo>
                    <a:pt x="551" y="165"/>
                    <a:pt x="555" y="173"/>
                    <a:pt x="559" y="181"/>
                  </a:cubicBezTo>
                  <a:cubicBezTo>
                    <a:pt x="540" y="199"/>
                    <a:pt x="540" y="199"/>
                    <a:pt x="540" y="199"/>
                  </a:cubicBezTo>
                  <a:cubicBezTo>
                    <a:pt x="533" y="194"/>
                    <a:pt x="525" y="191"/>
                    <a:pt x="515" y="191"/>
                  </a:cubicBezTo>
                  <a:cubicBezTo>
                    <a:pt x="485" y="191"/>
                    <a:pt x="442" y="215"/>
                    <a:pt x="387" y="246"/>
                  </a:cubicBezTo>
                  <a:cubicBezTo>
                    <a:pt x="320" y="283"/>
                    <a:pt x="237" y="329"/>
                    <a:pt x="130" y="361"/>
                  </a:cubicBezTo>
                  <a:lnTo>
                    <a:pt x="120" y="364"/>
                  </a:lnTo>
                  <a:close/>
                  <a:moveTo>
                    <a:pt x="30" y="178"/>
                  </a:moveTo>
                  <a:cubicBezTo>
                    <a:pt x="36" y="211"/>
                    <a:pt x="81" y="267"/>
                    <a:pt x="108" y="302"/>
                  </a:cubicBezTo>
                  <a:cubicBezTo>
                    <a:pt x="118" y="314"/>
                    <a:pt x="126" y="324"/>
                    <a:pt x="132" y="333"/>
                  </a:cubicBezTo>
                  <a:cubicBezTo>
                    <a:pt x="232" y="301"/>
                    <a:pt x="310" y="258"/>
                    <a:pt x="374" y="222"/>
                  </a:cubicBezTo>
                  <a:cubicBezTo>
                    <a:pt x="434" y="189"/>
                    <a:pt x="478" y="164"/>
                    <a:pt x="515" y="164"/>
                  </a:cubicBezTo>
                  <a:cubicBezTo>
                    <a:pt x="517" y="164"/>
                    <a:pt x="518" y="164"/>
                    <a:pt x="520" y="165"/>
                  </a:cubicBezTo>
                  <a:cubicBezTo>
                    <a:pt x="491" y="112"/>
                    <a:pt x="464" y="63"/>
                    <a:pt x="421" y="30"/>
                  </a:cubicBezTo>
                  <a:cubicBezTo>
                    <a:pt x="412" y="27"/>
                    <a:pt x="404" y="26"/>
                    <a:pt x="396" y="26"/>
                  </a:cubicBezTo>
                  <a:cubicBezTo>
                    <a:pt x="367" y="26"/>
                    <a:pt x="343" y="41"/>
                    <a:pt x="306" y="63"/>
                  </a:cubicBezTo>
                  <a:cubicBezTo>
                    <a:pt x="255" y="94"/>
                    <a:pt x="178" y="140"/>
                    <a:pt x="30" y="178"/>
                  </a:cubicBezTo>
                  <a:close/>
                </a:path>
              </a:pathLst>
            </a:custGeom>
            <a:solidFill>
              <a:schemeClr val="accent5">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51" name="Group 50"/>
            <p:cNvGrpSpPr/>
            <p:nvPr/>
          </p:nvGrpSpPr>
          <p:grpSpPr>
            <a:xfrm>
              <a:off x="5143790" y="4495800"/>
              <a:ext cx="918831" cy="660861"/>
              <a:chOff x="5140350" y="4482756"/>
              <a:chExt cx="918831" cy="660861"/>
            </a:xfrm>
          </p:grpSpPr>
          <p:sp>
            <p:nvSpPr>
              <p:cNvPr id="52" name="Freeform 10"/>
              <p:cNvSpPr>
                <a:spLocks/>
              </p:cNvSpPr>
              <p:nvPr/>
            </p:nvSpPr>
            <p:spPr bwMode="auto">
              <a:xfrm>
                <a:off x="5199456" y="4482756"/>
                <a:ext cx="859725" cy="574329"/>
              </a:xfrm>
              <a:custGeom>
                <a:avLst/>
                <a:gdLst/>
                <a:ahLst/>
                <a:cxnLst>
                  <a:cxn ang="0">
                    <a:pos x="114" y="358"/>
                  </a:cxn>
                  <a:cxn ang="0">
                    <a:pos x="535" y="198"/>
                  </a:cxn>
                  <a:cxn ang="0">
                    <a:pos x="415" y="27"/>
                  </a:cxn>
                  <a:cxn ang="0">
                    <a:pos x="3" y="178"/>
                  </a:cxn>
                  <a:cxn ang="0">
                    <a:pos x="114" y="358"/>
                  </a:cxn>
                </a:cxnLst>
                <a:rect l="0" t="0" r="r" b="b"/>
                <a:pathLst>
                  <a:path w="535" h="358">
                    <a:moveTo>
                      <a:pt x="114" y="358"/>
                    </a:moveTo>
                    <a:cubicBezTo>
                      <a:pt x="348" y="287"/>
                      <a:pt x="468" y="150"/>
                      <a:pt x="535" y="198"/>
                    </a:cubicBezTo>
                    <a:cubicBezTo>
                      <a:pt x="501" y="135"/>
                      <a:pt x="470" y="69"/>
                      <a:pt x="415" y="27"/>
                    </a:cubicBezTo>
                    <a:cubicBezTo>
                      <a:pt x="311" y="0"/>
                      <a:pt x="298" y="105"/>
                      <a:pt x="3" y="178"/>
                    </a:cubicBezTo>
                    <a:cubicBezTo>
                      <a:pt x="0" y="228"/>
                      <a:pt x="98" y="330"/>
                      <a:pt x="114" y="358"/>
                    </a:cubicBez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3" name="Freeform 11"/>
              <p:cNvSpPr>
                <a:spLocks noEditPoints="1"/>
              </p:cNvSpPr>
              <p:nvPr/>
            </p:nvSpPr>
            <p:spPr bwMode="auto">
              <a:xfrm>
                <a:off x="5140350" y="4556881"/>
                <a:ext cx="900494" cy="586736"/>
              </a:xfrm>
              <a:custGeom>
                <a:avLst/>
                <a:gdLst/>
                <a:ahLst/>
                <a:cxnLst>
                  <a:cxn ang="0">
                    <a:pos x="120" y="365"/>
                  </a:cxn>
                  <a:cxn ang="0">
                    <a:pos x="115" y="356"/>
                  </a:cxn>
                  <a:cxn ang="0">
                    <a:pos x="88" y="319"/>
                  </a:cxn>
                  <a:cxn ang="0">
                    <a:pos x="3" y="168"/>
                  </a:cxn>
                  <a:cxn ang="0">
                    <a:pos x="4" y="158"/>
                  </a:cxn>
                  <a:cxn ang="0">
                    <a:pos x="13" y="156"/>
                  </a:cxn>
                  <a:cxn ang="0">
                    <a:pos x="293" y="41"/>
                  </a:cxn>
                  <a:cxn ang="0">
                    <a:pos x="397" y="0"/>
                  </a:cxn>
                  <a:cxn ang="0">
                    <a:pos x="431" y="5"/>
                  </a:cxn>
                  <a:cxn ang="0">
                    <a:pos x="434" y="6"/>
                  </a:cxn>
                  <a:cxn ang="0">
                    <a:pos x="436" y="8"/>
                  </a:cxn>
                  <a:cxn ang="0">
                    <a:pos x="547" y="158"/>
                  </a:cxn>
                  <a:cxn ang="0">
                    <a:pos x="560" y="182"/>
                  </a:cxn>
                  <a:cxn ang="0">
                    <a:pos x="540" y="200"/>
                  </a:cxn>
                  <a:cxn ang="0">
                    <a:pos x="516" y="192"/>
                  </a:cxn>
                  <a:cxn ang="0">
                    <a:pos x="387" y="247"/>
                  </a:cxn>
                  <a:cxn ang="0">
                    <a:pos x="131" y="362"/>
                  </a:cxn>
                  <a:cxn ang="0">
                    <a:pos x="120" y="365"/>
                  </a:cxn>
                  <a:cxn ang="0">
                    <a:pos x="30" y="179"/>
                  </a:cxn>
                  <a:cxn ang="0">
                    <a:pos x="109" y="303"/>
                  </a:cxn>
                  <a:cxn ang="0">
                    <a:pos x="132" y="334"/>
                  </a:cxn>
                  <a:cxn ang="0">
                    <a:pos x="374" y="223"/>
                  </a:cxn>
                  <a:cxn ang="0">
                    <a:pos x="516" y="165"/>
                  </a:cxn>
                  <a:cxn ang="0">
                    <a:pos x="520" y="165"/>
                  </a:cxn>
                  <a:cxn ang="0">
                    <a:pos x="422" y="30"/>
                  </a:cxn>
                  <a:cxn ang="0">
                    <a:pos x="397" y="27"/>
                  </a:cxn>
                  <a:cxn ang="0">
                    <a:pos x="307" y="64"/>
                  </a:cxn>
                  <a:cxn ang="0">
                    <a:pos x="30" y="179"/>
                  </a:cxn>
                </a:cxnLst>
                <a:rect l="0" t="0" r="r" b="b"/>
                <a:pathLst>
                  <a:path w="560" h="365">
                    <a:moveTo>
                      <a:pt x="120" y="365"/>
                    </a:moveTo>
                    <a:cubicBezTo>
                      <a:pt x="115" y="356"/>
                      <a:pt x="115" y="356"/>
                      <a:pt x="115" y="356"/>
                    </a:cubicBezTo>
                    <a:cubicBezTo>
                      <a:pt x="111" y="349"/>
                      <a:pt x="100" y="335"/>
                      <a:pt x="88" y="319"/>
                    </a:cubicBezTo>
                    <a:cubicBezTo>
                      <a:pt x="51" y="273"/>
                      <a:pt x="0" y="209"/>
                      <a:pt x="3" y="168"/>
                    </a:cubicBezTo>
                    <a:cubicBezTo>
                      <a:pt x="4" y="158"/>
                      <a:pt x="4" y="158"/>
                      <a:pt x="4" y="158"/>
                    </a:cubicBezTo>
                    <a:cubicBezTo>
                      <a:pt x="13" y="156"/>
                      <a:pt x="13" y="156"/>
                      <a:pt x="13" y="156"/>
                    </a:cubicBezTo>
                    <a:cubicBezTo>
                      <a:pt x="165" y="118"/>
                      <a:pt x="239" y="73"/>
                      <a:pt x="293" y="41"/>
                    </a:cubicBezTo>
                    <a:cubicBezTo>
                      <a:pt x="332" y="17"/>
                      <a:pt x="360" y="0"/>
                      <a:pt x="397" y="0"/>
                    </a:cubicBezTo>
                    <a:cubicBezTo>
                      <a:pt x="408" y="0"/>
                      <a:pt x="419" y="2"/>
                      <a:pt x="431" y="5"/>
                    </a:cubicBezTo>
                    <a:cubicBezTo>
                      <a:pt x="434" y="6"/>
                      <a:pt x="434" y="6"/>
                      <a:pt x="434" y="6"/>
                    </a:cubicBezTo>
                    <a:cubicBezTo>
                      <a:pt x="436" y="8"/>
                      <a:pt x="436" y="8"/>
                      <a:pt x="436" y="8"/>
                    </a:cubicBezTo>
                    <a:cubicBezTo>
                      <a:pt x="486" y="46"/>
                      <a:pt x="517" y="103"/>
                      <a:pt x="547" y="158"/>
                    </a:cubicBezTo>
                    <a:cubicBezTo>
                      <a:pt x="551" y="166"/>
                      <a:pt x="556" y="174"/>
                      <a:pt x="560" y="182"/>
                    </a:cubicBezTo>
                    <a:cubicBezTo>
                      <a:pt x="540" y="200"/>
                      <a:pt x="540" y="200"/>
                      <a:pt x="540" y="200"/>
                    </a:cubicBezTo>
                    <a:cubicBezTo>
                      <a:pt x="533" y="195"/>
                      <a:pt x="526" y="192"/>
                      <a:pt x="516" y="192"/>
                    </a:cubicBezTo>
                    <a:cubicBezTo>
                      <a:pt x="486" y="192"/>
                      <a:pt x="442" y="216"/>
                      <a:pt x="387" y="247"/>
                    </a:cubicBezTo>
                    <a:cubicBezTo>
                      <a:pt x="321" y="284"/>
                      <a:pt x="238" y="330"/>
                      <a:pt x="131" y="362"/>
                    </a:cubicBezTo>
                    <a:lnTo>
                      <a:pt x="120" y="365"/>
                    </a:lnTo>
                    <a:close/>
                    <a:moveTo>
                      <a:pt x="30" y="179"/>
                    </a:moveTo>
                    <a:cubicBezTo>
                      <a:pt x="37" y="212"/>
                      <a:pt x="81" y="268"/>
                      <a:pt x="109" y="303"/>
                    </a:cubicBezTo>
                    <a:cubicBezTo>
                      <a:pt x="118" y="315"/>
                      <a:pt x="127" y="325"/>
                      <a:pt x="132" y="334"/>
                    </a:cubicBezTo>
                    <a:cubicBezTo>
                      <a:pt x="233" y="302"/>
                      <a:pt x="311" y="258"/>
                      <a:pt x="374" y="223"/>
                    </a:cubicBezTo>
                    <a:cubicBezTo>
                      <a:pt x="435" y="190"/>
                      <a:pt x="479" y="165"/>
                      <a:pt x="516" y="165"/>
                    </a:cubicBezTo>
                    <a:cubicBezTo>
                      <a:pt x="517" y="165"/>
                      <a:pt x="519" y="165"/>
                      <a:pt x="520" y="165"/>
                    </a:cubicBezTo>
                    <a:cubicBezTo>
                      <a:pt x="492" y="113"/>
                      <a:pt x="465" y="64"/>
                      <a:pt x="422" y="30"/>
                    </a:cubicBezTo>
                    <a:cubicBezTo>
                      <a:pt x="413" y="28"/>
                      <a:pt x="404" y="27"/>
                      <a:pt x="397" y="27"/>
                    </a:cubicBezTo>
                    <a:cubicBezTo>
                      <a:pt x="368" y="27"/>
                      <a:pt x="343" y="42"/>
                      <a:pt x="307" y="64"/>
                    </a:cubicBezTo>
                    <a:cubicBezTo>
                      <a:pt x="256" y="95"/>
                      <a:pt x="179" y="141"/>
                      <a:pt x="30" y="179"/>
                    </a:cubicBez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4" name="Freeform 12"/>
              <p:cNvSpPr>
                <a:spLocks/>
              </p:cNvSpPr>
              <p:nvPr/>
            </p:nvSpPr>
            <p:spPr bwMode="auto">
              <a:xfrm>
                <a:off x="5465342" y="4626338"/>
                <a:ext cx="294257" cy="329708"/>
              </a:xfrm>
              <a:custGeom>
                <a:avLst/>
                <a:gdLst/>
                <a:ahLst/>
                <a:cxnLst>
                  <a:cxn ang="0">
                    <a:pos x="180" y="99"/>
                  </a:cxn>
                  <a:cxn ang="0">
                    <a:pos x="19" y="109"/>
                  </a:cxn>
                  <a:cxn ang="0">
                    <a:pos x="180" y="99"/>
                  </a:cxn>
                </a:cxnLst>
                <a:rect l="0" t="0" r="r" b="b"/>
                <a:pathLst>
                  <a:path w="183" h="206">
                    <a:moveTo>
                      <a:pt x="180" y="99"/>
                    </a:moveTo>
                    <a:cubicBezTo>
                      <a:pt x="183" y="171"/>
                      <a:pt x="37" y="206"/>
                      <a:pt x="19" y="109"/>
                    </a:cubicBezTo>
                    <a:cubicBezTo>
                      <a:pt x="0" y="2"/>
                      <a:pt x="175" y="0"/>
                      <a:pt x="180" y="9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5" name="Freeform 13"/>
              <p:cNvSpPr>
                <a:spLocks/>
              </p:cNvSpPr>
              <p:nvPr/>
            </p:nvSpPr>
            <p:spPr bwMode="auto">
              <a:xfrm>
                <a:off x="5582342" y="4718514"/>
                <a:ext cx="90404" cy="129401"/>
              </a:xfrm>
              <a:custGeom>
                <a:avLst/>
                <a:gdLst/>
                <a:ahLst/>
                <a:cxnLst>
                  <a:cxn ang="0">
                    <a:pos x="45" y="80"/>
                  </a:cxn>
                  <a:cxn ang="0">
                    <a:pos x="40" y="71"/>
                  </a:cxn>
                  <a:cxn ang="0">
                    <a:pos x="24" y="75"/>
                  </a:cxn>
                  <a:cxn ang="0">
                    <a:pos x="23" y="67"/>
                  </a:cxn>
                  <a:cxn ang="0">
                    <a:pos x="38" y="64"/>
                  </a:cxn>
                  <a:cxn ang="0">
                    <a:pos x="45" y="49"/>
                  </a:cxn>
                  <a:cxn ang="0">
                    <a:pos x="28" y="43"/>
                  </a:cxn>
                  <a:cxn ang="0">
                    <a:pos x="4" y="35"/>
                  </a:cxn>
                  <a:cxn ang="0">
                    <a:pos x="10" y="13"/>
                  </a:cxn>
                  <a:cxn ang="0">
                    <a:pos x="5" y="3"/>
                  </a:cxn>
                  <a:cxn ang="0">
                    <a:pos x="11" y="0"/>
                  </a:cxn>
                  <a:cxn ang="0">
                    <a:pos x="15" y="9"/>
                  </a:cxn>
                  <a:cxn ang="0">
                    <a:pos x="29" y="6"/>
                  </a:cxn>
                  <a:cxn ang="0">
                    <a:pos x="30" y="13"/>
                  </a:cxn>
                  <a:cxn ang="0">
                    <a:pos x="17" y="17"/>
                  </a:cxn>
                  <a:cxn ang="0">
                    <a:pos x="11" y="30"/>
                  </a:cxn>
                  <a:cxn ang="0">
                    <a:pos x="29" y="34"/>
                  </a:cxn>
                  <a:cxn ang="0">
                    <a:pos x="52" y="44"/>
                  </a:cxn>
                  <a:cxn ang="0">
                    <a:pos x="46" y="67"/>
                  </a:cxn>
                  <a:cxn ang="0">
                    <a:pos x="51" y="77"/>
                  </a:cxn>
                  <a:cxn ang="0">
                    <a:pos x="45" y="80"/>
                  </a:cxn>
                </a:cxnLst>
                <a:rect l="0" t="0" r="r" b="b"/>
                <a:pathLst>
                  <a:path w="56" h="80">
                    <a:moveTo>
                      <a:pt x="45" y="80"/>
                    </a:moveTo>
                    <a:cubicBezTo>
                      <a:pt x="40" y="71"/>
                      <a:pt x="40" y="71"/>
                      <a:pt x="40" y="71"/>
                    </a:cubicBezTo>
                    <a:cubicBezTo>
                      <a:pt x="35" y="74"/>
                      <a:pt x="29" y="75"/>
                      <a:pt x="24" y="75"/>
                    </a:cubicBezTo>
                    <a:cubicBezTo>
                      <a:pt x="23" y="67"/>
                      <a:pt x="23" y="67"/>
                      <a:pt x="23" y="67"/>
                    </a:cubicBezTo>
                    <a:cubicBezTo>
                      <a:pt x="27" y="68"/>
                      <a:pt x="33" y="67"/>
                      <a:pt x="38" y="64"/>
                    </a:cubicBezTo>
                    <a:cubicBezTo>
                      <a:pt x="45" y="60"/>
                      <a:pt x="47" y="54"/>
                      <a:pt x="45" y="49"/>
                    </a:cubicBezTo>
                    <a:cubicBezTo>
                      <a:pt x="42" y="44"/>
                      <a:pt x="36" y="42"/>
                      <a:pt x="28" y="43"/>
                    </a:cubicBezTo>
                    <a:cubicBezTo>
                      <a:pt x="16" y="45"/>
                      <a:pt x="8" y="44"/>
                      <a:pt x="4" y="35"/>
                    </a:cubicBezTo>
                    <a:cubicBezTo>
                      <a:pt x="0" y="28"/>
                      <a:pt x="2" y="19"/>
                      <a:pt x="10" y="13"/>
                    </a:cubicBezTo>
                    <a:cubicBezTo>
                      <a:pt x="5" y="3"/>
                      <a:pt x="5" y="3"/>
                      <a:pt x="5" y="3"/>
                    </a:cubicBezTo>
                    <a:cubicBezTo>
                      <a:pt x="11" y="0"/>
                      <a:pt x="11" y="0"/>
                      <a:pt x="11" y="0"/>
                    </a:cubicBezTo>
                    <a:cubicBezTo>
                      <a:pt x="15" y="9"/>
                      <a:pt x="15" y="9"/>
                      <a:pt x="15" y="9"/>
                    </a:cubicBezTo>
                    <a:cubicBezTo>
                      <a:pt x="21" y="7"/>
                      <a:pt x="26" y="6"/>
                      <a:pt x="29" y="6"/>
                    </a:cubicBezTo>
                    <a:cubicBezTo>
                      <a:pt x="30" y="13"/>
                      <a:pt x="30" y="13"/>
                      <a:pt x="30" y="13"/>
                    </a:cubicBezTo>
                    <a:cubicBezTo>
                      <a:pt x="28" y="13"/>
                      <a:pt x="23" y="13"/>
                      <a:pt x="17" y="17"/>
                    </a:cubicBezTo>
                    <a:cubicBezTo>
                      <a:pt x="10" y="20"/>
                      <a:pt x="9" y="26"/>
                      <a:pt x="11" y="30"/>
                    </a:cubicBezTo>
                    <a:cubicBezTo>
                      <a:pt x="14" y="35"/>
                      <a:pt x="19" y="35"/>
                      <a:pt x="29" y="34"/>
                    </a:cubicBezTo>
                    <a:cubicBezTo>
                      <a:pt x="40" y="33"/>
                      <a:pt x="48" y="35"/>
                      <a:pt x="52" y="44"/>
                    </a:cubicBezTo>
                    <a:cubicBezTo>
                      <a:pt x="56" y="51"/>
                      <a:pt x="55" y="61"/>
                      <a:pt x="46" y="67"/>
                    </a:cubicBezTo>
                    <a:cubicBezTo>
                      <a:pt x="51" y="77"/>
                      <a:pt x="51" y="77"/>
                      <a:pt x="51" y="77"/>
                    </a:cubicBezTo>
                    <a:lnTo>
                      <a:pt x="45" y="80"/>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334957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6747" y="3001776"/>
            <a:ext cx="4004458" cy="216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441606" y="3011590"/>
            <a:ext cx="5656786" cy="3798643"/>
          </a:xfrm>
          <a:prstGeom prst="rect">
            <a:avLst/>
          </a:prstGeom>
          <a:noFill/>
          <a:ln w="9525">
            <a:solidFill>
              <a:schemeClr val="bg2"/>
            </a:solidFill>
          </a:ln>
        </p:spPr>
        <p:txBody>
          <a:bodyPr wrap="square" lIns="104306" tIns="52153" rIns="104306" bIns="52153" rtlCol="0">
            <a:spAutoFit/>
          </a:bodyPr>
          <a:lstStyle/>
          <a:p>
            <a:pPr marL="97787" lvl="1" defTabSz="1042688">
              <a:lnSpc>
                <a:spcPct val="90000"/>
              </a:lnSpc>
              <a:spcBef>
                <a:spcPts val="228"/>
              </a:spcBef>
            </a:pPr>
            <a:r>
              <a:rPr lang="en-US" b="1" dirty="0">
                <a:solidFill>
                  <a:srgbClr val="58595B"/>
                </a:solidFill>
              </a:rPr>
              <a:t>Benefits of this approach are numerous: </a:t>
            </a:r>
          </a:p>
          <a:p>
            <a:pPr marL="423742" lvl="1" indent="-325955" defTabSz="1042688">
              <a:lnSpc>
                <a:spcPct val="90000"/>
              </a:lnSpc>
              <a:spcBef>
                <a:spcPts val="228"/>
              </a:spcBef>
              <a:buFont typeface="Arial" panose="020B0604020202020204" pitchFamily="34" charset="0"/>
              <a:buChar char="•"/>
            </a:pPr>
            <a:r>
              <a:rPr lang="en-US" sz="1700" b="1" dirty="0">
                <a:solidFill>
                  <a:srgbClr val="008E94"/>
                </a:solidFill>
              </a:rPr>
              <a:t>Syndicated Patient Chart Review for Treatment Data Rather than Recall</a:t>
            </a: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Larger sample sizes</a:t>
            </a: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Representative  sample</a:t>
            </a: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No bias towards </a:t>
            </a:r>
            <a:r>
              <a:rPr lang="en-US" sz="1600" dirty="0" smtClean="0">
                <a:solidFill>
                  <a:srgbClr val="58595B"/>
                </a:solidFill>
              </a:rPr>
              <a:t>products</a:t>
            </a:r>
            <a:endParaRPr lang="en-US" sz="1600" dirty="0">
              <a:solidFill>
                <a:srgbClr val="58595B"/>
              </a:solidFill>
            </a:endParaRP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Projections based on market sizing</a:t>
            </a:r>
          </a:p>
          <a:p>
            <a:pPr marL="423742" lvl="1" indent="-325955" defTabSz="1042688">
              <a:lnSpc>
                <a:spcPct val="90000"/>
              </a:lnSpc>
              <a:spcBef>
                <a:spcPts val="228"/>
              </a:spcBef>
              <a:buFont typeface="Arial" panose="020B0604020202020204" pitchFamily="34" charset="0"/>
              <a:buChar char="•"/>
            </a:pPr>
            <a:r>
              <a:rPr lang="en-US" sz="1700" b="1" dirty="0">
                <a:solidFill>
                  <a:srgbClr val="008E94"/>
                </a:solidFill>
              </a:rPr>
              <a:t>Behavioral and Perceptual Data from Same Physicians</a:t>
            </a: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Custom research conducted with syndicated physician panels to allow linkage of perceptions with actual prescribing behavior</a:t>
            </a:r>
          </a:p>
          <a:p>
            <a:pPr marL="630180" lvl="3" indent="-325955" defTabSz="1042688">
              <a:lnSpc>
                <a:spcPct val="90000"/>
              </a:lnSpc>
              <a:spcBef>
                <a:spcPts val="228"/>
              </a:spcBef>
              <a:buFont typeface="Calibri" panose="020F0502020204030204" pitchFamily="34" charset="0"/>
              <a:buChar char="—"/>
            </a:pPr>
            <a:r>
              <a:rPr lang="en-US" sz="1600" dirty="0">
                <a:solidFill>
                  <a:srgbClr val="58595B"/>
                </a:solidFill>
              </a:rPr>
              <a:t>True understanding of usage drivers by linking perceptual attitudes to real prescribing data</a:t>
            </a:r>
          </a:p>
          <a:p>
            <a:pPr marL="423742" lvl="1" indent="-325955" defTabSz="1042688">
              <a:lnSpc>
                <a:spcPct val="90000"/>
              </a:lnSpc>
              <a:spcBef>
                <a:spcPts val="228"/>
              </a:spcBef>
              <a:buFont typeface="Arial" panose="020B0604020202020204" pitchFamily="34" charset="0"/>
              <a:buChar char="•"/>
            </a:pPr>
            <a:r>
              <a:rPr lang="en-US" sz="1700" b="1" dirty="0">
                <a:solidFill>
                  <a:srgbClr val="008E94"/>
                </a:solidFill>
              </a:rPr>
              <a:t>Streamlines research efforts and reduces need to screen, resulting in the most cost-effective approach</a:t>
            </a:r>
          </a:p>
        </p:txBody>
      </p:sp>
      <p:sp>
        <p:nvSpPr>
          <p:cNvPr id="9" name="Oval 8"/>
          <p:cNvSpPr/>
          <p:nvPr/>
        </p:nvSpPr>
        <p:spPr>
          <a:xfrm>
            <a:off x="4649826" y="1036328"/>
            <a:ext cx="2357864" cy="2112623"/>
          </a:xfrm>
          <a:prstGeom prst="ellipse">
            <a:avLst/>
          </a:prstGeom>
          <a:solidFill>
            <a:srgbClr val="CBEBE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42688"/>
            <a:endParaRPr lang="en-US" sz="1400" dirty="0">
              <a:solidFill>
                <a:srgbClr val="FFFFFF"/>
              </a:solidFill>
            </a:endParaRPr>
          </a:p>
        </p:txBody>
      </p:sp>
      <p:sp>
        <p:nvSpPr>
          <p:cNvPr id="4" name="Title 3"/>
          <p:cNvSpPr>
            <a:spLocks noGrp="1"/>
          </p:cNvSpPr>
          <p:nvPr>
            <p:ph type="title"/>
          </p:nvPr>
        </p:nvSpPr>
        <p:spPr>
          <a:xfrm>
            <a:off x="1307699" y="137778"/>
            <a:ext cx="8252519" cy="775597"/>
          </a:xfrm>
        </p:spPr>
        <p:txBody>
          <a:bodyPr/>
          <a:lstStyle/>
          <a:p>
            <a:pPr>
              <a:lnSpc>
                <a:spcPct val="90000"/>
              </a:lnSpc>
            </a:pPr>
            <a:r>
              <a:rPr lang="en-US" dirty="0"/>
              <a:t>Integration of Syndicated and Custom Research </a:t>
            </a:r>
            <a:r>
              <a:rPr lang="en-US" dirty="0" smtClean="0"/>
              <a:t>to </a:t>
            </a:r>
            <a:r>
              <a:rPr lang="en-US" dirty="0"/>
              <a:t>Meet </a:t>
            </a:r>
            <a:r>
              <a:rPr lang="en-US" dirty="0" smtClean="0"/>
              <a:t>Client’s </a:t>
            </a:r>
            <a:r>
              <a:rPr lang="en-US" dirty="0"/>
              <a:t>Needs</a:t>
            </a:r>
            <a:endParaRPr lang="en-GB" dirty="0"/>
          </a:p>
        </p:txBody>
      </p:sp>
      <p:sp>
        <p:nvSpPr>
          <p:cNvPr id="79" name="TextBox 78"/>
          <p:cNvSpPr txBox="1"/>
          <p:nvPr/>
        </p:nvSpPr>
        <p:spPr>
          <a:xfrm>
            <a:off x="4789595" y="1464718"/>
            <a:ext cx="2054087" cy="1412694"/>
          </a:xfrm>
          <a:prstGeom prst="rect">
            <a:avLst/>
          </a:prstGeom>
          <a:noFill/>
        </p:spPr>
        <p:txBody>
          <a:bodyPr wrap="none" lIns="0" tIns="0" rIns="0" bIns="0" rtlCol="0">
            <a:spAutoFit/>
          </a:bodyPr>
          <a:lstStyle/>
          <a:p>
            <a:pPr algn="ctr" defTabSz="1042688">
              <a:lnSpc>
                <a:spcPct val="90000"/>
              </a:lnSpc>
            </a:pPr>
            <a:r>
              <a:rPr lang="en-US" sz="1700" dirty="0">
                <a:solidFill>
                  <a:srgbClr val="58595B"/>
                </a:solidFill>
              </a:rPr>
              <a:t>Custom research </a:t>
            </a:r>
          </a:p>
          <a:p>
            <a:pPr algn="ctr" defTabSz="1042688">
              <a:lnSpc>
                <a:spcPct val="90000"/>
              </a:lnSpc>
            </a:pPr>
            <a:r>
              <a:rPr lang="en-US" sz="1700" dirty="0">
                <a:solidFill>
                  <a:srgbClr val="58595B"/>
                </a:solidFill>
              </a:rPr>
              <a:t>will be conducted with </a:t>
            </a:r>
          </a:p>
          <a:p>
            <a:pPr algn="ctr" defTabSz="1042688">
              <a:lnSpc>
                <a:spcPct val="90000"/>
              </a:lnSpc>
            </a:pPr>
            <a:r>
              <a:rPr lang="en-US" sz="1700" dirty="0">
                <a:solidFill>
                  <a:srgbClr val="58595B"/>
                </a:solidFill>
              </a:rPr>
              <a:t>the syndicated panel</a:t>
            </a:r>
          </a:p>
          <a:p>
            <a:pPr algn="ctr" defTabSz="1042688">
              <a:lnSpc>
                <a:spcPct val="90000"/>
              </a:lnSpc>
            </a:pPr>
            <a:r>
              <a:rPr lang="en-US" sz="1700" dirty="0">
                <a:solidFill>
                  <a:srgbClr val="58595B"/>
                </a:solidFill>
              </a:rPr>
              <a:t>to enable linking</a:t>
            </a:r>
          </a:p>
          <a:p>
            <a:pPr algn="ctr" defTabSz="1042688">
              <a:lnSpc>
                <a:spcPct val="90000"/>
              </a:lnSpc>
            </a:pPr>
            <a:r>
              <a:rPr lang="en-US" sz="1700" dirty="0">
                <a:solidFill>
                  <a:srgbClr val="58595B"/>
                </a:solidFill>
              </a:rPr>
              <a:t>  of behavioral and</a:t>
            </a:r>
          </a:p>
          <a:p>
            <a:pPr algn="ctr" defTabSz="1042688">
              <a:lnSpc>
                <a:spcPct val="90000"/>
              </a:lnSpc>
            </a:pPr>
            <a:r>
              <a:rPr lang="en-US" sz="1700" dirty="0">
                <a:solidFill>
                  <a:srgbClr val="58595B"/>
                </a:solidFill>
              </a:rPr>
              <a:t> perceptual data</a:t>
            </a:r>
          </a:p>
        </p:txBody>
      </p:sp>
      <p:cxnSp>
        <p:nvCxnSpPr>
          <p:cNvPr id="81" name="Straight Connector 80"/>
          <p:cNvCxnSpPr/>
          <p:nvPr/>
        </p:nvCxnSpPr>
        <p:spPr>
          <a:xfrm flipH="1">
            <a:off x="3287836" y="2089840"/>
            <a:ext cx="1308080" cy="0"/>
          </a:xfrm>
          <a:prstGeom prst="line">
            <a:avLst/>
          </a:prstGeom>
          <a:ln w="12700" cap="rnd">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ounded Rectangle 81"/>
          <p:cNvSpPr>
            <a:spLocks/>
          </p:cNvSpPr>
          <p:nvPr/>
        </p:nvSpPr>
        <p:spPr>
          <a:xfrm>
            <a:off x="395288" y="1512787"/>
            <a:ext cx="3834174" cy="1214297"/>
          </a:xfrm>
          <a:prstGeom prst="roundRect">
            <a:avLst>
              <a:gd name="adj" fmla="val 26655"/>
            </a:avLst>
          </a:prstGeom>
          <a:solidFill>
            <a:schemeClr val="tx1"/>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4306" tIns="0" rIns="0" bIns="0" numCol="1" spcCol="1449" anchor="ctr" anchorCtr="0">
            <a:noAutofit/>
          </a:bodyPr>
          <a:lstStyle/>
          <a:p>
            <a:pPr defTabSz="1042688"/>
            <a:r>
              <a:rPr lang="en-US" sz="1600" b="1" dirty="0">
                <a:solidFill>
                  <a:srgbClr val="FFFFFF"/>
                </a:solidFill>
              </a:rPr>
              <a:t>Syndicated data</a:t>
            </a:r>
            <a:r>
              <a:rPr lang="en-US" sz="1600" dirty="0">
                <a:solidFill>
                  <a:srgbClr val="FFFFFF"/>
                </a:solidFill>
              </a:rPr>
              <a:t> used to track treatment, market shares, product use by patient segment, dosing and administration, treatment algorithms, etc.</a:t>
            </a:r>
          </a:p>
        </p:txBody>
      </p:sp>
      <p:sp>
        <p:nvSpPr>
          <p:cNvPr id="83" name="Rounded Rectangle 82"/>
          <p:cNvSpPr>
            <a:spLocks/>
          </p:cNvSpPr>
          <p:nvPr/>
        </p:nvSpPr>
        <p:spPr>
          <a:xfrm>
            <a:off x="7389396" y="1497919"/>
            <a:ext cx="2880673" cy="1214297"/>
          </a:xfrm>
          <a:prstGeom prst="roundRect">
            <a:avLst>
              <a:gd name="adj" fmla="val 26655"/>
            </a:avLst>
          </a:prstGeom>
          <a:solidFill>
            <a:schemeClr val="accent2"/>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4306" tIns="0" rIns="0" bIns="0" numCol="1" spcCol="1449" anchor="ctr" anchorCtr="0">
            <a:noAutofit/>
          </a:bodyPr>
          <a:lstStyle/>
          <a:p>
            <a:pPr defTabSz="1042688"/>
            <a:r>
              <a:rPr lang="en-US" sz="1600" b="1" dirty="0">
                <a:solidFill>
                  <a:srgbClr val="1F497D"/>
                </a:solidFill>
              </a:rPr>
              <a:t>Custom research </a:t>
            </a:r>
            <a:r>
              <a:rPr lang="en-US" sz="1600" dirty="0">
                <a:solidFill>
                  <a:srgbClr val="1F497D"/>
                </a:solidFill>
              </a:rPr>
              <a:t>used to track importance and performance on attributes, awareness and rep activity</a:t>
            </a:r>
          </a:p>
        </p:txBody>
      </p:sp>
      <p:sp>
        <p:nvSpPr>
          <p:cNvPr id="84" name="Circular Arrow 83"/>
          <p:cNvSpPr/>
          <p:nvPr/>
        </p:nvSpPr>
        <p:spPr>
          <a:xfrm rot="9800366">
            <a:off x="4474827" y="920719"/>
            <a:ext cx="2676174" cy="2381305"/>
          </a:xfrm>
          <a:prstGeom prst="circularArrow">
            <a:avLst>
              <a:gd name="adj1" fmla="val 2603"/>
              <a:gd name="adj2" fmla="val 693917"/>
              <a:gd name="adj3" fmla="val 20505498"/>
              <a:gd name="adj4" fmla="val 10137516"/>
              <a:gd name="adj5" fmla="val 7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42688"/>
            <a:endParaRPr lang="en-US" sz="1400" dirty="0">
              <a:solidFill>
                <a:srgbClr val="1F497D"/>
              </a:solidFill>
            </a:endParaRPr>
          </a:p>
        </p:txBody>
      </p:sp>
      <p:sp>
        <p:nvSpPr>
          <p:cNvPr id="85" name="Circular Arrow 84"/>
          <p:cNvSpPr/>
          <p:nvPr/>
        </p:nvSpPr>
        <p:spPr>
          <a:xfrm rot="20501649">
            <a:off x="4424380" y="851128"/>
            <a:ext cx="2718541" cy="2405118"/>
          </a:xfrm>
          <a:prstGeom prst="circularArrow">
            <a:avLst>
              <a:gd name="adj1" fmla="val 2603"/>
              <a:gd name="adj2" fmla="val 693917"/>
              <a:gd name="adj3" fmla="val 20505498"/>
              <a:gd name="adj4" fmla="val 10196704"/>
              <a:gd name="adj5" fmla="val 748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42688"/>
            <a:endParaRPr lang="en-US" sz="1400" dirty="0">
              <a:solidFill>
                <a:srgbClr val="1F497D"/>
              </a:solidFill>
            </a:endParaRPr>
          </a:p>
        </p:txBody>
      </p:sp>
      <p:cxnSp>
        <p:nvCxnSpPr>
          <p:cNvPr id="86" name="Straight Connector 85"/>
          <p:cNvCxnSpPr/>
          <p:nvPr/>
        </p:nvCxnSpPr>
        <p:spPr>
          <a:xfrm>
            <a:off x="6998353" y="2089840"/>
            <a:ext cx="1077835" cy="0"/>
          </a:xfrm>
          <a:prstGeom prst="line">
            <a:avLst/>
          </a:prstGeom>
          <a:ln w="12700" cap="rnd">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6333393" y="5302455"/>
            <a:ext cx="3861035" cy="1410062"/>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306" tIns="52153" rIns="104306" bIns="52153" rtlCol="0" anchor="ctr"/>
          <a:lstStyle/>
          <a:p>
            <a:pPr marL="124950" indent="5433" algn="ctr" defTabSz="1042688">
              <a:spcBef>
                <a:spcPct val="25000"/>
              </a:spcBef>
            </a:pPr>
            <a:r>
              <a:rPr lang="en-US" b="1" dirty="0">
                <a:solidFill>
                  <a:srgbClr val="FFFFFF"/>
                </a:solidFill>
              </a:rPr>
              <a:t>Combining Syndicated and Custom Research </a:t>
            </a:r>
            <a:r>
              <a:rPr lang="en-US" b="1" dirty="0" smtClean="0">
                <a:solidFill>
                  <a:srgbClr val="FFFFFF"/>
                </a:solidFill>
              </a:rPr>
              <a:t>will most </a:t>
            </a:r>
            <a:r>
              <a:rPr lang="en-US" b="1" i="1" dirty="0">
                <a:solidFill>
                  <a:srgbClr val="FFFFFF"/>
                </a:solidFill>
              </a:rPr>
              <a:t>efficiently</a:t>
            </a:r>
            <a:r>
              <a:rPr lang="en-US" b="1" dirty="0">
                <a:solidFill>
                  <a:srgbClr val="FFFFFF"/>
                </a:solidFill>
              </a:rPr>
              <a:t> and </a:t>
            </a:r>
            <a:r>
              <a:rPr lang="en-US" b="1" i="1" dirty="0">
                <a:solidFill>
                  <a:srgbClr val="FFFFFF"/>
                </a:solidFill>
              </a:rPr>
              <a:t>effectively</a:t>
            </a:r>
            <a:r>
              <a:rPr lang="en-US" b="1" dirty="0">
                <a:solidFill>
                  <a:srgbClr val="FFFFFF"/>
                </a:solidFill>
              </a:rPr>
              <a:t> </a:t>
            </a:r>
            <a:r>
              <a:rPr lang="en-US" b="1" dirty="0" smtClean="0">
                <a:solidFill>
                  <a:srgbClr val="FFFFFF"/>
                </a:solidFill>
              </a:rPr>
              <a:t>answer business needs</a:t>
            </a:r>
            <a:endParaRPr lang="en-US" b="1" dirty="0">
              <a:solidFill>
                <a:srgbClr val="FFFFFF"/>
              </a:solidFill>
              <a:latin typeface="Helvetica" pitchFamily="34" charset="0"/>
              <a:ea typeface="MS PGothic" pitchFamily="34" charset="-128"/>
            </a:endParaRPr>
          </a:p>
        </p:txBody>
      </p:sp>
      <p:sp>
        <p:nvSpPr>
          <p:cNvPr id="15" name="Slide Number Placeholder 30"/>
          <p:cNvSpPr txBox="1">
            <a:spLocks/>
          </p:cNvSpPr>
          <p:nvPr/>
        </p:nvSpPr>
        <p:spPr>
          <a:xfrm>
            <a:off x="9270743" y="7044696"/>
            <a:ext cx="1041890" cy="184666"/>
          </a:xfrm>
          <a:prstGeom prst="rect">
            <a:avLst/>
          </a:prstGeom>
        </p:spPr>
        <p:txBody>
          <a:bodyPr vert="horz" wrap="square" lIns="0" tIns="0" rIns="0" bIns="0" rtlCol="0" anchor="ctr">
            <a:spAutoFit/>
          </a:bodyPr>
          <a:lstStyle>
            <a:defPPr>
              <a:defRPr lang="de-DE"/>
            </a:defPPr>
            <a:lvl1pPr marL="0" algn="r" defTabSz="914077" rtl="0" eaLnBrk="1" latinLnBrk="0" hangingPunct="1">
              <a:defRPr sz="1200" b="0" kern="1200">
                <a:solidFill>
                  <a:schemeClr val="tx2"/>
                </a:solidFill>
                <a:latin typeface="+mn-lt"/>
                <a:ea typeface="+mn-ea"/>
                <a:cs typeface="+mn-cs"/>
              </a:defRPr>
            </a:lvl1pPr>
            <a:lvl2pPr marL="457039" algn="l" defTabSz="914077" rtl="0" eaLnBrk="1" latinLnBrk="0" hangingPunct="1">
              <a:defRPr sz="1800" kern="1200">
                <a:solidFill>
                  <a:schemeClr val="tx1"/>
                </a:solidFill>
                <a:latin typeface="+mn-lt"/>
                <a:ea typeface="+mn-ea"/>
                <a:cs typeface="+mn-cs"/>
              </a:defRPr>
            </a:lvl2pPr>
            <a:lvl3pPr marL="914077" algn="l" defTabSz="914077" rtl="0" eaLnBrk="1" latinLnBrk="0" hangingPunct="1">
              <a:defRPr sz="1800" kern="1200">
                <a:solidFill>
                  <a:schemeClr val="tx1"/>
                </a:solidFill>
                <a:latin typeface="+mn-lt"/>
                <a:ea typeface="+mn-ea"/>
                <a:cs typeface="+mn-cs"/>
              </a:defRPr>
            </a:lvl3pPr>
            <a:lvl4pPr marL="1371116" algn="l" defTabSz="914077" rtl="0" eaLnBrk="1" latinLnBrk="0" hangingPunct="1">
              <a:defRPr sz="1800" kern="1200">
                <a:solidFill>
                  <a:schemeClr val="tx1"/>
                </a:solidFill>
                <a:latin typeface="+mn-lt"/>
                <a:ea typeface="+mn-ea"/>
                <a:cs typeface="+mn-cs"/>
              </a:defRPr>
            </a:lvl4pPr>
            <a:lvl5pPr marL="1828155" algn="l" defTabSz="914077" rtl="0" eaLnBrk="1" latinLnBrk="0" hangingPunct="1">
              <a:defRPr sz="1800" kern="1200">
                <a:solidFill>
                  <a:schemeClr val="tx1"/>
                </a:solidFill>
                <a:latin typeface="+mn-lt"/>
                <a:ea typeface="+mn-ea"/>
                <a:cs typeface="+mn-cs"/>
              </a:defRPr>
            </a:lvl5pPr>
            <a:lvl6pPr marL="2285192" algn="l" defTabSz="914077" rtl="0" eaLnBrk="1" latinLnBrk="0" hangingPunct="1">
              <a:defRPr sz="1800" kern="1200">
                <a:solidFill>
                  <a:schemeClr val="tx1"/>
                </a:solidFill>
                <a:latin typeface="+mn-lt"/>
                <a:ea typeface="+mn-ea"/>
                <a:cs typeface="+mn-cs"/>
              </a:defRPr>
            </a:lvl6pPr>
            <a:lvl7pPr marL="2742232" algn="l" defTabSz="914077" rtl="0" eaLnBrk="1" latinLnBrk="0" hangingPunct="1">
              <a:defRPr sz="1800" kern="1200">
                <a:solidFill>
                  <a:schemeClr val="tx1"/>
                </a:solidFill>
                <a:latin typeface="+mn-lt"/>
                <a:ea typeface="+mn-ea"/>
                <a:cs typeface="+mn-cs"/>
              </a:defRPr>
            </a:lvl7pPr>
            <a:lvl8pPr marL="3199271" algn="l" defTabSz="914077" rtl="0" eaLnBrk="1" latinLnBrk="0" hangingPunct="1">
              <a:defRPr sz="1800" kern="1200">
                <a:solidFill>
                  <a:schemeClr val="tx1"/>
                </a:solidFill>
                <a:latin typeface="+mn-lt"/>
                <a:ea typeface="+mn-ea"/>
                <a:cs typeface="+mn-cs"/>
              </a:defRPr>
            </a:lvl8pPr>
            <a:lvl9pPr marL="3656308" algn="l" defTabSz="914077" rtl="0" eaLnBrk="1" latinLnBrk="0" hangingPunct="1">
              <a:defRPr sz="1800" kern="1200">
                <a:solidFill>
                  <a:schemeClr val="tx1"/>
                </a:solidFill>
                <a:latin typeface="+mn-lt"/>
                <a:ea typeface="+mn-ea"/>
                <a:cs typeface="+mn-cs"/>
              </a:defRPr>
            </a:lvl9pPr>
          </a:lstStyle>
          <a:p>
            <a:fld id="{D34AE20F-330F-454C-9011-43B717E650F2}" type="slidenum">
              <a:rPr lang="en-GB" smtClean="0">
                <a:solidFill>
                  <a:srgbClr val="58595B"/>
                </a:solidFill>
              </a:rPr>
              <a:pPr/>
              <a:t>6</a:t>
            </a:fld>
            <a:endParaRPr lang="en-GB" dirty="0">
              <a:solidFill>
                <a:srgbClr val="58595B"/>
              </a:solidFill>
            </a:endParaRPr>
          </a:p>
        </p:txBody>
      </p:sp>
    </p:spTree>
    <p:extLst>
      <p:ext uri="{BB962C8B-B14F-4D97-AF65-F5344CB8AC3E}">
        <p14:creationId xmlns:p14="http://schemas.microsoft.com/office/powerpoint/2010/main" val="938316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029" y="3136690"/>
            <a:ext cx="4649591" cy="698012"/>
          </a:xfrm>
        </p:spPr>
        <p:txBody>
          <a:bodyPr/>
          <a:lstStyle/>
          <a:p>
            <a:r>
              <a:rPr lang="en-GB" dirty="0" smtClean="0"/>
              <a:t>Global Oncology Monitor</a:t>
            </a:r>
            <a:br>
              <a:rPr lang="en-GB" dirty="0" smtClean="0"/>
            </a:br>
            <a:r>
              <a:rPr lang="en-GB" i="1" dirty="0" smtClean="0"/>
              <a:t>What is it?</a:t>
            </a:r>
            <a:endParaRPr lang="en-GB" i="1" dirty="0"/>
          </a:p>
        </p:txBody>
      </p:sp>
      <p:sp>
        <p:nvSpPr>
          <p:cNvPr id="3" name="Slide Number Placeholder 2"/>
          <p:cNvSpPr>
            <a:spLocks noGrp="1"/>
          </p:cNvSpPr>
          <p:nvPr>
            <p:ph type="sldNum" sz="quarter" idx="10"/>
          </p:nvPr>
        </p:nvSpPr>
        <p:spPr/>
        <p:txBody>
          <a:bodyPr/>
          <a:lstStyle/>
          <a:p>
            <a:fld id="{D34AE20F-330F-454C-9011-43B717E650F2}" type="slidenum">
              <a:rPr lang="en-GB" smtClean="0"/>
              <a:pPr/>
              <a:t>7</a:t>
            </a:fld>
            <a:endParaRPr lang="en-GB"/>
          </a:p>
        </p:txBody>
      </p:sp>
      <p:grpSp>
        <p:nvGrpSpPr>
          <p:cNvPr id="14" name="Group 13"/>
          <p:cNvGrpSpPr>
            <a:grpSpLocks noChangeAspect="1"/>
          </p:cNvGrpSpPr>
          <p:nvPr/>
        </p:nvGrpSpPr>
        <p:grpSpPr>
          <a:xfrm>
            <a:off x="7142127" y="3162784"/>
            <a:ext cx="1496475" cy="1432905"/>
            <a:chOff x="1784350" y="4652963"/>
            <a:chExt cx="812800" cy="825500"/>
          </a:xfrm>
          <a:solidFill>
            <a:schemeClr val="accent4"/>
          </a:solidFill>
        </p:grpSpPr>
        <p:sp>
          <p:nvSpPr>
            <p:cNvPr id="15" name="Freeform 14"/>
            <p:cNvSpPr>
              <a:spLocks noEditPoints="1"/>
            </p:cNvSpPr>
            <p:nvPr/>
          </p:nvSpPr>
          <p:spPr bwMode="auto">
            <a:xfrm>
              <a:off x="2082800" y="4652963"/>
              <a:ext cx="514350" cy="539750"/>
            </a:xfrm>
            <a:custGeom>
              <a:avLst/>
              <a:gdLst/>
              <a:ahLst/>
              <a:cxnLst>
                <a:cxn ang="0">
                  <a:pos x="164" y="0"/>
                </a:cxn>
                <a:cxn ang="0">
                  <a:pos x="132" y="2"/>
                </a:cxn>
                <a:cxn ang="0">
                  <a:pos x="102" y="12"/>
                </a:cxn>
                <a:cxn ang="0">
                  <a:pos x="74" y="26"/>
                </a:cxn>
                <a:cxn ang="0">
                  <a:pos x="50" y="46"/>
                </a:cxn>
                <a:cxn ang="0">
                  <a:pos x="32" y="70"/>
                </a:cxn>
                <a:cxn ang="0">
                  <a:pos x="16" y="96"/>
                </a:cxn>
                <a:cxn ang="0">
                  <a:pos x="8" y="126"/>
                </a:cxn>
                <a:cxn ang="0">
                  <a:pos x="4" y="158"/>
                </a:cxn>
                <a:cxn ang="0">
                  <a:pos x="4" y="174"/>
                </a:cxn>
                <a:cxn ang="0">
                  <a:pos x="10" y="202"/>
                </a:cxn>
                <a:cxn ang="0">
                  <a:pos x="20" y="228"/>
                </a:cxn>
                <a:cxn ang="0">
                  <a:pos x="42" y="262"/>
                </a:cxn>
                <a:cxn ang="0">
                  <a:pos x="36" y="340"/>
                </a:cxn>
                <a:cxn ang="0">
                  <a:pos x="82" y="294"/>
                </a:cxn>
                <a:cxn ang="0">
                  <a:pos x="120" y="312"/>
                </a:cxn>
                <a:cxn ang="0">
                  <a:pos x="164" y="318"/>
                </a:cxn>
                <a:cxn ang="0">
                  <a:pos x="180" y="318"/>
                </a:cxn>
                <a:cxn ang="0">
                  <a:pos x="212" y="310"/>
                </a:cxn>
                <a:cxn ang="0">
                  <a:pos x="240" y="298"/>
                </a:cxn>
                <a:cxn ang="0">
                  <a:pos x="266" y="282"/>
                </a:cxn>
                <a:cxn ang="0">
                  <a:pos x="288" y="260"/>
                </a:cxn>
                <a:cxn ang="0">
                  <a:pos x="304" y="234"/>
                </a:cxn>
                <a:cxn ang="0">
                  <a:pos x="316" y="206"/>
                </a:cxn>
                <a:cxn ang="0">
                  <a:pos x="322" y="174"/>
                </a:cxn>
                <a:cxn ang="0">
                  <a:pos x="324" y="158"/>
                </a:cxn>
                <a:cxn ang="0">
                  <a:pos x="320" y="126"/>
                </a:cxn>
                <a:cxn ang="0">
                  <a:pos x="312" y="96"/>
                </a:cxn>
                <a:cxn ang="0">
                  <a:pos x="296" y="70"/>
                </a:cxn>
                <a:cxn ang="0">
                  <a:pos x="276" y="46"/>
                </a:cxn>
                <a:cxn ang="0">
                  <a:pos x="254" y="26"/>
                </a:cxn>
                <a:cxn ang="0">
                  <a:pos x="226" y="12"/>
                </a:cxn>
                <a:cxn ang="0">
                  <a:pos x="196" y="2"/>
                </a:cxn>
                <a:cxn ang="0">
                  <a:pos x="164" y="0"/>
                </a:cxn>
                <a:cxn ang="0">
                  <a:pos x="164" y="272"/>
                </a:cxn>
                <a:cxn ang="0">
                  <a:pos x="140" y="270"/>
                </a:cxn>
                <a:cxn ang="0">
                  <a:pos x="100" y="254"/>
                </a:cxn>
                <a:cxn ang="0">
                  <a:pos x="70" y="222"/>
                </a:cxn>
                <a:cxn ang="0">
                  <a:pos x="52" y="182"/>
                </a:cxn>
                <a:cxn ang="0">
                  <a:pos x="50" y="158"/>
                </a:cxn>
                <a:cxn ang="0">
                  <a:pos x="58" y="114"/>
                </a:cxn>
                <a:cxn ang="0">
                  <a:pos x="84" y="78"/>
                </a:cxn>
                <a:cxn ang="0">
                  <a:pos x="120" y="54"/>
                </a:cxn>
                <a:cxn ang="0">
                  <a:pos x="164" y="44"/>
                </a:cxn>
                <a:cxn ang="0">
                  <a:pos x="186" y="48"/>
                </a:cxn>
                <a:cxn ang="0">
                  <a:pos x="228" y="64"/>
                </a:cxn>
                <a:cxn ang="0">
                  <a:pos x="258" y="94"/>
                </a:cxn>
                <a:cxn ang="0">
                  <a:pos x="276" y="136"/>
                </a:cxn>
                <a:cxn ang="0">
                  <a:pos x="278" y="158"/>
                </a:cxn>
                <a:cxn ang="0">
                  <a:pos x="270" y="202"/>
                </a:cxn>
                <a:cxn ang="0">
                  <a:pos x="244" y="240"/>
                </a:cxn>
                <a:cxn ang="0">
                  <a:pos x="208" y="264"/>
                </a:cxn>
                <a:cxn ang="0">
                  <a:pos x="164" y="272"/>
                </a:cxn>
              </a:cxnLst>
              <a:rect l="0" t="0" r="r" b="b"/>
              <a:pathLst>
                <a:path w="324" h="340">
                  <a:moveTo>
                    <a:pt x="164" y="0"/>
                  </a:moveTo>
                  <a:lnTo>
                    <a:pt x="164" y="0"/>
                  </a:lnTo>
                  <a:lnTo>
                    <a:pt x="148" y="0"/>
                  </a:lnTo>
                  <a:lnTo>
                    <a:pt x="132" y="2"/>
                  </a:lnTo>
                  <a:lnTo>
                    <a:pt x="116" y="6"/>
                  </a:lnTo>
                  <a:lnTo>
                    <a:pt x="102" y="12"/>
                  </a:lnTo>
                  <a:lnTo>
                    <a:pt x="88" y="18"/>
                  </a:lnTo>
                  <a:lnTo>
                    <a:pt x="74" y="26"/>
                  </a:lnTo>
                  <a:lnTo>
                    <a:pt x="62" y="36"/>
                  </a:lnTo>
                  <a:lnTo>
                    <a:pt x="50" y="46"/>
                  </a:lnTo>
                  <a:lnTo>
                    <a:pt x="40" y="58"/>
                  </a:lnTo>
                  <a:lnTo>
                    <a:pt x="32" y="70"/>
                  </a:lnTo>
                  <a:lnTo>
                    <a:pt x="24" y="82"/>
                  </a:lnTo>
                  <a:lnTo>
                    <a:pt x="16" y="96"/>
                  </a:lnTo>
                  <a:lnTo>
                    <a:pt x="12" y="112"/>
                  </a:lnTo>
                  <a:lnTo>
                    <a:pt x="8" y="126"/>
                  </a:lnTo>
                  <a:lnTo>
                    <a:pt x="4" y="142"/>
                  </a:lnTo>
                  <a:lnTo>
                    <a:pt x="4" y="158"/>
                  </a:lnTo>
                  <a:lnTo>
                    <a:pt x="4" y="158"/>
                  </a:lnTo>
                  <a:lnTo>
                    <a:pt x="4" y="174"/>
                  </a:lnTo>
                  <a:lnTo>
                    <a:pt x="6" y="188"/>
                  </a:lnTo>
                  <a:lnTo>
                    <a:pt x="10" y="202"/>
                  </a:lnTo>
                  <a:lnTo>
                    <a:pt x="14" y="214"/>
                  </a:lnTo>
                  <a:lnTo>
                    <a:pt x="20" y="228"/>
                  </a:lnTo>
                  <a:lnTo>
                    <a:pt x="26" y="240"/>
                  </a:lnTo>
                  <a:lnTo>
                    <a:pt x="42" y="262"/>
                  </a:lnTo>
                  <a:lnTo>
                    <a:pt x="0" y="302"/>
                  </a:lnTo>
                  <a:lnTo>
                    <a:pt x="36" y="340"/>
                  </a:lnTo>
                  <a:lnTo>
                    <a:pt x="82" y="294"/>
                  </a:lnTo>
                  <a:lnTo>
                    <a:pt x="82" y="294"/>
                  </a:lnTo>
                  <a:lnTo>
                    <a:pt x="100" y="304"/>
                  </a:lnTo>
                  <a:lnTo>
                    <a:pt x="120" y="312"/>
                  </a:lnTo>
                  <a:lnTo>
                    <a:pt x="142" y="316"/>
                  </a:lnTo>
                  <a:lnTo>
                    <a:pt x="164" y="318"/>
                  </a:lnTo>
                  <a:lnTo>
                    <a:pt x="164" y="318"/>
                  </a:lnTo>
                  <a:lnTo>
                    <a:pt x="180" y="318"/>
                  </a:lnTo>
                  <a:lnTo>
                    <a:pt x="196" y="314"/>
                  </a:lnTo>
                  <a:lnTo>
                    <a:pt x="212" y="310"/>
                  </a:lnTo>
                  <a:lnTo>
                    <a:pt x="226" y="306"/>
                  </a:lnTo>
                  <a:lnTo>
                    <a:pt x="240" y="298"/>
                  </a:lnTo>
                  <a:lnTo>
                    <a:pt x="254" y="290"/>
                  </a:lnTo>
                  <a:lnTo>
                    <a:pt x="266" y="282"/>
                  </a:lnTo>
                  <a:lnTo>
                    <a:pt x="276" y="272"/>
                  </a:lnTo>
                  <a:lnTo>
                    <a:pt x="288" y="260"/>
                  </a:lnTo>
                  <a:lnTo>
                    <a:pt x="296" y="248"/>
                  </a:lnTo>
                  <a:lnTo>
                    <a:pt x="304" y="234"/>
                  </a:lnTo>
                  <a:lnTo>
                    <a:pt x="312" y="220"/>
                  </a:lnTo>
                  <a:lnTo>
                    <a:pt x="316" y="206"/>
                  </a:lnTo>
                  <a:lnTo>
                    <a:pt x="320" y="190"/>
                  </a:lnTo>
                  <a:lnTo>
                    <a:pt x="322" y="174"/>
                  </a:lnTo>
                  <a:lnTo>
                    <a:pt x="324" y="158"/>
                  </a:lnTo>
                  <a:lnTo>
                    <a:pt x="324" y="158"/>
                  </a:lnTo>
                  <a:lnTo>
                    <a:pt x="322" y="142"/>
                  </a:lnTo>
                  <a:lnTo>
                    <a:pt x="320" y="126"/>
                  </a:lnTo>
                  <a:lnTo>
                    <a:pt x="316" y="112"/>
                  </a:lnTo>
                  <a:lnTo>
                    <a:pt x="312" y="96"/>
                  </a:lnTo>
                  <a:lnTo>
                    <a:pt x="304" y="82"/>
                  </a:lnTo>
                  <a:lnTo>
                    <a:pt x="296" y="70"/>
                  </a:lnTo>
                  <a:lnTo>
                    <a:pt x="288" y="58"/>
                  </a:lnTo>
                  <a:lnTo>
                    <a:pt x="276" y="46"/>
                  </a:lnTo>
                  <a:lnTo>
                    <a:pt x="266" y="36"/>
                  </a:lnTo>
                  <a:lnTo>
                    <a:pt x="254" y="26"/>
                  </a:lnTo>
                  <a:lnTo>
                    <a:pt x="240" y="18"/>
                  </a:lnTo>
                  <a:lnTo>
                    <a:pt x="226" y="12"/>
                  </a:lnTo>
                  <a:lnTo>
                    <a:pt x="212" y="6"/>
                  </a:lnTo>
                  <a:lnTo>
                    <a:pt x="196" y="2"/>
                  </a:lnTo>
                  <a:lnTo>
                    <a:pt x="180" y="0"/>
                  </a:lnTo>
                  <a:lnTo>
                    <a:pt x="164" y="0"/>
                  </a:lnTo>
                  <a:lnTo>
                    <a:pt x="164" y="0"/>
                  </a:lnTo>
                  <a:close/>
                  <a:moveTo>
                    <a:pt x="164" y="272"/>
                  </a:moveTo>
                  <a:lnTo>
                    <a:pt x="164" y="272"/>
                  </a:lnTo>
                  <a:lnTo>
                    <a:pt x="140" y="270"/>
                  </a:lnTo>
                  <a:lnTo>
                    <a:pt x="120" y="264"/>
                  </a:lnTo>
                  <a:lnTo>
                    <a:pt x="100" y="254"/>
                  </a:lnTo>
                  <a:lnTo>
                    <a:pt x="84" y="240"/>
                  </a:lnTo>
                  <a:lnTo>
                    <a:pt x="70" y="222"/>
                  </a:lnTo>
                  <a:lnTo>
                    <a:pt x="58" y="202"/>
                  </a:lnTo>
                  <a:lnTo>
                    <a:pt x="52" y="182"/>
                  </a:lnTo>
                  <a:lnTo>
                    <a:pt x="50" y="158"/>
                  </a:lnTo>
                  <a:lnTo>
                    <a:pt x="50" y="158"/>
                  </a:lnTo>
                  <a:lnTo>
                    <a:pt x="52" y="136"/>
                  </a:lnTo>
                  <a:lnTo>
                    <a:pt x="58" y="114"/>
                  </a:lnTo>
                  <a:lnTo>
                    <a:pt x="70" y="94"/>
                  </a:lnTo>
                  <a:lnTo>
                    <a:pt x="84" y="78"/>
                  </a:lnTo>
                  <a:lnTo>
                    <a:pt x="100" y="64"/>
                  </a:lnTo>
                  <a:lnTo>
                    <a:pt x="120" y="54"/>
                  </a:lnTo>
                  <a:lnTo>
                    <a:pt x="140" y="48"/>
                  </a:lnTo>
                  <a:lnTo>
                    <a:pt x="164" y="44"/>
                  </a:lnTo>
                  <a:lnTo>
                    <a:pt x="164" y="44"/>
                  </a:lnTo>
                  <a:lnTo>
                    <a:pt x="186" y="48"/>
                  </a:lnTo>
                  <a:lnTo>
                    <a:pt x="208" y="54"/>
                  </a:lnTo>
                  <a:lnTo>
                    <a:pt x="228" y="64"/>
                  </a:lnTo>
                  <a:lnTo>
                    <a:pt x="244" y="78"/>
                  </a:lnTo>
                  <a:lnTo>
                    <a:pt x="258" y="94"/>
                  </a:lnTo>
                  <a:lnTo>
                    <a:pt x="270" y="114"/>
                  </a:lnTo>
                  <a:lnTo>
                    <a:pt x="276" y="136"/>
                  </a:lnTo>
                  <a:lnTo>
                    <a:pt x="278" y="158"/>
                  </a:lnTo>
                  <a:lnTo>
                    <a:pt x="278" y="158"/>
                  </a:lnTo>
                  <a:lnTo>
                    <a:pt x="276" y="182"/>
                  </a:lnTo>
                  <a:lnTo>
                    <a:pt x="270" y="202"/>
                  </a:lnTo>
                  <a:lnTo>
                    <a:pt x="258" y="222"/>
                  </a:lnTo>
                  <a:lnTo>
                    <a:pt x="244" y="240"/>
                  </a:lnTo>
                  <a:lnTo>
                    <a:pt x="228" y="254"/>
                  </a:lnTo>
                  <a:lnTo>
                    <a:pt x="208" y="264"/>
                  </a:lnTo>
                  <a:lnTo>
                    <a:pt x="186" y="270"/>
                  </a:lnTo>
                  <a:lnTo>
                    <a:pt x="164" y="272"/>
                  </a:lnTo>
                  <a:lnTo>
                    <a:pt x="164" y="2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sp>
          <p:nvSpPr>
            <p:cNvPr id="16" name="Freeform 15"/>
            <p:cNvSpPr>
              <a:spLocks/>
            </p:cNvSpPr>
            <p:nvPr/>
          </p:nvSpPr>
          <p:spPr bwMode="auto">
            <a:xfrm>
              <a:off x="2187575" y="4754563"/>
              <a:ext cx="180975" cy="180975"/>
            </a:xfrm>
            <a:custGeom>
              <a:avLst/>
              <a:gdLst/>
              <a:ahLst/>
              <a:cxnLst>
                <a:cxn ang="0">
                  <a:pos x="106" y="0"/>
                </a:cxn>
                <a:cxn ang="0">
                  <a:pos x="106" y="0"/>
                </a:cxn>
                <a:cxn ang="0">
                  <a:pos x="106" y="0"/>
                </a:cxn>
                <a:cxn ang="0">
                  <a:pos x="86" y="4"/>
                </a:cxn>
                <a:cxn ang="0">
                  <a:pos x="66" y="10"/>
                </a:cxn>
                <a:cxn ang="0">
                  <a:pos x="48" y="20"/>
                </a:cxn>
                <a:cxn ang="0">
                  <a:pos x="32" y="32"/>
                </a:cxn>
                <a:cxn ang="0">
                  <a:pos x="20" y="48"/>
                </a:cxn>
                <a:cxn ang="0">
                  <a:pos x="10" y="66"/>
                </a:cxn>
                <a:cxn ang="0">
                  <a:pos x="2" y="86"/>
                </a:cxn>
                <a:cxn ang="0">
                  <a:pos x="0" y="106"/>
                </a:cxn>
                <a:cxn ang="0">
                  <a:pos x="0" y="106"/>
                </a:cxn>
                <a:cxn ang="0">
                  <a:pos x="0" y="106"/>
                </a:cxn>
                <a:cxn ang="0">
                  <a:pos x="0" y="106"/>
                </a:cxn>
                <a:cxn ang="0">
                  <a:pos x="0" y="106"/>
                </a:cxn>
                <a:cxn ang="0">
                  <a:pos x="0" y="106"/>
                </a:cxn>
                <a:cxn ang="0">
                  <a:pos x="0" y="106"/>
                </a:cxn>
                <a:cxn ang="0">
                  <a:pos x="0" y="106"/>
                </a:cxn>
                <a:cxn ang="0">
                  <a:pos x="0" y="106"/>
                </a:cxn>
                <a:cxn ang="0">
                  <a:pos x="0" y="110"/>
                </a:cxn>
                <a:cxn ang="0">
                  <a:pos x="2" y="112"/>
                </a:cxn>
                <a:cxn ang="0">
                  <a:pos x="4" y="114"/>
                </a:cxn>
                <a:cxn ang="0">
                  <a:pos x="8" y="114"/>
                </a:cxn>
                <a:cxn ang="0">
                  <a:pos x="8" y="114"/>
                </a:cxn>
                <a:cxn ang="0">
                  <a:pos x="12" y="114"/>
                </a:cxn>
                <a:cxn ang="0">
                  <a:pos x="14" y="112"/>
                </a:cxn>
                <a:cxn ang="0">
                  <a:pos x="16" y="110"/>
                </a:cxn>
                <a:cxn ang="0">
                  <a:pos x="16" y="106"/>
                </a:cxn>
                <a:cxn ang="0">
                  <a:pos x="16" y="106"/>
                </a:cxn>
                <a:cxn ang="0">
                  <a:pos x="16" y="106"/>
                </a:cxn>
                <a:cxn ang="0">
                  <a:pos x="20" y="90"/>
                </a:cxn>
                <a:cxn ang="0">
                  <a:pos x="26" y="74"/>
                </a:cxn>
                <a:cxn ang="0">
                  <a:pos x="34" y="58"/>
                </a:cxn>
                <a:cxn ang="0">
                  <a:pos x="44" y="46"/>
                </a:cxn>
                <a:cxn ang="0">
                  <a:pos x="58" y="34"/>
                </a:cxn>
                <a:cxn ang="0">
                  <a:pos x="72" y="26"/>
                </a:cxn>
                <a:cxn ang="0">
                  <a:pos x="88" y="20"/>
                </a:cxn>
                <a:cxn ang="0">
                  <a:pos x="106" y="18"/>
                </a:cxn>
                <a:cxn ang="0">
                  <a:pos x="106" y="18"/>
                </a:cxn>
                <a:cxn ang="0">
                  <a:pos x="106" y="18"/>
                </a:cxn>
                <a:cxn ang="0">
                  <a:pos x="110" y="16"/>
                </a:cxn>
                <a:cxn ang="0">
                  <a:pos x="112" y="14"/>
                </a:cxn>
                <a:cxn ang="0">
                  <a:pos x="114" y="12"/>
                </a:cxn>
                <a:cxn ang="0">
                  <a:pos x="114" y="8"/>
                </a:cxn>
                <a:cxn ang="0">
                  <a:pos x="114" y="8"/>
                </a:cxn>
                <a:cxn ang="0">
                  <a:pos x="114" y="6"/>
                </a:cxn>
                <a:cxn ang="0">
                  <a:pos x="112" y="2"/>
                </a:cxn>
                <a:cxn ang="0">
                  <a:pos x="110" y="0"/>
                </a:cxn>
                <a:cxn ang="0">
                  <a:pos x="106" y="0"/>
                </a:cxn>
                <a:cxn ang="0">
                  <a:pos x="106" y="0"/>
                </a:cxn>
              </a:cxnLst>
              <a:rect l="0" t="0" r="r" b="b"/>
              <a:pathLst>
                <a:path w="114" h="114">
                  <a:moveTo>
                    <a:pt x="106" y="0"/>
                  </a:moveTo>
                  <a:lnTo>
                    <a:pt x="106" y="0"/>
                  </a:lnTo>
                  <a:lnTo>
                    <a:pt x="106" y="0"/>
                  </a:lnTo>
                  <a:lnTo>
                    <a:pt x="86" y="4"/>
                  </a:lnTo>
                  <a:lnTo>
                    <a:pt x="66" y="10"/>
                  </a:lnTo>
                  <a:lnTo>
                    <a:pt x="48" y="20"/>
                  </a:lnTo>
                  <a:lnTo>
                    <a:pt x="32" y="32"/>
                  </a:lnTo>
                  <a:lnTo>
                    <a:pt x="20" y="48"/>
                  </a:lnTo>
                  <a:lnTo>
                    <a:pt x="10" y="66"/>
                  </a:lnTo>
                  <a:lnTo>
                    <a:pt x="2" y="86"/>
                  </a:lnTo>
                  <a:lnTo>
                    <a:pt x="0" y="106"/>
                  </a:lnTo>
                  <a:lnTo>
                    <a:pt x="0" y="106"/>
                  </a:lnTo>
                  <a:lnTo>
                    <a:pt x="0" y="106"/>
                  </a:lnTo>
                  <a:lnTo>
                    <a:pt x="0" y="106"/>
                  </a:lnTo>
                  <a:lnTo>
                    <a:pt x="0" y="106"/>
                  </a:lnTo>
                  <a:lnTo>
                    <a:pt x="0" y="106"/>
                  </a:lnTo>
                  <a:lnTo>
                    <a:pt x="0" y="106"/>
                  </a:lnTo>
                  <a:lnTo>
                    <a:pt x="0" y="106"/>
                  </a:lnTo>
                  <a:lnTo>
                    <a:pt x="0" y="106"/>
                  </a:lnTo>
                  <a:lnTo>
                    <a:pt x="0" y="110"/>
                  </a:lnTo>
                  <a:lnTo>
                    <a:pt x="2" y="112"/>
                  </a:lnTo>
                  <a:lnTo>
                    <a:pt x="4" y="114"/>
                  </a:lnTo>
                  <a:lnTo>
                    <a:pt x="8" y="114"/>
                  </a:lnTo>
                  <a:lnTo>
                    <a:pt x="8" y="114"/>
                  </a:lnTo>
                  <a:lnTo>
                    <a:pt x="12" y="114"/>
                  </a:lnTo>
                  <a:lnTo>
                    <a:pt x="14" y="112"/>
                  </a:lnTo>
                  <a:lnTo>
                    <a:pt x="16" y="110"/>
                  </a:lnTo>
                  <a:lnTo>
                    <a:pt x="16" y="106"/>
                  </a:lnTo>
                  <a:lnTo>
                    <a:pt x="16" y="106"/>
                  </a:lnTo>
                  <a:lnTo>
                    <a:pt x="16" y="106"/>
                  </a:lnTo>
                  <a:lnTo>
                    <a:pt x="20" y="90"/>
                  </a:lnTo>
                  <a:lnTo>
                    <a:pt x="26" y="74"/>
                  </a:lnTo>
                  <a:lnTo>
                    <a:pt x="34" y="58"/>
                  </a:lnTo>
                  <a:lnTo>
                    <a:pt x="44" y="46"/>
                  </a:lnTo>
                  <a:lnTo>
                    <a:pt x="58" y="34"/>
                  </a:lnTo>
                  <a:lnTo>
                    <a:pt x="72" y="26"/>
                  </a:lnTo>
                  <a:lnTo>
                    <a:pt x="88" y="20"/>
                  </a:lnTo>
                  <a:lnTo>
                    <a:pt x="106" y="18"/>
                  </a:lnTo>
                  <a:lnTo>
                    <a:pt x="106" y="18"/>
                  </a:lnTo>
                  <a:lnTo>
                    <a:pt x="106" y="18"/>
                  </a:lnTo>
                  <a:lnTo>
                    <a:pt x="110" y="16"/>
                  </a:lnTo>
                  <a:lnTo>
                    <a:pt x="112" y="14"/>
                  </a:lnTo>
                  <a:lnTo>
                    <a:pt x="114" y="12"/>
                  </a:lnTo>
                  <a:lnTo>
                    <a:pt x="114" y="8"/>
                  </a:lnTo>
                  <a:lnTo>
                    <a:pt x="114" y="8"/>
                  </a:lnTo>
                  <a:lnTo>
                    <a:pt x="114" y="6"/>
                  </a:lnTo>
                  <a:lnTo>
                    <a:pt x="112" y="2"/>
                  </a:lnTo>
                  <a:lnTo>
                    <a:pt x="110" y="0"/>
                  </a:lnTo>
                  <a:lnTo>
                    <a:pt x="106" y="0"/>
                  </a:lnTo>
                  <a:lnTo>
                    <a:pt x="106"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sp>
          <p:nvSpPr>
            <p:cNvPr id="17" name="Freeform 16"/>
            <p:cNvSpPr>
              <a:spLocks/>
            </p:cNvSpPr>
            <p:nvPr/>
          </p:nvSpPr>
          <p:spPr bwMode="auto">
            <a:xfrm>
              <a:off x="1784350" y="5135563"/>
              <a:ext cx="349250" cy="342900"/>
            </a:xfrm>
            <a:custGeom>
              <a:avLst/>
              <a:gdLst/>
              <a:ahLst/>
              <a:cxnLst>
                <a:cxn ang="0">
                  <a:pos x="14" y="138"/>
                </a:cxn>
                <a:cxn ang="0">
                  <a:pos x="14" y="138"/>
                </a:cxn>
                <a:cxn ang="0">
                  <a:pos x="8" y="146"/>
                </a:cxn>
                <a:cxn ang="0">
                  <a:pos x="4" y="152"/>
                </a:cxn>
                <a:cxn ang="0">
                  <a:pos x="2" y="162"/>
                </a:cxn>
                <a:cxn ang="0">
                  <a:pos x="0" y="170"/>
                </a:cxn>
                <a:cxn ang="0">
                  <a:pos x="2" y="178"/>
                </a:cxn>
                <a:cxn ang="0">
                  <a:pos x="4" y="188"/>
                </a:cxn>
                <a:cxn ang="0">
                  <a:pos x="8" y="196"/>
                </a:cxn>
                <a:cxn ang="0">
                  <a:pos x="14" y="202"/>
                </a:cxn>
                <a:cxn ang="0">
                  <a:pos x="14" y="202"/>
                </a:cxn>
                <a:cxn ang="0">
                  <a:pos x="20" y="208"/>
                </a:cxn>
                <a:cxn ang="0">
                  <a:pos x="28" y="212"/>
                </a:cxn>
                <a:cxn ang="0">
                  <a:pos x="38" y="216"/>
                </a:cxn>
                <a:cxn ang="0">
                  <a:pos x="46" y="216"/>
                </a:cxn>
                <a:cxn ang="0">
                  <a:pos x="54" y="216"/>
                </a:cxn>
                <a:cxn ang="0">
                  <a:pos x="64" y="214"/>
                </a:cxn>
                <a:cxn ang="0">
                  <a:pos x="72" y="210"/>
                </a:cxn>
                <a:cxn ang="0">
                  <a:pos x="78" y="204"/>
                </a:cxn>
                <a:cxn ang="0">
                  <a:pos x="220" y="66"/>
                </a:cxn>
                <a:cxn ang="0">
                  <a:pos x="156" y="0"/>
                </a:cxn>
                <a:cxn ang="0">
                  <a:pos x="14" y="138"/>
                </a:cxn>
              </a:cxnLst>
              <a:rect l="0" t="0" r="r" b="b"/>
              <a:pathLst>
                <a:path w="220" h="216">
                  <a:moveTo>
                    <a:pt x="14" y="138"/>
                  </a:moveTo>
                  <a:lnTo>
                    <a:pt x="14" y="138"/>
                  </a:lnTo>
                  <a:lnTo>
                    <a:pt x="8" y="146"/>
                  </a:lnTo>
                  <a:lnTo>
                    <a:pt x="4" y="152"/>
                  </a:lnTo>
                  <a:lnTo>
                    <a:pt x="2" y="162"/>
                  </a:lnTo>
                  <a:lnTo>
                    <a:pt x="0" y="170"/>
                  </a:lnTo>
                  <a:lnTo>
                    <a:pt x="2" y="178"/>
                  </a:lnTo>
                  <a:lnTo>
                    <a:pt x="4" y="188"/>
                  </a:lnTo>
                  <a:lnTo>
                    <a:pt x="8" y="196"/>
                  </a:lnTo>
                  <a:lnTo>
                    <a:pt x="14" y="202"/>
                  </a:lnTo>
                  <a:lnTo>
                    <a:pt x="14" y="202"/>
                  </a:lnTo>
                  <a:lnTo>
                    <a:pt x="20" y="208"/>
                  </a:lnTo>
                  <a:lnTo>
                    <a:pt x="28" y="212"/>
                  </a:lnTo>
                  <a:lnTo>
                    <a:pt x="38" y="216"/>
                  </a:lnTo>
                  <a:lnTo>
                    <a:pt x="46" y="216"/>
                  </a:lnTo>
                  <a:lnTo>
                    <a:pt x="54" y="216"/>
                  </a:lnTo>
                  <a:lnTo>
                    <a:pt x="64" y="214"/>
                  </a:lnTo>
                  <a:lnTo>
                    <a:pt x="72" y="210"/>
                  </a:lnTo>
                  <a:lnTo>
                    <a:pt x="78" y="204"/>
                  </a:lnTo>
                  <a:lnTo>
                    <a:pt x="220" y="66"/>
                  </a:lnTo>
                  <a:lnTo>
                    <a:pt x="156" y="0"/>
                  </a:lnTo>
                  <a:lnTo>
                    <a:pt x="14" y="1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1F497D"/>
                </a:solidFill>
              </a:endParaRPr>
            </a:p>
          </p:txBody>
        </p:sp>
      </p:grpSp>
    </p:spTree>
    <p:extLst>
      <p:ext uri="{BB962C8B-B14F-4D97-AF65-F5344CB8AC3E}">
        <p14:creationId xmlns:p14="http://schemas.microsoft.com/office/powerpoint/2010/main" val="669090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878296812"/>
              </p:ext>
            </p:extLst>
          </p:nvPr>
        </p:nvGraphicFramePr>
        <p:xfrm>
          <a:off x="614072" y="1230789"/>
          <a:ext cx="5920784" cy="1484703"/>
        </p:xfrm>
        <a:graphic>
          <a:graphicData uri="http://schemas.openxmlformats.org/drawingml/2006/table">
            <a:tbl>
              <a:tblPr firstRow="1" bandRow="1">
                <a:tableStyleId>{5C22544A-7EE6-4342-B048-85BDC9FD1C3A}</a:tableStyleId>
              </a:tblPr>
              <a:tblGrid>
                <a:gridCol w="2960392"/>
                <a:gridCol w="2960392"/>
              </a:tblGrid>
              <a:tr h="4085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solidFill>
                          <a:schemeClr val="tx2"/>
                        </a:solidFill>
                        <a:ea typeface="MS PGothic" pitchFamily="34" charset="-128"/>
                      </a:endParaRPr>
                    </a:p>
                  </a:txBody>
                  <a:tcPr marL="98717" marR="98717" marT="50374" marB="5037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solidFill>
                          <a:schemeClr val="tx2"/>
                        </a:solidFill>
                        <a:ea typeface="MS PGothic" pitchFamily="34" charset="-128"/>
                      </a:endParaRPr>
                    </a:p>
                  </a:txBody>
                  <a:tcPr marL="98717" marR="98717" marT="50374" marB="50374">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638438">
                <a:tc gridSpan="2">
                  <a:txBody>
                    <a:bodyPr/>
                    <a:lstStyle/>
                    <a:p>
                      <a:pPr marL="0" lvl="1">
                        <a:defRPr/>
                      </a:pPr>
                      <a:r>
                        <a:rPr lang="en-US" sz="1600" dirty="0" smtClean="0">
                          <a:solidFill>
                            <a:schemeClr val="tx2"/>
                          </a:solidFill>
                          <a:ea typeface="MS PGothic" pitchFamily="34" charset="-128"/>
                        </a:rPr>
                        <a:t>A </a:t>
                      </a:r>
                      <a:r>
                        <a:rPr lang="en-US" sz="1600" b="1" dirty="0" smtClean="0">
                          <a:solidFill>
                            <a:schemeClr val="tx2"/>
                          </a:solidFill>
                          <a:ea typeface="MS PGothic" pitchFamily="34" charset="-128"/>
                        </a:rPr>
                        <a:t>physician-based syndicated patient record form tracking study</a:t>
                      </a:r>
                      <a:r>
                        <a:rPr lang="en-US" sz="1600" dirty="0" smtClean="0">
                          <a:solidFill>
                            <a:schemeClr val="tx2"/>
                          </a:solidFill>
                          <a:ea typeface="MS PGothic" pitchFamily="34" charset="-128"/>
                        </a:rPr>
                        <a:t>, which captures usage of chemotherapy and supportive care agents across cancer types, from over 175,000 patient records gathered from over 2,800 physicians annually</a:t>
                      </a:r>
                      <a:endParaRPr lang="en-US" sz="1600" dirty="0">
                        <a:solidFill>
                          <a:schemeClr val="tx2"/>
                        </a:solidFill>
                        <a:ea typeface="MS PGothic" pitchFamily="34" charset="-128"/>
                      </a:endParaRPr>
                    </a:p>
                  </a:txBody>
                  <a:tcPr marL="98717" marR="98717" marT="50374" marB="50374">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14246177"/>
              </p:ext>
            </p:extLst>
          </p:nvPr>
        </p:nvGraphicFramePr>
        <p:xfrm>
          <a:off x="1059630" y="2872492"/>
          <a:ext cx="5920784" cy="1316220"/>
        </p:xfrm>
        <a:graphic>
          <a:graphicData uri="http://schemas.openxmlformats.org/drawingml/2006/table">
            <a:tbl>
              <a:tblPr firstRow="1" bandRow="1">
                <a:tableStyleId>{5C22544A-7EE6-4342-B048-85BDC9FD1C3A}</a:tableStyleId>
              </a:tblPr>
              <a:tblGrid>
                <a:gridCol w="2960392"/>
                <a:gridCol w="2960392"/>
              </a:tblGrid>
              <a:tr h="408868">
                <a:tc>
                  <a:txBody>
                    <a:bodyPr/>
                    <a:lstStyle/>
                    <a:p>
                      <a:pPr marL="241300" indent="-241300" algn="l" defTabSz="731838">
                        <a:spcAft>
                          <a:spcPct val="20000"/>
                        </a:spcAft>
                        <a:buClr>
                          <a:srgbClr val="FF8923"/>
                        </a:buClr>
                        <a:buFontTx/>
                        <a:buNone/>
                        <a:tabLst>
                          <a:tab pos="1795463" algn="l"/>
                        </a:tabLst>
                      </a:pPr>
                      <a:endParaRPr lang="en-US" sz="2000" b="1" dirty="0">
                        <a:solidFill>
                          <a:schemeClr val="tx2"/>
                        </a:solidFill>
                        <a:ea typeface="Arial Unicode MS" pitchFamily="34" charset="-128"/>
                        <a:cs typeface="Arial Unicode MS" pitchFamily="34" charset="-128"/>
                      </a:endParaRPr>
                    </a:p>
                  </a:txBody>
                  <a:tcPr marL="98717" marR="98717" marT="50408" marB="50408">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41300" indent="-241300" algn="l" defTabSz="731838">
                        <a:spcAft>
                          <a:spcPct val="20000"/>
                        </a:spcAft>
                        <a:buClr>
                          <a:srgbClr val="FF8923"/>
                        </a:buClr>
                        <a:buFontTx/>
                        <a:buNone/>
                        <a:tabLst>
                          <a:tab pos="1795463" algn="l"/>
                        </a:tabLst>
                      </a:pPr>
                      <a:endParaRPr lang="en-US" sz="2000" b="1" dirty="0">
                        <a:solidFill>
                          <a:schemeClr val="tx2"/>
                        </a:solidFill>
                        <a:ea typeface="Arial Unicode MS" pitchFamily="34" charset="-128"/>
                        <a:cs typeface="Arial Unicode MS" pitchFamily="34" charset="-128"/>
                      </a:endParaRPr>
                    </a:p>
                  </a:txBody>
                  <a:tcPr marL="98717" marR="98717" marT="50408" marB="50408">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907352">
                <a:tc gridSpan="2">
                  <a:txBody>
                    <a:bodyPr/>
                    <a:lstStyle/>
                    <a:p>
                      <a:pPr marL="0" lvl="1" indent="0" algn="l" defTabSz="731838">
                        <a:spcAft>
                          <a:spcPts val="0"/>
                        </a:spcAft>
                        <a:buClr>
                          <a:srgbClr val="003256"/>
                        </a:buClr>
                        <a:buFontTx/>
                        <a:buNone/>
                        <a:tabLst>
                          <a:tab pos="1795463" algn="l"/>
                        </a:tabLst>
                      </a:pPr>
                      <a:r>
                        <a:rPr lang="en-US" sz="1600" dirty="0" smtClean="0">
                          <a:solidFill>
                            <a:schemeClr val="tx2"/>
                          </a:solidFill>
                          <a:ea typeface="Arial Unicode MS" pitchFamily="34" charset="-128"/>
                          <a:cs typeface="Arial Unicode MS" pitchFamily="34" charset="-128"/>
                        </a:rPr>
                        <a:t>20+ markets worldwide</a:t>
                      </a:r>
                      <a:endParaRPr lang="en-US" sz="1600" dirty="0">
                        <a:solidFill>
                          <a:schemeClr val="tx2"/>
                        </a:solidFill>
                        <a:ea typeface="Arial Unicode MS" pitchFamily="34" charset="-128"/>
                        <a:cs typeface="Arial Unicode MS" pitchFamily="34" charset="-128"/>
                      </a:endParaRPr>
                    </a:p>
                  </a:txBody>
                  <a:tcPr marL="98717" marR="98717" marT="50408" marB="50408">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80524653"/>
              </p:ext>
            </p:extLst>
          </p:nvPr>
        </p:nvGraphicFramePr>
        <p:xfrm>
          <a:off x="1722827" y="3761834"/>
          <a:ext cx="5306479" cy="1728543"/>
        </p:xfrm>
        <a:graphic>
          <a:graphicData uri="http://schemas.openxmlformats.org/drawingml/2006/table">
            <a:tbl>
              <a:tblPr firstRow="1" bandRow="1">
                <a:tableStyleId>{5C22544A-7EE6-4342-B048-85BDC9FD1C3A}</a:tableStyleId>
              </a:tblPr>
              <a:tblGrid>
                <a:gridCol w="2787060"/>
                <a:gridCol w="2519419"/>
              </a:tblGrid>
              <a:tr h="408595">
                <a:tc>
                  <a:txBody>
                    <a:bodyPr/>
                    <a:lstStyle/>
                    <a:p>
                      <a:pPr marL="241300" indent="-241300" algn="l" defTabSz="731838">
                        <a:spcAft>
                          <a:spcPct val="20000"/>
                        </a:spcAft>
                        <a:buClr>
                          <a:srgbClr val="FF8923"/>
                        </a:buClr>
                        <a:buFontTx/>
                        <a:buNone/>
                        <a:tabLst>
                          <a:tab pos="1795463" algn="l"/>
                        </a:tabLst>
                      </a:pPr>
                      <a:endParaRPr lang="en-US" sz="2000" b="1" dirty="0">
                        <a:solidFill>
                          <a:schemeClr val="tx2"/>
                        </a:solidFill>
                        <a:ea typeface="Arial Unicode MS" pitchFamily="34" charset="-128"/>
                        <a:cs typeface="Arial Unicode MS" pitchFamily="34" charset="-128"/>
                      </a:endParaRPr>
                    </a:p>
                  </a:txBody>
                  <a:tcPr marL="98714" marR="98714" marT="50374" marB="50374">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41300" indent="-241300" algn="l" defTabSz="731838">
                        <a:spcAft>
                          <a:spcPct val="20000"/>
                        </a:spcAft>
                        <a:buClr>
                          <a:srgbClr val="FF8923"/>
                        </a:buClr>
                        <a:buFontTx/>
                        <a:buNone/>
                        <a:tabLst>
                          <a:tab pos="1795463" algn="l"/>
                        </a:tabLst>
                      </a:pPr>
                      <a:endParaRPr lang="en-US" sz="2000" b="1" dirty="0">
                        <a:solidFill>
                          <a:schemeClr val="tx2"/>
                        </a:solidFill>
                        <a:ea typeface="Arial Unicode MS" pitchFamily="34" charset="-128"/>
                        <a:cs typeface="Arial Unicode MS" pitchFamily="34" charset="-128"/>
                      </a:endParaRPr>
                    </a:p>
                  </a:txBody>
                  <a:tcPr marL="98714" marR="98714" marT="50374" marB="50374">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638438">
                <a:tc gridSpan="2">
                  <a:txBody>
                    <a:bodyPr/>
                    <a:lstStyle/>
                    <a:p>
                      <a:pPr marL="0" indent="0" algn="l" eaLnBrk="1" fontAlgn="auto" hangingPunct="1">
                        <a:spcBef>
                          <a:spcPts val="0"/>
                        </a:spcBef>
                        <a:spcAft>
                          <a:spcPts val="0"/>
                        </a:spcAft>
                        <a:buClr>
                          <a:srgbClr val="008E94"/>
                        </a:buClr>
                        <a:buFont typeface="Wingdings" pitchFamily="2" charset="2"/>
                        <a:buNone/>
                      </a:pPr>
                      <a:r>
                        <a:rPr lang="en-US" sz="1600" b="1" dirty="0" smtClean="0">
                          <a:solidFill>
                            <a:schemeClr val="tx2"/>
                          </a:solidFill>
                          <a:latin typeface="+mn-lt"/>
                          <a:ea typeface="MS PGothic" pitchFamily="34" charset="-128"/>
                        </a:rPr>
                        <a:t>Representative panels </a:t>
                      </a:r>
                      <a:r>
                        <a:rPr lang="en-US" sz="1600" dirty="0" smtClean="0">
                          <a:solidFill>
                            <a:schemeClr val="tx2"/>
                          </a:solidFill>
                          <a:latin typeface="+mn-lt"/>
                          <a:ea typeface="MS PGothic" pitchFamily="34" charset="-128"/>
                        </a:rPr>
                        <a:t>of cancer-treating physicians complete </a:t>
                      </a:r>
                    </a:p>
                    <a:p>
                      <a:pPr marL="0" indent="0" algn="l" eaLnBrk="1" fontAlgn="auto" hangingPunct="1">
                        <a:spcBef>
                          <a:spcPts val="0"/>
                        </a:spcBef>
                        <a:spcAft>
                          <a:spcPts val="0"/>
                        </a:spcAft>
                        <a:buClr>
                          <a:srgbClr val="008E94"/>
                        </a:buClr>
                        <a:buFont typeface="Wingdings" pitchFamily="2" charset="2"/>
                        <a:buNone/>
                      </a:pPr>
                      <a:r>
                        <a:rPr lang="en-US" sz="1600" dirty="0" smtClean="0">
                          <a:solidFill>
                            <a:schemeClr val="tx2"/>
                          </a:solidFill>
                          <a:latin typeface="+mn-lt"/>
                          <a:ea typeface="MS PGothic" pitchFamily="34" charset="-128"/>
                        </a:rPr>
                        <a:t>forms directly from reviewing patients’ charts, providing the greatest breadth &amp; depth of data. </a:t>
                      </a:r>
                      <a:br>
                        <a:rPr lang="en-US" sz="1600" dirty="0" smtClean="0">
                          <a:solidFill>
                            <a:schemeClr val="tx2"/>
                          </a:solidFill>
                          <a:latin typeface="+mn-lt"/>
                          <a:ea typeface="MS PGothic" pitchFamily="34" charset="-128"/>
                        </a:rPr>
                      </a:br>
                      <a:r>
                        <a:rPr lang="en-US" sz="1600" dirty="0" smtClean="0">
                          <a:solidFill>
                            <a:schemeClr val="tx2"/>
                          </a:solidFill>
                          <a:latin typeface="+mn-lt"/>
                          <a:ea typeface="MS PGothic" pitchFamily="34" charset="-128"/>
                        </a:rPr>
                        <a:t>Flexible</a:t>
                      </a:r>
                      <a:r>
                        <a:rPr lang="en-US" sz="1600" baseline="0" dirty="0" smtClean="0">
                          <a:solidFill>
                            <a:schemeClr val="tx2"/>
                          </a:solidFill>
                          <a:latin typeface="+mn-lt"/>
                          <a:ea typeface="MS PGothic" pitchFamily="34" charset="-128"/>
                        </a:rPr>
                        <a:t> </a:t>
                      </a:r>
                      <a:r>
                        <a:rPr lang="en-US" sz="1600" b="1" baseline="0" dirty="0" smtClean="0">
                          <a:solidFill>
                            <a:schemeClr val="tx2"/>
                          </a:solidFill>
                          <a:latin typeface="+mn-lt"/>
                          <a:ea typeface="MS PGothic" pitchFamily="34" charset="-128"/>
                        </a:rPr>
                        <a:t>Pop-Up Questions </a:t>
                      </a:r>
                      <a:r>
                        <a:rPr lang="en-US" sz="1600" baseline="0" dirty="0" smtClean="0">
                          <a:solidFill>
                            <a:schemeClr val="tx2"/>
                          </a:solidFill>
                          <a:latin typeface="+mn-lt"/>
                          <a:ea typeface="MS PGothic" pitchFamily="34" charset="-128"/>
                        </a:rPr>
                        <a:t>to panel allows for quick, value-added insight</a:t>
                      </a:r>
                      <a:endParaRPr lang="en-US" sz="1600" dirty="0">
                        <a:solidFill>
                          <a:schemeClr val="tx2"/>
                        </a:solidFill>
                        <a:latin typeface="+mn-lt"/>
                      </a:endParaRPr>
                    </a:p>
                  </a:txBody>
                  <a:tcPr marL="98714" marR="98714" marT="50374" marB="50374">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48949940"/>
              </p:ext>
            </p:extLst>
          </p:nvPr>
        </p:nvGraphicFramePr>
        <p:xfrm>
          <a:off x="2389722" y="5570118"/>
          <a:ext cx="6057790" cy="1316220"/>
        </p:xfrm>
        <a:graphic>
          <a:graphicData uri="http://schemas.openxmlformats.org/drawingml/2006/table">
            <a:tbl>
              <a:tblPr firstRow="1" bandRow="1">
                <a:tableStyleId>{5C22544A-7EE6-4342-B048-85BDC9FD1C3A}</a:tableStyleId>
              </a:tblPr>
              <a:tblGrid>
                <a:gridCol w="3028895"/>
                <a:gridCol w="3028895"/>
              </a:tblGrid>
              <a:tr h="408868">
                <a:tc>
                  <a:txBody>
                    <a:bodyPr/>
                    <a:lstStyle/>
                    <a:p>
                      <a:pPr marL="241300" indent="-241300" algn="l" defTabSz="731838">
                        <a:spcAft>
                          <a:spcPct val="20000"/>
                        </a:spcAft>
                        <a:buClr>
                          <a:srgbClr val="FF8923"/>
                        </a:buClr>
                        <a:buFontTx/>
                        <a:buNone/>
                        <a:tabLst>
                          <a:tab pos="1795463" algn="l"/>
                        </a:tabLst>
                      </a:pPr>
                      <a:endParaRPr lang="en-US" sz="1600" b="1" dirty="0">
                        <a:solidFill>
                          <a:schemeClr val="tx2"/>
                        </a:solidFill>
                        <a:ea typeface="Arial Unicode MS" pitchFamily="34" charset="-128"/>
                        <a:cs typeface="Arial Unicode MS" pitchFamily="34" charset="-128"/>
                      </a:endParaRPr>
                    </a:p>
                  </a:txBody>
                  <a:tcPr marL="98717" marR="98717" marT="50408" marB="50408">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41300" indent="-241300" algn="l" defTabSz="731838">
                        <a:spcAft>
                          <a:spcPct val="20000"/>
                        </a:spcAft>
                        <a:buClr>
                          <a:srgbClr val="FF8923"/>
                        </a:buClr>
                        <a:buFontTx/>
                        <a:buNone/>
                        <a:tabLst>
                          <a:tab pos="1795463" algn="l"/>
                        </a:tabLst>
                      </a:pPr>
                      <a:endParaRPr lang="en-US" sz="1600" b="1" dirty="0">
                        <a:solidFill>
                          <a:schemeClr val="tx2"/>
                        </a:solidFill>
                        <a:ea typeface="Arial Unicode MS" pitchFamily="34" charset="-128"/>
                        <a:cs typeface="Arial Unicode MS" pitchFamily="34" charset="-128"/>
                      </a:endParaRPr>
                    </a:p>
                  </a:txBody>
                  <a:tcPr marL="98717" marR="98717" marT="50408" marB="50408">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907352">
                <a:tc gridSpan="2">
                  <a:txBody>
                    <a:bodyPr/>
                    <a:lstStyle/>
                    <a:p>
                      <a:pPr marL="0" indent="0" algn="l" eaLnBrk="1" fontAlgn="auto" hangingPunct="1">
                        <a:spcBef>
                          <a:spcPts val="0"/>
                        </a:spcBef>
                        <a:spcAft>
                          <a:spcPts val="0"/>
                        </a:spcAft>
                        <a:buClr>
                          <a:srgbClr val="58595B"/>
                        </a:buClr>
                        <a:buFont typeface="Wingdings" pitchFamily="2" charset="2"/>
                        <a:buNone/>
                      </a:pPr>
                      <a:r>
                        <a:rPr lang="en-US" sz="1600" dirty="0" smtClean="0">
                          <a:solidFill>
                            <a:schemeClr val="tx2"/>
                          </a:solidFill>
                          <a:latin typeface="+mn-lt"/>
                          <a:ea typeface="MS PGothic" pitchFamily="34" charset="-128"/>
                        </a:rPr>
                        <a:t>Clients use data in a </a:t>
                      </a:r>
                      <a:r>
                        <a:rPr lang="en-US" sz="1600" b="1" dirty="0" smtClean="0">
                          <a:solidFill>
                            <a:schemeClr val="tx2"/>
                          </a:solidFill>
                          <a:latin typeface="+mn-lt"/>
                          <a:ea typeface="MS PGothic" pitchFamily="34" charset="-128"/>
                        </a:rPr>
                        <a:t>myriad of ways</a:t>
                      </a:r>
                      <a:r>
                        <a:rPr lang="en-US" sz="1600" dirty="0" smtClean="0">
                          <a:solidFill>
                            <a:schemeClr val="tx2"/>
                          </a:solidFill>
                          <a:latin typeface="+mn-lt"/>
                          <a:ea typeface="MS PGothic" pitchFamily="34" charset="-128"/>
                        </a:rPr>
                        <a:t>,</a:t>
                      </a:r>
                      <a:r>
                        <a:rPr lang="en-US" sz="1600" b="1" dirty="0" smtClean="0">
                          <a:solidFill>
                            <a:schemeClr val="tx2"/>
                          </a:solidFill>
                          <a:latin typeface="+mn-lt"/>
                          <a:ea typeface="MS PGothic" pitchFamily="34" charset="-128"/>
                        </a:rPr>
                        <a:t> </a:t>
                      </a:r>
                      <a:r>
                        <a:rPr lang="en-US" sz="1600" dirty="0" smtClean="0">
                          <a:solidFill>
                            <a:schemeClr val="tx2"/>
                          </a:solidFill>
                          <a:latin typeface="+mn-lt"/>
                          <a:ea typeface="MS PGothic" pitchFamily="34" charset="-128"/>
                        </a:rPr>
                        <a:t>including tracking product usage and obtaining a comprehensive understanding of the ever-changing market, with</a:t>
                      </a:r>
                      <a:r>
                        <a:rPr lang="en-US" sz="1600" baseline="0" dirty="0" smtClean="0">
                          <a:solidFill>
                            <a:schemeClr val="tx2"/>
                          </a:solidFill>
                          <a:latin typeface="+mn-lt"/>
                          <a:ea typeface="MS PGothic" pitchFamily="34" charset="-128"/>
                        </a:rPr>
                        <a:t> patient projections enabling </a:t>
                      </a:r>
                      <a:r>
                        <a:rPr lang="en-US" sz="1600" dirty="0" smtClean="0">
                          <a:solidFill>
                            <a:schemeClr val="tx2"/>
                          </a:solidFill>
                          <a:latin typeface="+mn-lt"/>
                          <a:ea typeface="MS PGothic" pitchFamily="34" charset="-128"/>
                        </a:rPr>
                        <a:t>market sizing &amp; </a:t>
                      </a:r>
                      <a:r>
                        <a:rPr lang="en-US" sz="1600" baseline="0" dirty="0" smtClean="0">
                          <a:solidFill>
                            <a:schemeClr val="tx2"/>
                          </a:solidFill>
                          <a:latin typeface="+mn-lt"/>
                          <a:ea typeface="MS PGothic" pitchFamily="34" charset="-128"/>
                        </a:rPr>
                        <a:t>forecasting</a:t>
                      </a:r>
                      <a:endParaRPr lang="en-US" sz="1600" dirty="0">
                        <a:solidFill>
                          <a:schemeClr val="tx2"/>
                        </a:solidFill>
                        <a:latin typeface="+mn-lt"/>
                      </a:endParaRPr>
                    </a:p>
                  </a:txBody>
                  <a:tcPr marL="98717" marR="98717" marT="50408" marB="50408">
                    <a:lnL w="12700" cmpd="sng">
                      <a:noFill/>
                    </a:lnL>
                    <a:lnR w="12700" cmpd="sng">
                      <a:noFill/>
                    </a:lnR>
                    <a:lnT w="381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r>
            </a:tbl>
          </a:graphicData>
        </a:graphic>
      </p:graphicFrame>
      <p:sp>
        <p:nvSpPr>
          <p:cNvPr id="2" name="TextBox 1"/>
          <p:cNvSpPr txBox="1"/>
          <p:nvPr/>
        </p:nvSpPr>
        <p:spPr>
          <a:xfrm>
            <a:off x="597378" y="1210494"/>
            <a:ext cx="2996793" cy="428490"/>
          </a:xfrm>
          <a:prstGeom prst="rect">
            <a:avLst/>
          </a:prstGeom>
          <a:solidFill>
            <a:schemeClr val="tx1"/>
          </a:solidFill>
          <a:ln w="28575">
            <a:solidFill>
              <a:schemeClr val="bg1"/>
            </a:solidFill>
          </a:ln>
          <a:effectLst>
            <a:outerShdw blurRad="50800" dist="38100" dir="2700000" algn="tl" rotWithShape="0">
              <a:prstClr val="black">
                <a:alpha val="40000"/>
              </a:prstClr>
            </a:outerShdw>
          </a:effectLst>
        </p:spPr>
        <p:txBody>
          <a:bodyPr wrap="square" lIns="104306" tIns="52153" rIns="104306" bIns="52153" rtlCol="0">
            <a:spAutoFit/>
          </a:bodyPr>
          <a:lstStyle/>
          <a:p>
            <a:r>
              <a:rPr lang="en-US" b="1" dirty="0" smtClean="0">
                <a:solidFill>
                  <a:schemeClr val="bg1"/>
                </a:solidFill>
                <a:latin typeface="+mj-lt"/>
              </a:rPr>
              <a:t>What?</a:t>
            </a:r>
            <a:endParaRPr lang="en-US" b="1" dirty="0">
              <a:solidFill>
                <a:srgbClr val="281051"/>
              </a:solidFill>
              <a:latin typeface="+mj-lt"/>
            </a:endParaRPr>
          </a:p>
        </p:txBody>
      </p:sp>
      <p:sp>
        <p:nvSpPr>
          <p:cNvPr id="13" name="TextBox 12"/>
          <p:cNvSpPr txBox="1"/>
          <p:nvPr/>
        </p:nvSpPr>
        <p:spPr>
          <a:xfrm>
            <a:off x="1072640" y="2864059"/>
            <a:ext cx="2996793" cy="428490"/>
          </a:xfrm>
          <a:prstGeom prst="rect">
            <a:avLst/>
          </a:prstGeom>
          <a:solidFill>
            <a:schemeClr val="accent4">
              <a:lumMod val="75000"/>
            </a:schemeClr>
          </a:solidFill>
          <a:ln w="28575">
            <a:solidFill>
              <a:schemeClr val="bg1"/>
            </a:solidFill>
          </a:ln>
          <a:effectLst>
            <a:outerShdw blurRad="50800" dist="38100" dir="2700000" algn="tl" rotWithShape="0">
              <a:prstClr val="black">
                <a:alpha val="40000"/>
              </a:prstClr>
            </a:outerShdw>
          </a:effectLst>
        </p:spPr>
        <p:txBody>
          <a:bodyPr wrap="square" lIns="104306" tIns="52153" rIns="104306" bIns="52153" rtlCol="0">
            <a:spAutoFit/>
          </a:bodyPr>
          <a:lstStyle/>
          <a:p>
            <a:r>
              <a:rPr lang="en-US" b="1" dirty="0" smtClean="0">
                <a:solidFill>
                  <a:schemeClr val="bg1"/>
                </a:solidFill>
                <a:latin typeface="+mj-lt"/>
              </a:rPr>
              <a:t>Where?</a:t>
            </a:r>
            <a:endParaRPr lang="en-US" b="1" dirty="0">
              <a:solidFill>
                <a:schemeClr val="bg1"/>
              </a:solidFill>
              <a:latin typeface="+mj-lt"/>
            </a:endParaRPr>
          </a:p>
        </p:txBody>
      </p:sp>
      <p:sp>
        <p:nvSpPr>
          <p:cNvPr id="14" name="TextBox 13"/>
          <p:cNvSpPr txBox="1"/>
          <p:nvPr/>
        </p:nvSpPr>
        <p:spPr>
          <a:xfrm>
            <a:off x="1693121" y="3745691"/>
            <a:ext cx="2996793" cy="428490"/>
          </a:xfrm>
          <a:prstGeom prst="rect">
            <a:avLst/>
          </a:prstGeom>
          <a:solidFill>
            <a:schemeClr val="accent1"/>
          </a:solidFill>
          <a:ln w="28575">
            <a:solidFill>
              <a:schemeClr val="bg1"/>
            </a:solidFill>
          </a:ln>
          <a:effectLst>
            <a:outerShdw blurRad="50800" dist="38100" dir="2700000" algn="tl" rotWithShape="0">
              <a:prstClr val="black">
                <a:alpha val="40000"/>
              </a:prstClr>
            </a:outerShdw>
          </a:effectLst>
        </p:spPr>
        <p:txBody>
          <a:bodyPr wrap="square" lIns="104306" tIns="52153" rIns="104306" bIns="52153" rtlCol="0">
            <a:spAutoFit/>
          </a:bodyPr>
          <a:lstStyle/>
          <a:p>
            <a:r>
              <a:rPr lang="en-US" b="1" dirty="0" smtClean="0">
                <a:solidFill>
                  <a:schemeClr val="bg1"/>
                </a:solidFill>
                <a:latin typeface="+mj-lt"/>
              </a:rPr>
              <a:t>How?</a:t>
            </a:r>
            <a:endParaRPr lang="en-US" b="1" dirty="0">
              <a:solidFill>
                <a:schemeClr val="bg1"/>
              </a:solidFill>
              <a:latin typeface="+mj-lt"/>
            </a:endParaRPr>
          </a:p>
        </p:txBody>
      </p:sp>
      <p:sp>
        <p:nvSpPr>
          <p:cNvPr id="15" name="TextBox 14"/>
          <p:cNvSpPr txBox="1"/>
          <p:nvPr/>
        </p:nvSpPr>
        <p:spPr>
          <a:xfrm>
            <a:off x="2357796" y="5561685"/>
            <a:ext cx="2996793" cy="428490"/>
          </a:xfrm>
          <a:prstGeom prst="rect">
            <a:avLst/>
          </a:prstGeom>
          <a:solidFill>
            <a:schemeClr val="accent3"/>
          </a:solidFill>
          <a:ln w="28575">
            <a:solidFill>
              <a:schemeClr val="bg1"/>
            </a:solidFill>
          </a:ln>
          <a:effectLst>
            <a:outerShdw blurRad="50800" dist="38100" dir="2700000" algn="tl" rotWithShape="0">
              <a:prstClr val="black">
                <a:alpha val="40000"/>
              </a:prstClr>
            </a:outerShdw>
          </a:effectLst>
        </p:spPr>
        <p:txBody>
          <a:bodyPr wrap="square" lIns="104306" tIns="52153" rIns="104306" bIns="52153" rtlCol="0">
            <a:spAutoFit/>
          </a:bodyPr>
          <a:lstStyle/>
          <a:p>
            <a:r>
              <a:rPr lang="en-US" b="1" dirty="0" smtClean="0">
                <a:solidFill>
                  <a:schemeClr val="bg1"/>
                </a:solidFill>
                <a:latin typeface="+mj-lt"/>
              </a:rPr>
              <a:t>Why?</a:t>
            </a:r>
            <a:endParaRPr lang="en-US" b="1" dirty="0">
              <a:solidFill>
                <a:schemeClr val="bg1"/>
              </a:solidFill>
              <a:latin typeface="+mj-lt"/>
            </a:endParaRPr>
          </a:p>
        </p:txBody>
      </p:sp>
      <p:sp>
        <p:nvSpPr>
          <p:cNvPr id="5" name="Title 4"/>
          <p:cNvSpPr>
            <a:spLocks noGrp="1"/>
          </p:cNvSpPr>
          <p:nvPr>
            <p:ph type="title"/>
          </p:nvPr>
        </p:nvSpPr>
        <p:spPr/>
        <p:txBody>
          <a:bodyPr/>
          <a:lstStyle/>
          <a:p>
            <a:r>
              <a:rPr lang="en-US" dirty="0" smtClean="0">
                <a:ea typeface="MS PGothic" pitchFamily="34" charset="-128"/>
              </a:rPr>
              <a:t>Global </a:t>
            </a:r>
            <a:r>
              <a:rPr lang="en-US" dirty="0">
                <a:ea typeface="MS PGothic" pitchFamily="34" charset="-128"/>
              </a:rPr>
              <a:t>Oncology </a:t>
            </a:r>
            <a:r>
              <a:rPr lang="en-US" dirty="0" smtClean="0">
                <a:ea typeface="MS PGothic" pitchFamily="34" charset="-128"/>
              </a:rPr>
              <a:t>Monitor:  </a:t>
            </a:r>
            <a:r>
              <a:rPr lang="en-US" dirty="0" smtClean="0">
                <a:solidFill>
                  <a:schemeClr val="accent1"/>
                </a:solidFill>
                <a:ea typeface="MS PGothic" pitchFamily="34" charset="-128"/>
              </a:rPr>
              <a:t>An Overview</a:t>
            </a:r>
            <a:endParaRPr lang="en-US" dirty="0">
              <a:solidFill>
                <a:schemeClr val="accent1"/>
              </a:solidFill>
            </a:endParaRPr>
          </a:p>
        </p:txBody>
      </p:sp>
      <p:sp>
        <p:nvSpPr>
          <p:cNvPr id="4" name="Slide Number Placeholder 3"/>
          <p:cNvSpPr>
            <a:spLocks noGrp="1"/>
          </p:cNvSpPr>
          <p:nvPr>
            <p:ph type="sldNum" sz="quarter" idx="12"/>
          </p:nvPr>
        </p:nvSpPr>
        <p:spPr>
          <a:prstGeom prst="rect">
            <a:avLst/>
          </a:prstGeom>
        </p:spPr>
        <p:txBody>
          <a:bodyPr/>
          <a:lstStyle/>
          <a:p>
            <a:pPr>
              <a:defRPr/>
            </a:pPr>
            <a:fld id="{C3EB6AD3-096E-4345-AC91-3BF95D381CC1}" type="slidenum">
              <a:rPr lang="en-US" smtClean="0"/>
              <a:pPr>
                <a:defRPr/>
              </a:pPr>
              <a:t>8</a:t>
            </a:fld>
            <a:endParaRPr lang="en-US" dirty="0"/>
          </a:p>
        </p:txBody>
      </p:sp>
      <p:grpSp>
        <p:nvGrpSpPr>
          <p:cNvPr id="498" name="Group 497"/>
          <p:cNvGrpSpPr/>
          <p:nvPr/>
        </p:nvGrpSpPr>
        <p:grpSpPr>
          <a:xfrm>
            <a:off x="6909118" y="1638830"/>
            <a:ext cx="3467635" cy="3274501"/>
            <a:chOff x="6032876" y="1509658"/>
            <a:chExt cx="3024799" cy="2969944"/>
          </a:xfrm>
        </p:grpSpPr>
        <p:sp>
          <p:nvSpPr>
            <p:cNvPr id="8" name="Oval 7"/>
            <p:cNvSpPr/>
            <p:nvPr/>
          </p:nvSpPr>
          <p:spPr>
            <a:xfrm>
              <a:off x="6032876" y="1509658"/>
              <a:ext cx="3024799" cy="2969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p>
          </p:txBody>
        </p:sp>
        <p:pic>
          <p:nvPicPr>
            <p:cNvPr id="257" name="Picture 8" descr="C:\Users\Gchu01\AppData\Local\Microsoft\Windows\Temporary Internet Files\Content.IE5\8D8A7CXB\MP900449113[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61" r="29217"/>
            <a:stretch/>
          </p:blipFill>
          <p:spPr bwMode="auto">
            <a:xfrm>
              <a:off x="6181907" y="1627211"/>
              <a:ext cx="2744185" cy="2744185"/>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6137715" y="1612641"/>
              <a:ext cx="2790306" cy="2758755"/>
            </a:xfrm>
            <a:prstGeom prst="ellipse">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p>
          </p:txBody>
        </p:sp>
        <p:grpSp>
          <p:nvGrpSpPr>
            <p:cNvPr id="3" name="Group 2"/>
            <p:cNvGrpSpPr/>
            <p:nvPr/>
          </p:nvGrpSpPr>
          <p:grpSpPr>
            <a:xfrm>
              <a:off x="7682761" y="2580694"/>
              <a:ext cx="1097134" cy="1449788"/>
              <a:chOff x="7082107" y="1952573"/>
              <a:chExt cx="1097134" cy="1449788"/>
            </a:xfrm>
          </p:grpSpPr>
          <p:pic>
            <p:nvPicPr>
              <p:cNvPr id="19" name="Picture 5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84455">
                <a:off x="7103390" y="2039500"/>
                <a:ext cx="1075851" cy="1362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84455">
                <a:off x="7110521" y="2059033"/>
                <a:ext cx="1063365" cy="13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84455">
                <a:off x="7572159" y="2029378"/>
                <a:ext cx="590989" cy="9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84455">
                <a:off x="7559543" y="2072944"/>
                <a:ext cx="576423" cy="13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84455">
                <a:off x="7562451" y="2084378"/>
                <a:ext cx="574342"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84455">
                <a:off x="7595753" y="2019631"/>
                <a:ext cx="89481" cy="8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84455">
                <a:off x="7601405" y="2027256"/>
                <a:ext cx="72834" cy="7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184455">
                <a:off x="7610025" y="2034009"/>
                <a:ext cx="58267" cy="6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184455">
                <a:off x="7616154" y="2029039"/>
                <a:ext cx="43701"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184455">
                <a:off x="8011048" y="2168289"/>
                <a:ext cx="87400" cy="8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184455">
                <a:off x="8014619" y="2175914"/>
                <a:ext cx="74914" cy="7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184455">
                <a:off x="8023238" y="2182667"/>
                <a:ext cx="60348" cy="6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84455">
                <a:off x="8031388" y="2178049"/>
                <a:ext cx="43701"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184455">
                <a:off x="7179956" y="2103960"/>
                <a:ext cx="942670" cy="122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184455">
                <a:off x="7161482" y="2094045"/>
                <a:ext cx="959318" cy="124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184455">
                <a:off x="7160840" y="2101963"/>
                <a:ext cx="944751" cy="122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552"/>
              <p:cNvSpPr>
                <a:spLocks/>
              </p:cNvSpPr>
              <p:nvPr/>
            </p:nvSpPr>
            <p:spPr bwMode="auto">
              <a:xfrm rot="1184455">
                <a:off x="7532986" y="1952573"/>
                <a:ext cx="49943" cy="183828"/>
              </a:xfrm>
              <a:custGeom>
                <a:avLst/>
                <a:gdLst>
                  <a:gd name="T0" fmla="*/ 30480 w 10"/>
                  <a:gd name="T1" fmla="*/ 0 h 37"/>
                  <a:gd name="T2" fmla="*/ 0 w 10"/>
                  <a:gd name="T3" fmla="*/ 29862 h 37"/>
                  <a:gd name="T4" fmla="*/ 0 w 10"/>
                  <a:gd name="T5" fmla="*/ 108251 h 37"/>
                  <a:gd name="T6" fmla="*/ 30480 w 10"/>
                  <a:gd name="T7" fmla="*/ 138113 h 37"/>
                  <a:gd name="T8" fmla="*/ 38100 w 10"/>
                  <a:gd name="T9" fmla="*/ 138113 h 37"/>
                  <a:gd name="T10" fmla="*/ 38100 w 10"/>
                  <a:gd name="T11" fmla="*/ 119449 h 37"/>
                  <a:gd name="T12" fmla="*/ 30480 w 10"/>
                  <a:gd name="T13" fmla="*/ 119449 h 37"/>
                  <a:gd name="T14" fmla="*/ 19050 w 10"/>
                  <a:gd name="T15" fmla="*/ 108251 h 37"/>
                  <a:gd name="T16" fmla="*/ 19050 w 10"/>
                  <a:gd name="T17" fmla="*/ 29862 h 37"/>
                  <a:gd name="T18" fmla="*/ 30480 w 10"/>
                  <a:gd name="T19" fmla="*/ 18664 h 37"/>
                  <a:gd name="T20" fmla="*/ 38100 w 10"/>
                  <a:gd name="T21" fmla="*/ 18664 h 37"/>
                  <a:gd name="T22" fmla="*/ 38100 w 10"/>
                  <a:gd name="T23" fmla="*/ 0 h 37"/>
                  <a:gd name="T24" fmla="*/ 30480 w 1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37"/>
                  <a:gd name="T41" fmla="*/ 10 w 1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37">
                    <a:moveTo>
                      <a:pt x="8" y="0"/>
                    </a:moveTo>
                    <a:cubicBezTo>
                      <a:pt x="3" y="0"/>
                      <a:pt x="0" y="4"/>
                      <a:pt x="0" y="8"/>
                    </a:cubicBezTo>
                    <a:cubicBezTo>
                      <a:pt x="0" y="29"/>
                      <a:pt x="0" y="29"/>
                      <a:pt x="0" y="29"/>
                    </a:cubicBezTo>
                    <a:cubicBezTo>
                      <a:pt x="0" y="33"/>
                      <a:pt x="3" y="37"/>
                      <a:pt x="8" y="37"/>
                    </a:cubicBezTo>
                    <a:cubicBezTo>
                      <a:pt x="10" y="37"/>
                      <a:pt x="10" y="37"/>
                      <a:pt x="10" y="37"/>
                    </a:cubicBezTo>
                    <a:cubicBezTo>
                      <a:pt x="10" y="32"/>
                      <a:pt x="10" y="32"/>
                      <a:pt x="10" y="32"/>
                    </a:cubicBezTo>
                    <a:cubicBezTo>
                      <a:pt x="8" y="32"/>
                      <a:pt x="8" y="32"/>
                      <a:pt x="8" y="32"/>
                    </a:cubicBezTo>
                    <a:cubicBezTo>
                      <a:pt x="6" y="32"/>
                      <a:pt x="5" y="30"/>
                      <a:pt x="5" y="29"/>
                    </a:cubicBezTo>
                    <a:cubicBezTo>
                      <a:pt x="5" y="8"/>
                      <a:pt x="5" y="8"/>
                      <a:pt x="5" y="8"/>
                    </a:cubicBezTo>
                    <a:cubicBezTo>
                      <a:pt x="5" y="6"/>
                      <a:pt x="6" y="5"/>
                      <a:pt x="8" y="5"/>
                    </a:cubicBezTo>
                    <a:cubicBezTo>
                      <a:pt x="10" y="5"/>
                      <a:pt x="10" y="5"/>
                      <a:pt x="10" y="5"/>
                    </a:cubicBezTo>
                    <a:cubicBezTo>
                      <a:pt x="10" y="0"/>
                      <a:pt x="10" y="0"/>
                      <a:pt x="10" y="0"/>
                    </a:cubicBez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553"/>
              <p:cNvSpPr>
                <a:spLocks/>
              </p:cNvSpPr>
              <p:nvPr/>
            </p:nvSpPr>
            <p:spPr bwMode="auto">
              <a:xfrm rot="1184455">
                <a:off x="8106931" y="2158164"/>
                <a:ext cx="47862" cy="183828"/>
              </a:xfrm>
              <a:custGeom>
                <a:avLst/>
                <a:gdLst>
                  <a:gd name="T0" fmla="*/ 10954 w 10"/>
                  <a:gd name="T1" fmla="*/ 0 h 37"/>
                  <a:gd name="T2" fmla="*/ 36513 w 10"/>
                  <a:gd name="T3" fmla="*/ 29862 h 37"/>
                  <a:gd name="T4" fmla="*/ 36513 w 10"/>
                  <a:gd name="T5" fmla="*/ 108251 h 37"/>
                  <a:gd name="T6" fmla="*/ 10954 w 10"/>
                  <a:gd name="T7" fmla="*/ 138113 h 37"/>
                  <a:gd name="T8" fmla="*/ 0 w 10"/>
                  <a:gd name="T9" fmla="*/ 138113 h 37"/>
                  <a:gd name="T10" fmla="*/ 0 w 10"/>
                  <a:gd name="T11" fmla="*/ 119449 h 37"/>
                  <a:gd name="T12" fmla="*/ 10954 w 10"/>
                  <a:gd name="T13" fmla="*/ 119449 h 37"/>
                  <a:gd name="T14" fmla="*/ 18257 w 10"/>
                  <a:gd name="T15" fmla="*/ 108251 h 37"/>
                  <a:gd name="T16" fmla="*/ 18257 w 10"/>
                  <a:gd name="T17" fmla="*/ 29862 h 37"/>
                  <a:gd name="T18" fmla="*/ 10954 w 10"/>
                  <a:gd name="T19" fmla="*/ 18664 h 37"/>
                  <a:gd name="T20" fmla="*/ 0 w 10"/>
                  <a:gd name="T21" fmla="*/ 18664 h 37"/>
                  <a:gd name="T22" fmla="*/ 0 w 10"/>
                  <a:gd name="T23" fmla="*/ 0 h 37"/>
                  <a:gd name="T24" fmla="*/ 10954 w 1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37"/>
                  <a:gd name="T41" fmla="*/ 10 w 1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37">
                    <a:moveTo>
                      <a:pt x="3" y="0"/>
                    </a:moveTo>
                    <a:cubicBezTo>
                      <a:pt x="7" y="0"/>
                      <a:pt x="10" y="4"/>
                      <a:pt x="10" y="8"/>
                    </a:cubicBezTo>
                    <a:cubicBezTo>
                      <a:pt x="10" y="29"/>
                      <a:pt x="10" y="29"/>
                      <a:pt x="10" y="29"/>
                    </a:cubicBezTo>
                    <a:cubicBezTo>
                      <a:pt x="10" y="33"/>
                      <a:pt x="7" y="37"/>
                      <a:pt x="3" y="37"/>
                    </a:cubicBezTo>
                    <a:cubicBezTo>
                      <a:pt x="0" y="37"/>
                      <a:pt x="0" y="37"/>
                      <a:pt x="0" y="37"/>
                    </a:cubicBezTo>
                    <a:cubicBezTo>
                      <a:pt x="0" y="32"/>
                      <a:pt x="0" y="32"/>
                      <a:pt x="0" y="32"/>
                    </a:cubicBezTo>
                    <a:cubicBezTo>
                      <a:pt x="3" y="32"/>
                      <a:pt x="3" y="32"/>
                      <a:pt x="3" y="32"/>
                    </a:cubicBezTo>
                    <a:cubicBezTo>
                      <a:pt x="4" y="32"/>
                      <a:pt x="5" y="30"/>
                      <a:pt x="5" y="29"/>
                    </a:cubicBezTo>
                    <a:cubicBezTo>
                      <a:pt x="5" y="8"/>
                      <a:pt x="5" y="8"/>
                      <a:pt x="5" y="8"/>
                    </a:cubicBezTo>
                    <a:cubicBezTo>
                      <a:pt x="5" y="6"/>
                      <a:pt x="4" y="5"/>
                      <a:pt x="3" y="5"/>
                    </a:cubicBezTo>
                    <a:cubicBezTo>
                      <a:pt x="0" y="5"/>
                      <a:pt x="0" y="5"/>
                      <a:pt x="0" y="5"/>
                    </a:cubicBezTo>
                    <a:cubicBezTo>
                      <a:pt x="0" y="0"/>
                      <a:pt x="0" y="0"/>
                      <a:pt x="0" y="0"/>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7" name="Picture 5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184455">
                <a:off x="7518989" y="2193390"/>
                <a:ext cx="590989"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5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184455">
                <a:off x="7514756" y="1981397"/>
                <a:ext cx="58267"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55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184455">
                <a:off x="8112145" y="2195775"/>
                <a:ext cx="58267"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Freeform 557"/>
              <p:cNvSpPr>
                <a:spLocks/>
              </p:cNvSpPr>
              <p:nvPr/>
            </p:nvSpPr>
            <p:spPr bwMode="auto">
              <a:xfrm rot="1184455">
                <a:off x="7378494" y="2325359"/>
                <a:ext cx="776194" cy="19017"/>
              </a:xfrm>
              <a:custGeom>
                <a:avLst/>
                <a:gdLst>
                  <a:gd name="T0" fmla="*/ 592138 w 373"/>
                  <a:gd name="T1" fmla="*/ 6350 h 9"/>
                  <a:gd name="T2" fmla="*/ 0 w 373"/>
                  <a:gd name="T3" fmla="*/ 14288 h 9"/>
                  <a:gd name="T4" fmla="*/ 0 w 373"/>
                  <a:gd name="T5" fmla="*/ 6350 h 9"/>
                  <a:gd name="T6" fmla="*/ 592138 w 373"/>
                  <a:gd name="T7" fmla="*/ 0 h 9"/>
                  <a:gd name="T8" fmla="*/ 592138 w 373"/>
                  <a:gd name="T9" fmla="*/ 6350 h 9"/>
                  <a:gd name="T10" fmla="*/ 0 60000 65536"/>
                  <a:gd name="T11" fmla="*/ 0 60000 65536"/>
                  <a:gd name="T12" fmla="*/ 0 60000 65536"/>
                  <a:gd name="T13" fmla="*/ 0 60000 65536"/>
                  <a:gd name="T14" fmla="*/ 0 60000 65536"/>
                  <a:gd name="T15" fmla="*/ 0 w 373"/>
                  <a:gd name="T16" fmla="*/ 0 h 9"/>
                  <a:gd name="T17" fmla="*/ 373 w 373"/>
                  <a:gd name="T18" fmla="*/ 9 h 9"/>
                </a:gdLst>
                <a:ahLst/>
                <a:cxnLst>
                  <a:cxn ang="T10">
                    <a:pos x="T0" y="T1"/>
                  </a:cxn>
                  <a:cxn ang="T11">
                    <a:pos x="T2" y="T3"/>
                  </a:cxn>
                  <a:cxn ang="T12">
                    <a:pos x="T4" y="T5"/>
                  </a:cxn>
                  <a:cxn ang="T13">
                    <a:pos x="T6" y="T7"/>
                  </a:cxn>
                  <a:cxn ang="T14">
                    <a:pos x="T8" y="T9"/>
                  </a:cxn>
                </a:cxnLst>
                <a:rect l="T15" t="T16" r="T17" b="T18"/>
                <a:pathLst>
                  <a:path w="373" h="9">
                    <a:moveTo>
                      <a:pt x="373" y="4"/>
                    </a:moveTo>
                    <a:lnTo>
                      <a:pt x="0" y="9"/>
                    </a:lnTo>
                    <a:lnTo>
                      <a:pt x="0" y="4"/>
                    </a:lnTo>
                    <a:lnTo>
                      <a:pt x="373" y="0"/>
                    </a:lnTo>
                    <a:lnTo>
                      <a:pt x="373" y="4"/>
                    </a:lnTo>
                    <a:close/>
                  </a:path>
                </a:pathLst>
              </a:custGeom>
              <a:solidFill>
                <a:srgbClr val="AB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558"/>
              <p:cNvSpPr>
                <a:spLocks/>
              </p:cNvSpPr>
              <p:nvPr/>
            </p:nvSpPr>
            <p:spPr bwMode="auto">
              <a:xfrm rot="1184455">
                <a:off x="7082107" y="3193348"/>
                <a:ext cx="776194" cy="21130"/>
              </a:xfrm>
              <a:custGeom>
                <a:avLst/>
                <a:gdLst>
                  <a:gd name="T0" fmla="*/ 592138 w 373"/>
                  <a:gd name="T1" fmla="*/ 7938 h 10"/>
                  <a:gd name="T2" fmla="*/ 0 w 373"/>
                  <a:gd name="T3" fmla="*/ 15875 h 10"/>
                  <a:gd name="T4" fmla="*/ 0 w 373"/>
                  <a:gd name="T5" fmla="*/ 7938 h 10"/>
                  <a:gd name="T6" fmla="*/ 592138 w 373"/>
                  <a:gd name="T7" fmla="*/ 0 h 10"/>
                  <a:gd name="T8" fmla="*/ 592138 w 373"/>
                  <a:gd name="T9" fmla="*/ 7938 h 10"/>
                  <a:gd name="T10" fmla="*/ 0 60000 65536"/>
                  <a:gd name="T11" fmla="*/ 0 60000 65536"/>
                  <a:gd name="T12" fmla="*/ 0 60000 65536"/>
                  <a:gd name="T13" fmla="*/ 0 60000 65536"/>
                  <a:gd name="T14" fmla="*/ 0 60000 65536"/>
                  <a:gd name="T15" fmla="*/ 0 w 373"/>
                  <a:gd name="T16" fmla="*/ 0 h 10"/>
                  <a:gd name="T17" fmla="*/ 373 w 373"/>
                  <a:gd name="T18" fmla="*/ 10 h 10"/>
                </a:gdLst>
                <a:ahLst/>
                <a:cxnLst>
                  <a:cxn ang="T10">
                    <a:pos x="T0" y="T1"/>
                  </a:cxn>
                  <a:cxn ang="T11">
                    <a:pos x="T2" y="T3"/>
                  </a:cxn>
                  <a:cxn ang="T12">
                    <a:pos x="T4" y="T5"/>
                  </a:cxn>
                  <a:cxn ang="T13">
                    <a:pos x="T6" y="T7"/>
                  </a:cxn>
                  <a:cxn ang="T14">
                    <a:pos x="T8" y="T9"/>
                  </a:cxn>
                </a:cxnLst>
                <a:rect l="T15" t="T16" r="T17" b="T18"/>
                <a:pathLst>
                  <a:path w="373" h="10">
                    <a:moveTo>
                      <a:pt x="373" y="5"/>
                    </a:moveTo>
                    <a:lnTo>
                      <a:pt x="0" y="10"/>
                    </a:lnTo>
                    <a:lnTo>
                      <a:pt x="0" y="5"/>
                    </a:lnTo>
                    <a:lnTo>
                      <a:pt x="373" y="0"/>
                    </a:lnTo>
                    <a:lnTo>
                      <a:pt x="373" y="5"/>
                    </a:lnTo>
                    <a:close/>
                  </a:path>
                </a:pathLst>
              </a:custGeom>
              <a:solidFill>
                <a:srgbClr val="AB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559"/>
              <p:cNvSpPr>
                <a:spLocks/>
              </p:cNvSpPr>
              <p:nvPr/>
            </p:nvSpPr>
            <p:spPr bwMode="auto">
              <a:xfrm rot="1184455">
                <a:off x="7340899" y="2411063"/>
                <a:ext cx="761627" cy="116214"/>
              </a:xfrm>
              <a:custGeom>
                <a:avLst/>
                <a:gdLst>
                  <a:gd name="T0" fmla="*/ 581025 w 366"/>
                  <a:gd name="T1" fmla="*/ 79375 h 55"/>
                  <a:gd name="T2" fmla="*/ 0 w 366"/>
                  <a:gd name="T3" fmla="*/ 87313 h 55"/>
                  <a:gd name="T4" fmla="*/ 0 w 366"/>
                  <a:gd name="T5" fmla="*/ 12700 h 55"/>
                  <a:gd name="T6" fmla="*/ 581025 w 366"/>
                  <a:gd name="T7" fmla="*/ 0 h 55"/>
                  <a:gd name="T8" fmla="*/ 581025 w 366"/>
                  <a:gd name="T9" fmla="*/ 79375 h 55"/>
                  <a:gd name="T10" fmla="*/ 0 60000 65536"/>
                  <a:gd name="T11" fmla="*/ 0 60000 65536"/>
                  <a:gd name="T12" fmla="*/ 0 60000 65536"/>
                  <a:gd name="T13" fmla="*/ 0 60000 65536"/>
                  <a:gd name="T14" fmla="*/ 0 60000 65536"/>
                  <a:gd name="T15" fmla="*/ 0 w 366"/>
                  <a:gd name="T16" fmla="*/ 0 h 55"/>
                  <a:gd name="T17" fmla="*/ 366 w 366"/>
                  <a:gd name="T18" fmla="*/ 55 h 55"/>
                </a:gdLst>
                <a:ahLst/>
                <a:cxnLst>
                  <a:cxn ang="T10">
                    <a:pos x="T0" y="T1"/>
                  </a:cxn>
                  <a:cxn ang="T11">
                    <a:pos x="T2" y="T3"/>
                  </a:cxn>
                  <a:cxn ang="T12">
                    <a:pos x="T4" y="T5"/>
                  </a:cxn>
                  <a:cxn ang="T13">
                    <a:pos x="T6" y="T7"/>
                  </a:cxn>
                  <a:cxn ang="T14">
                    <a:pos x="T8" y="T9"/>
                  </a:cxn>
                </a:cxnLst>
                <a:rect l="T15" t="T16" r="T17" b="T18"/>
                <a:pathLst>
                  <a:path w="366" h="55">
                    <a:moveTo>
                      <a:pt x="366" y="50"/>
                    </a:moveTo>
                    <a:lnTo>
                      <a:pt x="0" y="55"/>
                    </a:lnTo>
                    <a:lnTo>
                      <a:pt x="0" y="8"/>
                    </a:lnTo>
                    <a:lnTo>
                      <a:pt x="366" y="0"/>
                    </a:lnTo>
                    <a:lnTo>
                      <a:pt x="366" y="50"/>
                    </a:lnTo>
                    <a:close/>
                  </a:path>
                </a:pathLst>
              </a:custGeom>
              <a:solidFill>
                <a:srgbClr val="CF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560"/>
              <p:cNvSpPr>
                <a:spLocks/>
              </p:cNvSpPr>
              <p:nvPr/>
            </p:nvSpPr>
            <p:spPr bwMode="auto">
              <a:xfrm rot="1184455">
                <a:off x="7165673" y="2908149"/>
                <a:ext cx="761627" cy="147907"/>
              </a:xfrm>
              <a:custGeom>
                <a:avLst/>
                <a:gdLst>
                  <a:gd name="T0" fmla="*/ 581025 w 366"/>
                  <a:gd name="T1" fmla="*/ 104775 h 70"/>
                  <a:gd name="T2" fmla="*/ 293687 w 366"/>
                  <a:gd name="T3" fmla="*/ 107950 h 70"/>
                  <a:gd name="T4" fmla="*/ 285750 w 366"/>
                  <a:gd name="T5" fmla="*/ 107950 h 70"/>
                  <a:gd name="T6" fmla="*/ 214313 w 366"/>
                  <a:gd name="T7" fmla="*/ 107950 h 70"/>
                  <a:gd name="T8" fmla="*/ 206375 w 366"/>
                  <a:gd name="T9" fmla="*/ 107950 h 70"/>
                  <a:gd name="T10" fmla="*/ 0 w 366"/>
                  <a:gd name="T11" fmla="*/ 111125 h 70"/>
                  <a:gd name="T12" fmla="*/ 0 w 366"/>
                  <a:gd name="T13" fmla="*/ 11112 h 70"/>
                  <a:gd name="T14" fmla="*/ 203200 w 366"/>
                  <a:gd name="T15" fmla="*/ 6350 h 70"/>
                  <a:gd name="T16" fmla="*/ 211138 w 366"/>
                  <a:gd name="T17" fmla="*/ 6350 h 70"/>
                  <a:gd name="T18" fmla="*/ 285750 w 366"/>
                  <a:gd name="T19" fmla="*/ 3175 h 70"/>
                  <a:gd name="T20" fmla="*/ 293687 w 366"/>
                  <a:gd name="T21" fmla="*/ 3175 h 70"/>
                  <a:gd name="T22" fmla="*/ 577850 w 366"/>
                  <a:gd name="T23" fmla="*/ 0 h 70"/>
                  <a:gd name="T24" fmla="*/ 581025 w 366"/>
                  <a:gd name="T25" fmla="*/ 104775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6"/>
                  <a:gd name="T40" fmla="*/ 0 h 70"/>
                  <a:gd name="T41" fmla="*/ 366 w 366"/>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6" h="70">
                    <a:moveTo>
                      <a:pt x="366" y="66"/>
                    </a:moveTo>
                    <a:lnTo>
                      <a:pt x="185" y="68"/>
                    </a:lnTo>
                    <a:lnTo>
                      <a:pt x="180" y="68"/>
                    </a:lnTo>
                    <a:lnTo>
                      <a:pt x="135" y="68"/>
                    </a:lnTo>
                    <a:lnTo>
                      <a:pt x="130" y="68"/>
                    </a:lnTo>
                    <a:lnTo>
                      <a:pt x="0" y="70"/>
                    </a:lnTo>
                    <a:lnTo>
                      <a:pt x="0" y="7"/>
                    </a:lnTo>
                    <a:lnTo>
                      <a:pt x="128" y="4"/>
                    </a:lnTo>
                    <a:lnTo>
                      <a:pt x="133" y="4"/>
                    </a:lnTo>
                    <a:lnTo>
                      <a:pt x="180" y="2"/>
                    </a:lnTo>
                    <a:lnTo>
                      <a:pt x="185" y="2"/>
                    </a:lnTo>
                    <a:lnTo>
                      <a:pt x="364" y="0"/>
                    </a:lnTo>
                    <a:lnTo>
                      <a:pt x="366" y="66"/>
                    </a:lnTo>
                    <a:close/>
                  </a:path>
                </a:pathLst>
              </a:custGeom>
              <a:solidFill>
                <a:srgbClr val="CF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Rectangle 561"/>
              <p:cNvSpPr>
                <a:spLocks noChangeArrowheads="1"/>
              </p:cNvSpPr>
              <p:nvPr/>
            </p:nvSpPr>
            <p:spPr bwMode="auto">
              <a:xfrm rot="1184455">
                <a:off x="7436147" y="2186809"/>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 name="Rectangle 562"/>
              <p:cNvSpPr>
                <a:spLocks noChangeArrowheads="1"/>
              </p:cNvSpPr>
              <p:nvPr/>
            </p:nvSpPr>
            <p:spPr bwMode="auto">
              <a:xfrm rot="1184455">
                <a:off x="7566131" y="222909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 name="Rectangle 563"/>
              <p:cNvSpPr>
                <a:spLocks noChangeArrowheads="1"/>
              </p:cNvSpPr>
              <p:nvPr/>
            </p:nvSpPr>
            <p:spPr bwMode="auto">
              <a:xfrm rot="1184455">
                <a:off x="7505353" y="2207659"/>
                <a:ext cx="16648"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 name="Rectangle 564"/>
              <p:cNvSpPr>
                <a:spLocks noChangeArrowheads="1"/>
              </p:cNvSpPr>
              <p:nvPr/>
            </p:nvSpPr>
            <p:spPr bwMode="auto">
              <a:xfrm rot="1184455">
                <a:off x="7453897" y="2192432"/>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 name="Rectangle 565"/>
              <p:cNvSpPr>
                <a:spLocks noChangeArrowheads="1"/>
              </p:cNvSpPr>
              <p:nvPr/>
            </p:nvSpPr>
            <p:spPr bwMode="auto">
              <a:xfrm rot="1184455">
                <a:off x="7525122" y="2213634"/>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 name="Rectangle 566"/>
              <p:cNvSpPr>
                <a:spLocks noChangeArrowheads="1"/>
              </p:cNvSpPr>
              <p:nvPr/>
            </p:nvSpPr>
            <p:spPr bwMode="auto">
              <a:xfrm rot="1184455">
                <a:off x="7589941" y="2235774"/>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0" name="Rectangle 567"/>
              <p:cNvSpPr>
                <a:spLocks noChangeArrowheads="1"/>
              </p:cNvSpPr>
              <p:nvPr/>
            </p:nvSpPr>
            <p:spPr bwMode="auto">
              <a:xfrm rot="1184455">
                <a:off x="7556583" y="2224177"/>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1" name="Rectangle 568"/>
              <p:cNvSpPr>
                <a:spLocks noChangeArrowheads="1"/>
              </p:cNvSpPr>
              <p:nvPr/>
            </p:nvSpPr>
            <p:spPr bwMode="auto">
              <a:xfrm rot="1184455">
                <a:off x="7472291" y="2206316"/>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2" name="Rectangle 569"/>
              <p:cNvSpPr>
                <a:spLocks noChangeArrowheads="1"/>
              </p:cNvSpPr>
              <p:nvPr/>
            </p:nvSpPr>
            <p:spPr bwMode="auto">
              <a:xfrm rot="1184455">
                <a:off x="7536926" y="2229510"/>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3" name="Rectangle 570"/>
              <p:cNvSpPr>
                <a:spLocks noChangeArrowheads="1"/>
              </p:cNvSpPr>
              <p:nvPr/>
            </p:nvSpPr>
            <p:spPr bwMode="auto">
              <a:xfrm rot="1184455">
                <a:off x="7491825" y="2201685"/>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4" name="Rectangle 571"/>
              <p:cNvSpPr>
                <a:spLocks noChangeArrowheads="1"/>
              </p:cNvSpPr>
              <p:nvPr/>
            </p:nvSpPr>
            <p:spPr bwMode="auto">
              <a:xfrm rot="1184455">
                <a:off x="7495522" y="2166407"/>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5" name="Freeform 572"/>
              <p:cNvSpPr>
                <a:spLocks/>
              </p:cNvSpPr>
              <p:nvPr/>
            </p:nvSpPr>
            <p:spPr bwMode="auto">
              <a:xfrm rot="1184455">
                <a:off x="7443832" y="2152528"/>
                <a:ext cx="8324" cy="14791"/>
              </a:xfrm>
              <a:custGeom>
                <a:avLst/>
                <a:gdLst>
                  <a:gd name="T0" fmla="*/ 6350 w 4"/>
                  <a:gd name="T1" fmla="*/ 11113 h 7"/>
                  <a:gd name="T2" fmla="*/ 3175 w 4"/>
                  <a:gd name="T3" fmla="*/ 11113 h 7"/>
                  <a:gd name="T4" fmla="*/ 0 w 4"/>
                  <a:gd name="T5" fmla="*/ 0 h 7"/>
                  <a:gd name="T6" fmla="*/ 6350 w 4"/>
                  <a:gd name="T7" fmla="*/ 0 h 7"/>
                  <a:gd name="T8" fmla="*/ 6350 w 4"/>
                  <a:gd name="T9" fmla="*/ 11113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7"/>
                    </a:moveTo>
                    <a:lnTo>
                      <a:pt x="2" y="7"/>
                    </a:lnTo>
                    <a:lnTo>
                      <a:pt x="0" y="0"/>
                    </a:lnTo>
                    <a:lnTo>
                      <a:pt x="4" y="0"/>
                    </a:lnTo>
                    <a:lnTo>
                      <a:pt x="4"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573"/>
              <p:cNvSpPr>
                <a:spLocks/>
              </p:cNvSpPr>
              <p:nvPr/>
            </p:nvSpPr>
            <p:spPr bwMode="auto">
              <a:xfrm rot="1184455">
                <a:off x="7513395" y="2171327"/>
                <a:ext cx="10405" cy="21130"/>
              </a:xfrm>
              <a:custGeom>
                <a:avLst/>
                <a:gdLst>
                  <a:gd name="T0" fmla="*/ 7938 w 5"/>
                  <a:gd name="T1" fmla="*/ 15875 h 10"/>
                  <a:gd name="T2" fmla="*/ 3175 w 5"/>
                  <a:gd name="T3" fmla="*/ 15875 h 10"/>
                  <a:gd name="T4" fmla="*/ 0 w 5"/>
                  <a:gd name="T5" fmla="*/ 0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2" y="10"/>
                    </a:lnTo>
                    <a:lnTo>
                      <a:pt x="0" y="0"/>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574"/>
              <p:cNvSpPr>
                <a:spLocks/>
              </p:cNvSpPr>
              <p:nvPr/>
            </p:nvSpPr>
            <p:spPr bwMode="auto">
              <a:xfrm rot="1184455">
                <a:off x="7460380" y="2165065"/>
                <a:ext cx="20809" cy="10565"/>
              </a:xfrm>
              <a:custGeom>
                <a:avLst/>
                <a:gdLst>
                  <a:gd name="T0" fmla="*/ 15875 w 10"/>
                  <a:gd name="T1" fmla="*/ 7938 h 5"/>
                  <a:gd name="T2" fmla="*/ 0 w 10"/>
                  <a:gd name="T3" fmla="*/ 7938 h 5"/>
                  <a:gd name="T4" fmla="*/ 0 w 10"/>
                  <a:gd name="T5" fmla="*/ 0 h 5"/>
                  <a:gd name="T6" fmla="*/ 11112 w 10"/>
                  <a:gd name="T7" fmla="*/ 0 h 5"/>
                  <a:gd name="T8" fmla="*/ 15875 w 10"/>
                  <a:gd name="T9" fmla="*/ 7938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5"/>
                    </a:moveTo>
                    <a:lnTo>
                      <a:pt x="0" y="5"/>
                    </a:lnTo>
                    <a:lnTo>
                      <a:pt x="0" y="0"/>
                    </a:lnTo>
                    <a:lnTo>
                      <a:pt x="7"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Rectangle 575"/>
              <p:cNvSpPr>
                <a:spLocks noChangeArrowheads="1"/>
              </p:cNvSpPr>
              <p:nvPr/>
            </p:nvSpPr>
            <p:spPr bwMode="auto">
              <a:xfrm rot="1184455">
                <a:off x="7486157" y="2160433"/>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59" name="Rectangle 576"/>
              <p:cNvSpPr>
                <a:spLocks noChangeArrowheads="1"/>
              </p:cNvSpPr>
              <p:nvPr/>
            </p:nvSpPr>
            <p:spPr bwMode="auto">
              <a:xfrm rot="1184455">
                <a:off x="7371079" y="2366378"/>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0" name="Freeform 577"/>
              <p:cNvSpPr>
                <a:spLocks/>
              </p:cNvSpPr>
              <p:nvPr/>
            </p:nvSpPr>
            <p:spPr bwMode="auto">
              <a:xfrm rot="1184455">
                <a:off x="7501002" y="2413243"/>
                <a:ext cx="20809" cy="14791"/>
              </a:xfrm>
              <a:custGeom>
                <a:avLst/>
                <a:gdLst>
                  <a:gd name="T0" fmla="*/ 15875 w 10"/>
                  <a:gd name="T1" fmla="*/ 11113 h 7"/>
                  <a:gd name="T2" fmla="*/ 4762 w 10"/>
                  <a:gd name="T3" fmla="*/ 11113 h 7"/>
                  <a:gd name="T4" fmla="*/ 0 w 10"/>
                  <a:gd name="T5" fmla="*/ 0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3" y="7"/>
                    </a:lnTo>
                    <a:lnTo>
                      <a:pt x="0" y="0"/>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Rectangle 578"/>
              <p:cNvSpPr>
                <a:spLocks noChangeArrowheads="1"/>
              </p:cNvSpPr>
              <p:nvPr/>
            </p:nvSpPr>
            <p:spPr bwMode="auto">
              <a:xfrm rot="1184455">
                <a:off x="7439571" y="2391330"/>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2" name="Rectangle 579"/>
              <p:cNvSpPr>
                <a:spLocks noChangeArrowheads="1"/>
              </p:cNvSpPr>
              <p:nvPr/>
            </p:nvSpPr>
            <p:spPr bwMode="auto">
              <a:xfrm rot="1184455">
                <a:off x="7394827" y="237340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3" name="Rectangle 580"/>
              <p:cNvSpPr>
                <a:spLocks noChangeArrowheads="1"/>
              </p:cNvSpPr>
              <p:nvPr/>
            </p:nvSpPr>
            <p:spPr bwMode="auto">
              <a:xfrm rot="1184455">
                <a:off x="7463380" y="2398008"/>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4" name="Rectangle 581"/>
              <p:cNvSpPr>
                <a:spLocks noChangeArrowheads="1"/>
              </p:cNvSpPr>
              <p:nvPr/>
            </p:nvSpPr>
            <p:spPr bwMode="auto">
              <a:xfrm rot="1184455">
                <a:off x="7524812" y="2419921"/>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5" name="Rectangle 582"/>
              <p:cNvSpPr>
                <a:spLocks noChangeArrowheads="1"/>
              </p:cNvSpPr>
              <p:nvPr/>
            </p:nvSpPr>
            <p:spPr bwMode="auto">
              <a:xfrm rot="1184455">
                <a:off x="7497574" y="2409026"/>
                <a:ext cx="4162"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6" name="Rectangle 583"/>
              <p:cNvSpPr>
                <a:spLocks noChangeArrowheads="1"/>
              </p:cNvSpPr>
              <p:nvPr/>
            </p:nvSpPr>
            <p:spPr bwMode="auto">
              <a:xfrm rot="1184455">
                <a:off x="7407580" y="2383834"/>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7" name="Rectangle 584"/>
              <p:cNvSpPr>
                <a:spLocks noChangeArrowheads="1"/>
              </p:cNvSpPr>
              <p:nvPr/>
            </p:nvSpPr>
            <p:spPr bwMode="auto">
              <a:xfrm rot="1184455">
                <a:off x="7472215" y="2407029"/>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8" name="Rectangle 585"/>
              <p:cNvSpPr>
                <a:spLocks noChangeArrowheads="1"/>
              </p:cNvSpPr>
              <p:nvPr/>
            </p:nvSpPr>
            <p:spPr bwMode="auto">
              <a:xfrm rot="1184455">
                <a:off x="7432103" y="2386410"/>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9" name="Rectangle 586"/>
              <p:cNvSpPr>
                <a:spLocks noChangeArrowheads="1"/>
              </p:cNvSpPr>
              <p:nvPr/>
            </p:nvSpPr>
            <p:spPr bwMode="auto">
              <a:xfrm rot="1184455">
                <a:off x="7433902" y="2350078"/>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0" name="Rectangle 587"/>
              <p:cNvSpPr>
                <a:spLocks noChangeArrowheads="1"/>
              </p:cNvSpPr>
              <p:nvPr/>
            </p:nvSpPr>
            <p:spPr bwMode="auto">
              <a:xfrm rot="1184455">
                <a:off x="7383099" y="233110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1" name="Rectangle 588"/>
              <p:cNvSpPr>
                <a:spLocks noChangeArrowheads="1"/>
              </p:cNvSpPr>
              <p:nvPr/>
            </p:nvSpPr>
            <p:spPr bwMode="auto">
              <a:xfrm rot="1184455">
                <a:off x="7451653" y="235570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2" name="Rectangle 589"/>
              <p:cNvSpPr>
                <a:spLocks noChangeArrowheads="1"/>
              </p:cNvSpPr>
              <p:nvPr/>
            </p:nvSpPr>
            <p:spPr bwMode="auto">
              <a:xfrm rot="1184455">
                <a:off x="7399474" y="2344634"/>
                <a:ext cx="16648"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3" name="Rectangle 590"/>
              <p:cNvSpPr>
                <a:spLocks noChangeArrowheads="1"/>
              </p:cNvSpPr>
              <p:nvPr/>
            </p:nvSpPr>
            <p:spPr bwMode="auto">
              <a:xfrm rot="1184455">
                <a:off x="7420314" y="2344455"/>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4" name="Freeform 591"/>
              <p:cNvSpPr>
                <a:spLocks/>
              </p:cNvSpPr>
              <p:nvPr/>
            </p:nvSpPr>
            <p:spPr bwMode="auto">
              <a:xfrm rot="1184455">
                <a:off x="7132107" y="3043204"/>
                <a:ext cx="14567" cy="21130"/>
              </a:xfrm>
              <a:custGeom>
                <a:avLst/>
                <a:gdLst>
                  <a:gd name="T0" fmla="*/ 11113 w 7"/>
                  <a:gd name="T1" fmla="*/ 11112 h 10"/>
                  <a:gd name="T2" fmla="*/ 0 w 7"/>
                  <a:gd name="T3" fmla="*/ 15875 h 10"/>
                  <a:gd name="T4" fmla="*/ 0 w 7"/>
                  <a:gd name="T5" fmla="*/ 0 h 10"/>
                  <a:gd name="T6" fmla="*/ 11113 w 7"/>
                  <a:gd name="T7" fmla="*/ 0 h 10"/>
                  <a:gd name="T8" fmla="*/ 11113 w 7"/>
                  <a:gd name="T9" fmla="*/ 11112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7"/>
                    </a:moveTo>
                    <a:lnTo>
                      <a:pt x="0" y="10"/>
                    </a:lnTo>
                    <a:lnTo>
                      <a:pt x="0" y="0"/>
                    </a:lnTo>
                    <a:lnTo>
                      <a:pt x="7" y="0"/>
                    </a:lnTo>
                    <a:lnTo>
                      <a:pt x="7"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Rectangle 592"/>
              <p:cNvSpPr>
                <a:spLocks noChangeArrowheads="1"/>
              </p:cNvSpPr>
              <p:nvPr/>
            </p:nvSpPr>
            <p:spPr bwMode="auto">
              <a:xfrm rot="1184455">
                <a:off x="7265121" y="3086382"/>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6" name="Rectangle 593"/>
              <p:cNvSpPr>
                <a:spLocks noChangeArrowheads="1"/>
              </p:cNvSpPr>
              <p:nvPr/>
            </p:nvSpPr>
            <p:spPr bwMode="auto">
              <a:xfrm rot="1184455">
                <a:off x="7204402" y="3064592"/>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7" name="Rectangle 594"/>
              <p:cNvSpPr>
                <a:spLocks noChangeArrowheads="1"/>
              </p:cNvSpPr>
              <p:nvPr/>
            </p:nvSpPr>
            <p:spPr bwMode="auto">
              <a:xfrm rot="1184455">
                <a:off x="7152886" y="3049717"/>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8" name="Rectangle 595"/>
              <p:cNvSpPr>
                <a:spLocks noChangeArrowheads="1"/>
              </p:cNvSpPr>
              <p:nvPr/>
            </p:nvSpPr>
            <p:spPr bwMode="auto">
              <a:xfrm rot="1184455">
                <a:off x="7222153" y="307021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9" name="Rectangle 596"/>
              <p:cNvSpPr>
                <a:spLocks noChangeArrowheads="1"/>
              </p:cNvSpPr>
              <p:nvPr/>
            </p:nvSpPr>
            <p:spPr bwMode="auto">
              <a:xfrm rot="1184455">
                <a:off x="7286910" y="309270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80" name="Rectangle 597"/>
              <p:cNvSpPr>
                <a:spLocks noChangeArrowheads="1"/>
              </p:cNvSpPr>
              <p:nvPr/>
            </p:nvSpPr>
            <p:spPr bwMode="auto">
              <a:xfrm rot="1184455">
                <a:off x="7255633" y="3081110"/>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81" name="Rectangle 598"/>
              <p:cNvSpPr>
                <a:spLocks noChangeArrowheads="1"/>
              </p:cNvSpPr>
              <p:nvPr/>
            </p:nvSpPr>
            <p:spPr bwMode="auto">
              <a:xfrm rot="1184455">
                <a:off x="7169679" y="3060847"/>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82" name="Rectangle 599"/>
              <p:cNvSpPr>
                <a:spLocks noChangeArrowheads="1"/>
              </p:cNvSpPr>
              <p:nvPr/>
            </p:nvSpPr>
            <p:spPr bwMode="auto">
              <a:xfrm rot="1184455">
                <a:off x="7234313" y="3084042"/>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83" name="Freeform 600"/>
              <p:cNvSpPr>
                <a:spLocks/>
              </p:cNvSpPr>
              <p:nvPr/>
            </p:nvSpPr>
            <p:spPr bwMode="auto">
              <a:xfrm rot="1184455">
                <a:off x="7190876" y="3058618"/>
                <a:ext cx="8324" cy="19017"/>
              </a:xfrm>
              <a:custGeom>
                <a:avLst/>
                <a:gdLst>
                  <a:gd name="T0" fmla="*/ 6350 w 4"/>
                  <a:gd name="T1" fmla="*/ 14288 h 9"/>
                  <a:gd name="T2" fmla="*/ 0 w 4"/>
                  <a:gd name="T3" fmla="*/ 14288 h 9"/>
                  <a:gd name="T4" fmla="*/ 0 w 4"/>
                  <a:gd name="T5" fmla="*/ 3175 h 9"/>
                  <a:gd name="T6" fmla="*/ 6350 w 4"/>
                  <a:gd name="T7" fmla="*/ 0 h 9"/>
                  <a:gd name="T8" fmla="*/ 6350 w 4"/>
                  <a:gd name="T9" fmla="*/ 14288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4" y="9"/>
                    </a:moveTo>
                    <a:lnTo>
                      <a:pt x="0" y="9"/>
                    </a:lnTo>
                    <a:lnTo>
                      <a:pt x="0" y="2"/>
                    </a:lnTo>
                    <a:lnTo>
                      <a:pt x="4" y="0"/>
                    </a:lnTo>
                    <a:lnTo>
                      <a:pt x="4"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601"/>
              <p:cNvSpPr>
                <a:spLocks/>
              </p:cNvSpPr>
              <p:nvPr/>
            </p:nvSpPr>
            <p:spPr bwMode="auto">
              <a:xfrm rot="1184455">
                <a:off x="7192553" y="3022989"/>
                <a:ext cx="18729" cy="21130"/>
              </a:xfrm>
              <a:custGeom>
                <a:avLst/>
                <a:gdLst>
                  <a:gd name="T0" fmla="*/ 14288 w 9"/>
                  <a:gd name="T1" fmla="*/ 15875 h 10"/>
                  <a:gd name="T2" fmla="*/ 0 w 9"/>
                  <a:gd name="T3" fmla="*/ 15875 h 10"/>
                  <a:gd name="T4" fmla="*/ 0 w 9"/>
                  <a:gd name="T5" fmla="*/ 4762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0" y="10"/>
                    </a:lnTo>
                    <a:lnTo>
                      <a:pt x="0" y="3"/>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602"/>
              <p:cNvSpPr>
                <a:spLocks/>
              </p:cNvSpPr>
              <p:nvPr/>
            </p:nvSpPr>
            <p:spPr bwMode="auto">
              <a:xfrm rot="1184455">
                <a:off x="7140801" y="3009462"/>
                <a:ext cx="10405" cy="14791"/>
              </a:xfrm>
              <a:custGeom>
                <a:avLst/>
                <a:gdLst>
                  <a:gd name="T0" fmla="*/ 7938 w 5"/>
                  <a:gd name="T1" fmla="*/ 11113 h 7"/>
                  <a:gd name="T2" fmla="*/ 3175 w 5"/>
                  <a:gd name="T3" fmla="*/ 11113 h 7"/>
                  <a:gd name="T4" fmla="*/ 0 w 5"/>
                  <a:gd name="T5" fmla="*/ 0 h 7"/>
                  <a:gd name="T6" fmla="*/ 7938 w 5"/>
                  <a:gd name="T7" fmla="*/ 0 h 7"/>
                  <a:gd name="T8" fmla="*/ 7938 w 5"/>
                  <a:gd name="T9" fmla="*/ 11113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7"/>
                    </a:moveTo>
                    <a:lnTo>
                      <a:pt x="2" y="7"/>
                    </a:lnTo>
                    <a:lnTo>
                      <a:pt x="0" y="0"/>
                    </a:lnTo>
                    <a:lnTo>
                      <a:pt x="5" y="0"/>
                    </a:lnTo>
                    <a:lnTo>
                      <a:pt x="5"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603"/>
              <p:cNvSpPr>
                <a:spLocks/>
              </p:cNvSpPr>
              <p:nvPr/>
            </p:nvSpPr>
            <p:spPr bwMode="auto">
              <a:xfrm rot="1184455">
                <a:off x="7210426" y="3027909"/>
                <a:ext cx="10405" cy="21130"/>
              </a:xfrm>
              <a:custGeom>
                <a:avLst/>
                <a:gdLst>
                  <a:gd name="T0" fmla="*/ 7938 w 5"/>
                  <a:gd name="T1" fmla="*/ 15875 h 10"/>
                  <a:gd name="T2" fmla="*/ 4763 w 5"/>
                  <a:gd name="T3" fmla="*/ 15875 h 10"/>
                  <a:gd name="T4" fmla="*/ 0 w 5"/>
                  <a:gd name="T5" fmla="*/ 0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3" y="10"/>
                    </a:lnTo>
                    <a:lnTo>
                      <a:pt x="0" y="0"/>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604"/>
              <p:cNvSpPr>
                <a:spLocks/>
              </p:cNvSpPr>
              <p:nvPr/>
            </p:nvSpPr>
            <p:spPr bwMode="auto">
              <a:xfrm rot="1184455">
                <a:off x="7157410" y="3021646"/>
                <a:ext cx="20809" cy="10565"/>
              </a:xfrm>
              <a:custGeom>
                <a:avLst/>
                <a:gdLst>
                  <a:gd name="T0" fmla="*/ 15875 w 10"/>
                  <a:gd name="T1" fmla="*/ 7938 h 5"/>
                  <a:gd name="T2" fmla="*/ 0 w 10"/>
                  <a:gd name="T3" fmla="*/ 7938 h 5"/>
                  <a:gd name="T4" fmla="*/ 0 w 10"/>
                  <a:gd name="T5" fmla="*/ 0 h 5"/>
                  <a:gd name="T6" fmla="*/ 12700 w 10"/>
                  <a:gd name="T7" fmla="*/ 0 h 5"/>
                  <a:gd name="T8" fmla="*/ 15875 w 10"/>
                  <a:gd name="T9" fmla="*/ 7938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5"/>
                    </a:moveTo>
                    <a:lnTo>
                      <a:pt x="0" y="5"/>
                    </a:lnTo>
                    <a:lnTo>
                      <a:pt x="0" y="0"/>
                    </a:lnTo>
                    <a:lnTo>
                      <a:pt x="8"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605"/>
              <p:cNvSpPr>
                <a:spLocks/>
              </p:cNvSpPr>
              <p:nvPr/>
            </p:nvSpPr>
            <p:spPr bwMode="auto">
              <a:xfrm rot="1184455">
                <a:off x="7178016" y="3022816"/>
                <a:ext cx="10405" cy="14791"/>
              </a:xfrm>
              <a:custGeom>
                <a:avLst/>
                <a:gdLst>
                  <a:gd name="T0" fmla="*/ 7938 w 5"/>
                  <a:gd name="T1" fmla="*/ 11113 h 7"/>
                  <a:gd name="T2" fmla="*/ 3175 w 5"/>
                  <a:gd name="T3" fmla="*/ 11113 h 7"/>
                  <a:gd name="T4" fmla="*/ 0 w 5"/>
                  <a:gd name="T5" fmla="*/ 0 h 7"/>
                  <a:gd name="T6" fmla="*/ 7938 w 5"/>
                  <a:gd name="T7" fmla="*/ 0 h 7"/>
                  <a:gd name="T8" fmla="*/ 7938 w 5"/>
                  <a:gd name="T9" fmla="*/ 11113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7"/>
                    </a:moveTo>
                    <a:lnTo>
                      <a:pt x="2" y="7"/>
                    </a:lnTo>
                    <a:lnTo>
                      <a:pt x="0" y="0"/>
                    </a:lnTo>
                    <a:lnTo>
                      <a:pt x="5" y="0"/>
                    </a:lnTo>
                    <a:lnTo>
                      <a:pt x="5"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Rectangle 606"/>
              <p:cNvSpPr>
                <a:spLocks noChangeArrowheads="1"/>
              </p:cNvSpPr>
              <p:nvPr/>
            </p:nvSpPr>
            <p:spPr bwMode="auto">
              <a:xfrm rot="1184455">
                <a:off x="7300193" y="3100088"/>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0" name="Freeform 607"/>
              <p:cNvSpPr>
                <a:spLocks/>
              </p:cNvSpPr>
              <p:nvPr/>
            </p:nvSpPr>
            <p:spPr bwMode="auto">
              <a:xfrm rot="1184455">
                <a:off x="7431484" y="3146829"/>
                <a:ext cx="18729" cy="19017"/>
              </a:xfrm>
              <a:custGeom>
                <a:avLst/>
                <a:gdLst>
                  <a:gd name="T0" fmla="*/ 14288 w 9"/>
                  <a:gd name="T1" fmla="*/ 11113 h 9"/>
                  <a:gd name="T2" fmla="*/ 0 w 9"/>
                  <a:gd name="T3" fmla="*/ 14288 h 9"/>
                  <a:gd name="T4" fmla="*/ 0 w 9"/>
                  <a:gd name="T5" fmla="*/ 0 h 9"/>
                  <a:gd name="T6" fmla="*/ 14288 w 9"/>
                  <a:gd name="T7" fmla="*/ 0 h 9"/>
                  <a:gd name="T8" fmla="*/ 14288 w 9"/>
                  <a:gd name="T9" fmla="*/ 11113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7"/>
                    </a:moveTo>
                    <a:lnTo>
                      <a:pt x="0" y="9"/>
                    </a:lnTo>
                    <a:lnTo>
                      <a:pt x="0" y="0"/>
                    </a:lnTo>
                    <a:lnTo>
                      <a:pt x="9"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Rectangle 609"/>
              <p:cNvSpPr>
                <a:spLocks noChangeArrowheads="1"/>
              </p:cNvSpPr>
              <p:nvPr/>
            </p:nvSpPr>
            <p:spPr bwMode="auto">
              <a:xfrm rot="1184455">
                <a:off x="7370765" y="3125040"/>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2" name="Rectangle 610"/>
              <p:cNvSpPr>
                <a:spLocks noChangeArrowheads="1"/>
              </p:cNvSpPr>
              <p:nvPr/>
            </p:nvSpPr>
            <p:spPr bwMode="auto">
              <a:xfrm rot="1184455">
                <a:off x="7324124" y="3106062"/>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3" name="Rectangle 611"/>
              <p:cNvSpPr>
                <a:spLocks noChangeArrowheads="1"/>
              </p:cNvSpPr>
              <p:nvPr/>
            </p:nvSpPr>
            <p:spPr bwMode="auto">
              <a:xfrm rot="1184455">
                <a:off x="7394697" y="3131014"/>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4" name="Rectangle 612"/>
              <p:cNvSpPr>
                <a:spLocks noChangeArrowheads="1"/>
              </p:cNvSpPr>
              <p:nvPr/>
            </p:nvSpPr>
            <p:spPr bwMode="auto">
              <a:xfrm rot="1184455">
                <a:off x="7453986" y="3153279"/>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5" name="Rectangle 613"/>
              <p:cNvSpPr>
                <a:spLocks noChangeArrowheads="1"/>
              </p:cNvSpPr>
              <p:nvPr/>
            </p:nvSpPr>
            <p:spPr bwMode="auto">
              <a:xfrm rot="1184455">
                <a:off x="7425974" y="3142612"/>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6" name="Freeform 614"/>
              <p:cNvSpPr>
                <a:spLocks/>
              </p:cNvSpPr>
              <p:nvPr/>
            </p:nvSpPr>
            <p:spPr bwMode="auto">
              <a:xfrm rot="1184455">
                <a:off x="7336694" y="3117544"/>
                <a:ext cx="20809" cy="14791"/>
              </a:xfrm>
              <a:custGeom>
                <a:avLst/>
                <a:gdLst>
                  <a:gd name="T0" fmla="*/ 15875 w 10"/>
                  <a:gd name="T1" fmla="*/ 11113 h 7"/>
                  <a:gd name="T2" fmla="*/ 0 w 10"/>
                  <a:gd name="T3" fmla="*/ 11113 h 7"/>
                  <a:gd name="T4" fmla="*/ 0 w 10"/>
                  <a:gd name="T5" fmla="*/ 3175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0" y="7"/>
                    </a:lnTo>
                    <a:lnTo>
                      <a:pt x="0" y="2"/>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Rectangle 615"/>
              <p:cNvSpPr>
                <a:spLocks noChangeArrowheads="1"/>
              </p:cNvSpPr>
              <p:nvPr/>
            </p:nvSpPr>
            <p:spPr bwMode="auto">
              <a:xfrm rot="1184455">
                <a:off x="7401328" y="3140739"/>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8" name="Rectangle 616"/>
              <p:cNvSpPr>
                <a:spLocks noChangeArrowheads="1"/>
              </p:cNvSpPr>
              <p:nvPr/>
            </p:nvSpPr>
            <p:spPr bwMode="auto">
              <a:xfrm rot="1184455">
                <a:off x="7361400" y="3119065"/>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9" name="Rectangle 617"/>
              <p:cNvSpPr>
                <a:spLocks noChangeArrowheads="1"/>
              </p:cNvSpPr>
              <p:nvPr/>
            </p:nvSpPr>
            <p:spPr bwMode="auto">
              <a:xfrm rot="1184455">
                <a:off x="7467392" y="3159956"/>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0" name="Rectangle 618"/>
              <p:cNvSpPr>
                <a:spLocks noChangeArrowheads="1"/>
              </p:cNvSpPr>
              <p:nvPr/>
            </p:nvSpPr>
            <p:spPr bwMode="auto">
              <a:xfrm rot="1184455">
                <a:off x="7603792" y="3201247"/>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1" name="Freeform 619"/>
              <p:cNvSpPr>
                <a:spLocks/>
              </p:cNvSpPr>
              <p:nvPr/>
            </p:nvSpPr>
            <p:spPr bwMode="auto">
              <a:xfrm rot="1184455">
                <a:off x="7539035" y="3178755"/>
                <a:ext cx="18729" cy="21130"/>
              </a:xfrm>
              <a:custGeom>
                <a:avLst/>
                <a:gdLst>
                  <a:gd name="T0" fmla="*/ 14288 w 9"/>
                  <a:gd name="T1" fmla="*/ 15875 h 10"/>
                  <a:gd name="T2" fmla="*/ 3175 w 9"/>
                  <a:gd name="T3" fmla="*/ 15875 h 10"/>
                  <a:gd name="T4" fmla="*/ 0 w 9"/>
                  <a:gd name="T5" fmla="*/ 0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2" y="10"/>
                    </a:lnTo>
                    <a:lnTo>
                      <a:pt x="0" y="0"/>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Rectangle 620"/>
              <p:cNvSpPr>
                <a:spLocks noChangeArrowheads="1"/>
              </p:cNvSpPr>
              <p:nvPr/>
            </p:nvSpPr>
            <p:spPr bwMode="auto">
              <a:xfrm rot="1184455">
                <a:off x="7492272" y="316048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3" name="Rectangle 621"/>
              <p:cNvSpPr>
                <a:spLocks noChangeArrowheads="1"/>
              </p:cNvSpPr>
              <p:nvPr/>
            </p:nvSpPr>
            <p:spPr bwMode="auto">
              <a:xfrm rot="1184455">
                <a:off x="7562845" y="3185433"/>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4" name="Rectangle 622"/>
              <p:cNvSpPr>
                <a:spLocks noChangeArrowheads="1"/>
              </p:cNvSpPr>
              <p:nvPr/>
            </p:nvSpPr>
            <p:spPr bwMode="auto">
              <a:xfrm rot="1184455">
                <a:off x="7621543" y="320687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5" name="Rectangle 623"/>
              <p:cNvSpPr>
                <a:spLocks noChangeArrowheads="1"/>
              </p:cNvSpPr>
              <p:nvPr/>
            </p:nvSpPr>
            <p:spPr bwMode="auto">
              <a:xfrm rot="1184455">
                <a:off x="7594244" y="3196327"/>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6" name="Rectangle 624"/>
              <p:cNvSpPr>
                <a:spLocks noChangeArrowheads="1"/>
              </p:cNvSpPr>
              <p:nvPr/>
            </p:nvSpPr>
            <p:spPr bwMode="auto">
              <a:xfrm rot="1184455">
                <a:off x="7503892" y="3177413"/>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7" name="Rectangle 625"/>
              <p:cNvSpPr>
                <a:spLocks noChangeArrowheads="1"/>
              </p:cNvSpPr>
              <p:nvPr/>
            </p:nvSpPr>
            <p:spPr bwMode="auto">
              <a:xfrm rot="1184455">
                <a:off x="7568528" y="3200608"/>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8" name="Rectangle 626"/>
              <p:cNvSpPr>
                <a:spLocks noChangeArrowheads="1"/>
              </p:cNvSpPr>
              <p:nvPr/>
            </p:nvSpPr>
            <p:spPr bwMode="auto">
              <a:xfrm rot="1184455">
                <a:off x="7529486" y="3173835"/>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9" name="Rectangle 627"/>
              <p:cNvSpPr>
                <a:spLocks noChangeArrowheads="1"/>
              </p:cNvSpPr>
              <p:nvPr/>
            </p:nvSpPr>
            <p:spPr bwMode="auto">
              <a:xfrm rot="1184455">
                <a:off x="7324446" y="2508284"/>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0" name="Freeform 628"/>
              <p:cNvSpPr>
                <a:spLocks/>
              </p:cNvSpPr>
              <p:nvPr/>
            </p:nvSpPr>
            <p:spPr bwMode="auto">
              <a:xfrm rot="1184455">
                <a:off x="7455553" y="2556079"/>
                <a:ext cx="18729" cy="19017"/>
              </a:xfrm>
              <a:custGeom>
                <a:avLst/>
                <a:gdLst>
                  <a:gd name="T0" fmla="*/ 14288 w 9"/>
                  <a:gd name="T1" fmla="*/ 14288 h 9"/>
                  <a:gd name="T2" fmla="*/ 0 w 9"/>
                  <a:gd name="T3" fmla="*/ 14288 h 9"/>
                  <a:gd name="T4" fmla="*/ 0 w 9"/>
                  <a:gd name="T5" fmla="*/ 0 h 9"/>
                  <a:gd name="T6" fmla="*/ 11113 w 9"/>
                  <a:gd name="T7" fmla="*/ 0 h 9"/>
                  <a:gd name="T8" fmla="*/ 14288 w 9"/>
                  <a:gd name="T9" fmla="*/ 1428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0" y="9"/>
                    </a:lnTo>
                    <a:lnTo>
                      <a:pt x="0" y="0"/>
                    </a:lnTo>
                    <a:lnTo>
                      <a:pt x="7" y="0"/>
                    </a:lnTo>
                    <a:lnTo>
                      <a:pt x="9"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Rectangle 629"/>
              <p:cNvSpPr>
                <a:spLocks noChangeArrowheads="1"/>
              </p:cNvSpPr>
              <p:nvPr/>
            </p:nvSpPr>
            <p:spPr bwMode="auto">
              <a:xfrm rot="1184455">
                <a:off x="7394958" y="253358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2" name="Rectangle 630"/>
              <p:cNvSpPr>
                <a:spLocks noChangeArrowheads="1"/>
              </p:cNvSpPr>
              <p:nvPr/>
            </p:nvSpPr>
            <p:spPr bwMode="auto">
              <a:xfrm rot="1184455">
                <a:off x="7344155" y="2514609"/>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3" name="Rectangle 631"/>
              <p:cNvSpPr>
                <a:spLocks noChangeArrowheads="1"/>
              </p:cNvSpPr>
              <p:nvPr/>
            </p:nvSpPr>
            <p:spPr bwMode="auto">
              <a:xfrm rot="1184455">
                <a:off x="7412707" y="253921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4" name="Freeform 632"/>
              <p:cNvSpPr>
                <a:spLocks/>
              </p:cNvSpPr>
              <p:nvPr/>
            </p:nvSpPr>
            <p:spPr bwMode="auto">
              <a:xfrm rot="1184455">
                <a:off x="7477343" y="2562405"/>
                <a:ext cx="10405" cy="19017"/>
              </a:xfrm>
              <a:custGeom>
                <a:avLst/>
                <a:gdLst>
                  <a:gd name="T0" fmla="*/ 7938 w 5"/>
                  <a:gd name="T1" fmla="*/ 14288 h 9"/>
                  <a:gd name="T2" fmla="*/ 0 w 5"/>
                  <a:gd name="T3" fmla="*/ 14288 h 9"/>
                  <a:gd name="T4" fmla="*/ 0 w 5"/>
                  <a:gd name="T5" fmla="*/ 0 h 9"/>
                  <a:gd name="T6" fmla="*/ 4763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3"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Rectangle 633"/>
              <p:cNvSpPr>
                <a:spLocks noChangeArrowheads="1"/>
              </p:cNvSpPr>
              <p:nvPr/>
            </p:nvSpPr>
            <p:spPr bwMode="auto">
              <a:xfrm rot="1184455">
                <a:off x="7446188" y="2550105"/>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6" name="Rectangle 634"/>
              <p:cNvSpPr>
                <a:spLocks noChangeArrowheads="1"/>
              </p:cNvSpPr>
              <p:nvPr/>
            </p:nvSpPr>
            <p:spPr bwMode="auto">
              <a:xfrm rot="1184455">
                <a:off x="7359876" y="2531893"/>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7" name="Rectangle 635"/>
              <p:cNvSpPr>
                <a:spLocks noChangeArrowheads="1"/>
              </p:cNvSpPr>
              <p:nvPr/>
            </p:nvSpPr>
            <p:spPr bwMode="auto">
              <a:xfrm rot="1184455">
                <a:off x="7424512" y="2555088"/>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8" name="Rectangle 636"/>
              <p:cNvSpPr>
                <a:spLocks noChangeArrowheads="1"/>
              </p:cNvSpPr>
              <p:nvPr/>
            </p:nvSpPr>
            <p:spPr bwMode="auto">
              <a:xfrm rot="1184455">
                <a:off x="7381430" y="252761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9" name="Rectangle 637"/>
              <p:cNvSpPr>
                <a:spLocks noChangeArrowheads="1"/>
              </p:cNvSpPr>
              <p:nvPr/>
            </p:nvSpPr>
            <p:spPr bwMode="auto">
              <a:xfrm rot="1184455">
                <a:off x="7383107" y="2491985"/>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0" name="Rectangle 638"/>
              <p:cNvSpPr>
                <a:spLocks noChangeArrowheads="1"/>
              </p:cNvSpPr>
              <p:nvPr/>
            </p:nvSpPr>
            <p:spPr bwMode="auto">
              <a:xfrm rot="1184455">
                <a:off x="7336467" y="2473007"/>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1" name="Rectangle 639"/>
              <p:cNvSpPr>
                <a:spLocks noChangeArrowheads="1"/>
              </p:cNvSpPr>
              <p:nvPr/>
            </p:nvSpPr>
            <p:spPr bwMode="auto">
              <a:xfrm rot="1184455">
                <a:off x="7407039" y="2497959"/>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2" name="Rectangle 640"/>
              <p:cNvSpPr>
                <a:spLocks noChangeArrowheads="1"/>
              </p:cNvSpPr>
              <p:nvPr/>
            </p:nvSpPr>
            <p:spPr bwMode="auto">
              <a:xfrm rot="1184455">
                <a:off x="7347965" y="2490641"/>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3" name="Rectangle 641"/>
              <p:cNvSpPr>
                <a:spLocks noChangeArrowheads="1"/>
              </p:cNvSpPr>
              <p:nvPr/>
            </p:nvSpPr>
            <p:spPr bwMode="auto">
              <a:xfrm rot="1184455">
                <a:off x="7373680" y="2486362"/>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4" name="Rectangle 642"/>
              <p:cNvSpPr>
                <a:spLocks noChangeArrowheads="1"/>
              </p:cNvSpPr>
              <p:nvPr/>
            </p:nvSpPr>
            <p:spPr bwMode="auto">
              <a:xfrm rot="1184455">
                <a:off x="7600319" y="2601361"/>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5" name="Rectangle 643"/>
              <p:cNvSpPr>
                <a:spLocks noChangeArrowheads="1"/>
              </p:cNvSpPr>
              <p:nvPr/>
            </p:nvSpPr>
            <p:spPr bwMode="auto">
              <a:xfrm rot="1184455">
                <a:off x="7624251" y="2607336"/>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6" name="Rectangle 644"/>
              <p:cNvSpPr>
                <a:spLocks noChangeArrowheads="1"/>
              </p:cNvSpPr>
              <p:nvPr/>
            </p:nvSpPr>
            <p:spPr bwMode="auto">
              <a:xfrm rot="1184455">
                <a:off x="7612401" y="2567846"/>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7" name="Rectangle 645"/>
              <p:cNvSpPr>
                <a:spLocks noChangeArrowheads="1"/>
              </p:cNvSpPr>
              <p:nvPr/>
            </p:nvSpPr>
            <p:spPr bwMode="auto">
              <a:xfrm rot="1184455">
                <a:off x="7624021" y="2584777"/>
                <a:ext cx="18729"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8" name="Freeform 646"/>
              <p:cNvSpPr>
                <a:spLocks/>
              </p:cNvSpPr>
              <p:nvPr/>
            </p:nvSpPr>
            <p:spPr bwMode="auto">
              <a:xfrm rot="1184455">
                <a:off x="7558212" y="2718699"/>
                <a:ext cx="18729" cy="21130"/>
              </a:xfrm>
              <a:custGeom>
                <a:avLst/>
                <a:gdLst>
                  <a:gd name="T0" fmla="*/ 14288 w 9"/>
                  <a:gd name="T1" fmla="*/ 15875 h 10"/>
                  <a:gd name="T2" fmla="*/ 0 w 9"/>
                  <a:gd name="T3" fmla="*/ 15875 h 10"/>
                  <a:gd name="T4" fmla="*/ 0 w 9"/>
                  <a:gd name="T5" fmla="*/ 4762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0" y="10"/>
                    </a:lnTo>
                    <a:lnTo>
                      <a:pt x="0" y="3"/>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Rectangle 647"/>
              <p:cNvSpPr>
                <a:spLocks noChangeArrowheads="1"/>
              </p:cNvSpPr>
              <p:nvPr/>
            </p:nvSpPr>
            <p:spPr bwMode="auto">
              <a:xfrm rot="1184455">
                <a:off x="7582021" y="2725376"/>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0" name="Rectangle 648"/>
              <p:cNvSpPr>
                <a:spLocks noChangeArrowheads="1"/>
              </p:cNvSpPr>
              <p:nvPr/>
            </p:nvSpPr>
            <p:spPr bwMode="auto">
              <a:xfrm rot="1184455">
                <a:off x="7519909" y="2838088"/>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1" name="Rectangle 649"/>
              <p:cNvSpPr>
                <a:spLocks noChangeArrowheads="1"/>
              </p:cNvSpPr>
              <p:nvPr/>
            </p:nvSpPr>
            <p:spPr bwMode="auto">
              <a:xfrm rot="1184455">
                <a:off x="7531886" y="2852968"/>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2" name="Rectangle 650"/>
              <p:cNvSpPr>
                <a:spLocks noChangeArrowheads="1"/>
              </p:cNvSpPr>
              <p:nvPr/>
            </p:nvSpPr>
            <p:spPr bwMode="auto">
              <a:xfrm rot="1184455">
                <a:off x="7477495" y="2957184"/>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3" name="Rectangle 651"/>
              <p:cNvSpPr>
                <a:spLocks noChangeArrowheads="1"/>
              </p:cNvSpPr>
              <p:nvPr/>
            </p:nvSpPr>
            <p:spPr bwMode="auto">
              <a:xfrm rot="1184455">
                <a:off x="7501305" y="296386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4" name="Rectangle 652"/>
              <p:cNvSpPr>
                <a:spLocks noChangeArrowheads="1"/>
              </p:cNvSpPr>
              <p:nvPr/>
            </p:nvSpPr>
            <p:spPr bwMode="auto">
              <a:xfrm rot="1184455">
                <a:off x="7489934" y="292161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5" name="Rectangle 653"/>
              <p:cNvSpPr>
                <a:spLocks noChangeArrowheads="1"/>
              </p:cNvSpPr>
              <p:nvPr/>
            </p:nvSpPr>
            <p:spPr bwMode="auto">
              <a:xfrm rot="1184455">
                <a:off x="7507614" y="2939603"/>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6" name="Rectangle 654"/>
              <p:cNvSpPr>
                <a:spLocks noChangeArrowheads="1"/>
              </p:cNvSpPr>
              <p:nvPr/>
            </p:nvSpPr>
            <p:spPr bwMode="auto">
              <a:xfrm rot="1184455">
                <a:off x="7282155" y="2626677"/>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7" name="Rectangle 655"/>
              <p:cNvSpPr>
                <a:spLocks noChangeArrowheads="1"/>
              </p:cNvSpPr>
              <p:nvPr/>
            </p:nvSpPr>
            <p:spPr bwMode="auto">
              <a:xfrm rot="1184455">
                <a:off x="7413445" y="2673418"/>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8" name="Rectangle 656"/>
              <p:cNvSpPr>
                <a:spLocks noChangeArrowheads="1"/>
              </p:cNvSpPr>
              <p:nvPr/>
            </p:nvSpPr>
            <p:spPr bwMode="auto">
              <a:xfrm rot="1184455">
                <a:off x="7352728" y="2651629"/>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9" name="Rectangle 657"/>
              <p:cNvSpPr>
                <a:spLocks noChangeArrowheads="1"/>
              </p:cNvSpPr>
              <p:nvPr/>
            </p:nvSpPr>
            <p:spPr bwMode="auto">
              <a:xfrm rot="1184455">
                <a:off x="7306087" y="2632651"/>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0" name="Rectangle 658"/>
              <p:cNvSpPr>
                <a:spLocks noChangeArrowheads="1"/>
              </p:cNvSpPr>
              <p:nvPr/>
            </p:nvSpPr>
            <p:spPr bwMode="auto">
              <a:xfrm rot="1184455">
                <a:off x="7376659" y="2657603"/>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1" name="Rectangle 659"/>
              <p:cNvSpPr>
                <a:spLocks noChangeArrowheads="1"/>
              </p:cNvSpPr>
              <p:nvPr/>
            </p:nvSpPr>
            <p:spPr bwMode="auto">
              <a:xfrm rot="1184455">
                <a:off x="7435235" y="2679744"/>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2" name="Rectangle 660"/>
              <p:cNvSpPr>
                <a:spLocks noChangeArrowheads="1"/>
              </p:cNvSpPr>
              <p:nvPr/>
            </p:nvSpPr>
            <p:spPr bwMode="auto">
              <a:xfrm rot="1184455">
                <a:off x="7407937" y="2669201"/>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3" name="Rectangle 661"/>
              <p:cNvSpPr>
                <a:spLocks noChangeArrowheads="1"/>
              </p:cNvSpPr>
              <p:nvPr/>
            </p:nvSpPr>
            <p:spPr bwMode="auto">
              <a:xfrm rot="1184455">
                <a:off x="7317585" y="2650285"/>
                <a:ext cx="20809"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4" name="Freeform 662"/>
              <p:cNvSpPr>
                <a:spLocks/>
              </p:cNvSpPr>
              <p:nvPr/>
            </p:nvSpPr>
            <p:spPr bwMode="auto">
              <a:xfrm rot="1184455">
                <a:off x="7383291" y="2667328"/>
                <a:ext cx="20809" cy="14791"/>
              </a:xfrm>
              <a:custGeom>
                <a:avLst/>
                <a:gdLst>
                  <a:gd name="T0" fmla="*/ 15875 w 10"/>
                  <a:gd name="T1" fmla="*/ 11113 h 7"/>
                  <a:gd name="T2" fmla="*/ 0 w 10"/>
                  <a:gd name="T3" fmla="*/ 11113 h 7"/>
                  <a:gd name="T4" fmla="*/ 0 w 10"/>
                  <a:gd name="T5" fmla="*/ 4763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0" y="7"/>
                    </a:lnTo>
                    <a:lnTo>
                      <a:pt x="0" y="3"/>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663"/>
              <p:cNvSpPr>
                <a:spLocks/>
              </p:cNvSpPr>
              <p:nvPr/>
            </p:nvSpPr>
            <p:spPr bwMode="auto">
              <a:xfrm rot="1184455">
                <a:off x="7343178" y="2646708"/>
                <a:ext cx="10405" cy="19017"/>
              </a:xfrm>
              <a:custGeom>
                <a:avLst/>
                <a:gdLst>
                  <a:gd name="T0" fmla="*/ 7938 w 5"/>
                  <a:gd name="T1" fmla="*/ 14288 h 9"/>
                  <a:gd name="T2" fmla="*/ 0 w 5"/>
                  <a:gd name="T3" fmla="*/ 14288 h 9"/>
                  <a:gd name="T4" fmla="*/ 0 w 5"/>
                  <a:gd name="T5" fmla="*/ 0 h 9"/>
                  <a:gd name="T6" fmla="*/ 3175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2"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Rectangle 664"/>
              <p:cNvSpPr>
                <a:spLocks noChangeArrowheads="1"/>
              </p:cNvSpPr>
              <p:nvPr/>
            </p:nvSpPr>
            <p:spPr bwMode="auto">
              <a:xfrm rot="1184455">
                <a:off x="7345040" y="2610025"/>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7" name="Rectangle 665"/>
              <p:cNvSpPr>
                <a:spLocks noChangeArrowheads="1"/>
              </p:cNvSpPr>
              <p:nvPr/>
            </p:nvSpPr>
            <p:spPr bwMode="auto">
              <a:xfrm rot="1184455">
                <a:off x="7294237" y="2591047"/>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8" name="Rectangle 666"/>
              <p:cNvSpPr>
                <a:spLocks noChangeArrowheads="1"/>
              </p:cNvSpPr>
              <p:nvPr/>
            </p:nvSpPr>
            <p:spPr bwMode="auto">
              <a:xfrm rot="1184455">
                <a:off x="7364748" y="261635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9" name="Rectangle 667"/>
              <p:cNvSpPr>
                <a:spLocks noChangeArrowheads="1"/>
              </p:cNvSpPr>
              <p:nvPr/>
            </p:nvSpPr>
            <p:spPr bwMode="auto">
              <a:xfrm rot="1184455">
                <a:off x="7305857" y="2607979"/>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0" name="Rectangle 668"/>
              <p:cNvSpPr>
                <a:spLocks noChangeArrowheads="1"/>
              </p:cNvSpPr>
              <p:nvPr/>
            </p:nvSpPr>
            <p:spPr bwMode="auto">
              <a:xfrm rot="1184455">
                <a:off x="7331451" y="2604402"/>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1" name="Freeform 669"/>
              <p:cNvSpPr>
                <a:spLocks/>
              </p:cNvSpPr>
              <p:nvPr/>
            </p:nvSpPr>
            <p:spPr bwMode="auto">
              <a:xfrm rot="1184455">
                <a:off x="7240048" y="2744014"/>
                <a:ext cx="20809" cy="19017"/>
              </a:xfrm>
              <a:custGeom>
                <a:avLst/>
                <a:gdLst>
                  <a:gd name="T0" fmla="*/ 15875 w 10"/>
                  <a:gd name="T1" fmla="*/ 14288 h 9"/>
                  <a:gd name="T2" fmla="*/ 4762 w 10"/>
                  <a:gd name="T3" fmla="*/ 14288 h 9"/>
                  <a:gd name="T4" fmla="*/ 0 w 10"/>
                  <a:gd name="T5" fmla="*/ 0 h 9"/>
                  <a:gd name="T6" fmla="*/ 15875 w 10"/>
                  <a:gd name="T7" fmla="*/ 0 h 9"/>
                  <a:gd name="T8" fmla="*/ 15875 w 10"/>
                  <a:gd name="T9" fmla="*/ 14288 h 9"/>
                  <a:gd name="T10" fmla="*/ 0 60000 65536"/>
                  <a:gd name="T11" fmla="*/ 0 60000 65536"/>
                  <a:gd name="T12" fmla="*/ 0 60000 65536"/>
                  <a:gd name="T13" fmla="*/ 0 60000 65536"/>
                  <a:gd name="T14" fmla="*/ 0 60000 65536"/>
                  <a:gd name="T15" fmla="*/ 0 w 10"/>
                  <a:gd name="T16" fmla="*/ 0 h 9"/>
                  <a:gd name="T17" fmla="*/ 10 w 10"/>
                  <a:gd name="T18" fmla="*/ 9 h 9"/>
                </a:gdLst>
                <a:ahLst/>
                <a:cxnLst>
                  <a:cxn ang="T10">
                    <a:pos x="T0" y="T1"/>
                  </a:cxn>
                  <a:cxn ang="T11">
                    <a:pos x="T2" y="T3"/>
                  </a:cxn>
                  <a:cxn ang="T12">
                    <a:pos x="T4" y="T5"/>
                  </a:cxn>
                  <a:cxn ang="T13">
                    <a:pos x="T6" y="T7"/>
                  </a:cxn>
                  <a:cxn ang="T14">
                    <a:pos x="T8" y="T9"/>
                  </a:cxn>
                </a:cxnLst>
                <a:rect l="T15" t="T16" r="T17" b="T18"/>
                <a:pathLst>
                  <a:path w="10" h="9">
                    <a:moveTo>
                      <a:pt x="10" y="9"/>
                    </a:moveTo>
                    <a:lnTo>
                      <a:pt x="3" y="9"/>
                    </a:lnTo>
                    <a:lnTo>
                      <a:pt x="0" y="0"/>
                    </a:lnTo>
                    <a:lnTo>
                      <a:pt x="10" y="0"/>
                    </a:lnTo>
                    <a:lnTo>
                      <a:pt x="10"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Rectangle 670"/>
              <p:cNvSpPr>
                <a:spLocks noChangeArrowheads="1"/>
              </p:cNvSpPr>
              <p:nvPr/>
            </p:nvSpPr>
            <p:spPr bwMode="auto">
              <a:xfrm rot="1184455">
                <a:off x="7375377" y="2791458"/>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3" name="Rectangle 671"/>
              <p:cNvSpPr>
                <a:spLocks noChangeArrowheads="1"/>
              </p:cNvSpPr>
              <p:nvPr/>
            </p:nvSpPr>
            <p:spPr bwMode="auto">
              <a:xfrm rot="1184455">
                <a:off x="7314660" y="2769669"/>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4" name="Rectangle 672"/>
              <p:cNvSpPr>
                <a:spLocks noChangeArrowheads="1"/>
              </p:cNvSpPr>
              <p:nvPr/>
            </p:nvSpPr>
            <p:spPr bwMode="auto">
              <a:xfrm rot="1184455">
                <a:off x="7263857" y="275069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5" name="Rectangle 673"/>
              <p:cNvSpPr>
                <a:spLocks noChangeArrowheads="1"/>
              </p:cNvSpPr>
              <p:nvPr/>
            </p:nvSpPr>
            <p:spPr bwMode="auto">
              <a:xfrm rot="1184455">
                <a:off x="7334430" y="2775643"/>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6" name="Freeform 674"/>
              <p:cNvSpPr>
                <a:spLocks/>
              </p:cNvSpPr>
              <p:nvPr/>
            </p:nvSpPr>
            <p:spPr bwMode="auto">
              <a:xfrm rot="1184455">
                <a:off x="7393128" y="2797081"/>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Rectangle 675"/>
              <p:cNvSpPr>
                <a:spLocks noChangeArrowheads="1"/>
              </p:cNvSpPr>
              <p:nvPr/>
            </p:nvSpPr>
            <p:spPr bwMode="auto">
              <a:xfrm rot="1184455">
                <a:off x="7365829" y="278653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8" name="Rectangle 676"/>
              <p:cNvSpPr>
                <a:spLocks noChangeArrowheads="1"/>
              </p:cNvSpPr>
              <p:nvPr/>
            </p:nvSpPr>
            <p:spPr bwMode="auto">
              <a:xfrm rot="1184455">
                <a:off x="7281537" y="2768678"/>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9" name="Freeform 677"/>
              <p:cNvSpPr>
                <a:spLocks/>
              </p:cNvSpPr>
              <p:nvPr/>
            </p:nvSpPr>
            <p:spPr bwMode="auto">
              <a:xfrm rot="1184455">
                <a:off x="7347242" y="2785720"/>
                <a:ext cx="14567" cy="14791"/>
              </a:xfrm>
              <a:custGeom>
                <a:avLst/>
                <a:gdLst>
                  <a:gd name="T0" fmla="*/ 11113 w 7"/>
                  <a:gd name="T1" fmla="*/ 11113 h 7"/>
                  <a:gd name="T2" fmla="*/ 0 w 7"/>
                  <a:gd name="T3" fmla="*/ 11113 h 7"/>
                  <a:gd name="T4" fmla="*/ 0 w 7"/>
                  <a:gd name="T5" fmla="*/ 4763 h 7"/>
                  <a:gd name="T6" fmla="*/ 11113 w 7"/>
                  <a:gd name="T7" fmla="*/ 0 h 7"/>
                  <a:gd name="T8" fmla="*/ 11113 w 7"/>
                  <a:gd name="T9" fmla="*/ 11113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7"/>
                    </a:moveTo>
                    <a:lnTo>
                      <a:pt x="0" y="7"/>
                    </a:lnTo>
                    <a:lnTo>
                      <a:pt x="0" y="3"/>
                    </a:lnTo>
                    <a:lnTo>
                      <a:pt x="7" y="0"/>
                    </a:lnTo>
                    <a:lnTo>
                      <a:pt x="7"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Rectangle 678"/>
              <p:cNvSpPr>
                <a:spLocks noChangeArrowheads="1"/>
              </p:cNvSpPr>
              <p:nvPr/>
            </p:nvSpPr>
            <p:spPr bwMode="auto">
              <a:xfrm rot="1184455">
                <a:off x="7301071" y="276404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1" name="Rectangle 679"/>
              <p:cNvSpPr>
                <a:spLocks noChangeArrowheads="1"/>
              </p:cNvSpPr>
              <p:nvPr/>
            </p:nvSpPr>
            <p:spPr bwMode="auto">
              <a:xfrm rot="1184455">
                <a:off x="7302748" y="2728418"/>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2" name="Rectangle 680"/>
              <p:cNvSpPr>
                <a:spLocks noChangeArrowheads="1"/>
              </p:cNvSpPr>
              <p:nvPr/>
            </p:nvSpPr>
            <p:spPr bwMode="auto">
              <a:xfrm rot="1184455">
                <a:off x="7252129" y="2708386"/>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3" name="Rectangle 681"/>
              <p:cNvSpPr>
                <a:spLocks noChangeArrowheads="1"/>
              </p:cNvSpPr>
              <p:nvPr/>
            </p:nvSpPr>
            <p:spPr bwMode="auto">
              <a:xfrm rot="1184455">
                <a:off x="7322640" y="273369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4" name="Rectangle 682"/>
              <p:cNvSpPr>
                <a:spLocks noChangeArrowheads="1"/>
              </p:cNvSpPr>
              <p:nvPr/>
            </p:nvSpPr>
            <p:spPr bwMode="auto">
              <a:xfrm rot="1184455">
                <a:off x="7269809" y="2726372"/>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5" name="Rectangle 683"/>
              <p:cNvSpPr>
                <a:spLocks noChangeArrowheads="1"/>
              </p:cNvSpPr>
              <p:nvPr/>
            </p:nvSpPr>
            <p:spPr bwMode="auto">
              <a:xfrm rot="1184455">
                <a:off x="7289343" y="272174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6" name="Rectangle 684"/>
              <p:cNvSpPr>
                <a:spLocks noChangeArrowheads="1"/>
              </p:cNvSpPr>
              <p:nvPr/>
            </p:nvSpPr>
            <p:spPr bwMode="auto">
              <a:xfrm rot="1184455">
                <a:off x="7203998" y="286240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7" name="Rectangle 685"/>
              <p:cNvSpPr>
                <a:spLocks noChangeArrowheads="1"/>
              </p:cNvSpPr>
              <p:nvPr/>
            </p:nvSpPr>
            <p:spPr bwMode="auto">
              <a:xfrm rot="1184455">
                <a:off x="7333147" y="2909500"/>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8" name="Rectangle 686"/>
              <p:cNvSpPr>
                <a:spLocks noChangeArrowheads="1"/>
              </p:cNvSpPr>
              <p:nvPr/>
            </p:nvSpPr>
            <p:spPr bwMode="auto">
              <a:xfrm rot="1184455">
                <a:off x="7272368" y="2888062"/>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9" name="Freeform 687"/>
              <p:cNvSpPr>
                <a:spLocks/>
              </p:cNvSpPr>
              <p:nvPr/>
            </p:nvSpPr>
            <p:spPr bwMode="auto">
              <a:xfrm rot="1184455">
                <a:off x="7221749" y="2868030"/>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Rectangle 688"/>
              <p:cNvSpPr>
                <a:spLocks noChangeArrowheads="1"/>
              </p:cNvSpPr>
              <p:nvPr/>
            </p:nvSpPr>
            <p:spPr bwMode="auto">
              <a:xfrm rot="1184455">
                <a:off x="7292322" y="289298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1" name="Rectangle 689"/>
              <p:cNvSpPr>
                <a:spLocks noChangeArrowheads="1"/>
              </p:cNvSpPr>
              <p:nvPr/>
            </p:nvSpPr>
            <p:spPr bwMode="auto">
              <a:xfrm rot="1184455">
                <a:off x="7356957" y="2916177"/>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2" name="Freeform 690"/>
              <p:cNvSpPr>
                <a:spLocks/>
              </p:cNvSpPr>
              <p:nvPr/>
            </p:nvSpPr>
            <p:spPr bwMode="auto">
              <a:xfrm rot="1184455">
                <a:off x="7323721" y="2903877"/>
                <a:ext cx="6244" cy="19017"/>
              </a:xfrm>
              <a:custGeom>
                <a:avLst/>
                <a:gdLst>
                  <a:gd name="T0" fmla="*/ 4763 w 3"/>
                  <a:gd name="T1" fmla="*/ 14288 h 9"/>
                  <a:gd name="T2" fmla="*/ 4763 w 3"/>
                  <a:gd name="T3" fmla="*/ 14288 h 9"/>
                  <a:gd name="T4" fmla="*/ 0 w 3"/>
                  <a:gd name="T5" fmla="*/ 0 h 9"/>
                  <a:gd name="T6" fmla="*/ 4763 w 3"/>
                  <a:gd name="T7" fmla="*/ 0 h 9"/>
                  <a:gd name="T8" fmla="*/ 4763 w 3"/>
                  <a:gd name="T9" fmla="*/ 14288 h 9"/>
                  <a:gd name="T10" fmla="*/ 0 60000 65536"/>
                  <a:gd name="T11" fmla="*/ 0 60000 65536"/>
                  <a:gd name="T12" fmla="*/ 0 60000 65536"/>
                  <a:gd name="T13" fmla="*/ 0 60000 65536"/>
                  <a:gd name="T14" fmla="*/ 0 60000 65536"/>
                  <a:gd name="T15" fmla="*/ 0 w 3"/>
                  <a:gd name="T16" fmla="*/ 0 h 9"/>
                  <a:gd name="T17" fmla="*/ 3 w 3"/>
                  <a:gd name="T18" fmla="*/ 9 h 9"/>
                </a:gdLst>
                <a:ahLst/>
                <a:cxnLst>
                  <a:cxn ang="T10">
                    <a:pos x="T0" y="T1"/>
                  </a:cxn>
                  <a:cxn ang="T11">
                    <a:pos x="T2" y="T3"/>
                  </a:cxn>
                  <a:cxn ang="T12">
                    <a:pos x="T4" y="T5"/>
                  </a:cxn>
                  <a:cxn ang="T13">
                    <a:pos x="T6" y="T7"/>
                  </a:cxn>
                  <a:cxn ang="T14">
                    <a:pos x="T8" y="T9"/>
                  </a:cxn>
                </a:cxnLst>
                <a:rect l="T15" t="T16" r="T17" b="T18"/>
                <a:pathLst>
                  <a:path w="3" h="9">
                    <a:moveTo>
                      <a:pt x="3" y="9"/>
                    </a:moveTo>
                    <a:lnTo>
                      <a:pt x="3" y="9"/>
                    </a:lnTo>
                    <a:lnTo>
                      <a:pt x="0" y="0"/>
                    </a:lnTo>
                    <a:lnTo>
                      <a:pt x="3" y="0"/>
                    </a:lnTo>
                    <a:lnTo>
                      <a:pt x="3"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Rectangle 691"/>
              <p:cNvSpPr>
                <a:spLocks noChangeArrowheads="1"/>
              </p:cNvSpPr>
              <p:nvPr/>
            </p:nvSpPr>
            <p:spPr bwMode="auto">
              <a:xfrm rot="1184455">
                <a:off x="7239430" y="2886016"/>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4" name="Freeform 692"/>
              <p:cNvSpPr>
                <a:spLocks/>
              </p:cNvSpPr>
              <p:nvPr/>
            </p:nvSpPr>
            <p:spPr bwMode="auto">
              <a:xfrm rot="1184455">
                <a:off x="7305012" y="2903761"/>
                <a:ext cx="18729" cy="14791"/>
              </a:xfrm>
              <a:custGeom>
                <a:avLst/>
                <a:gdLst>
                  <a:gd name="T0" fmla="*/ 14288 w 9"/>
                  <a:gd name="T1" fmla="*/ 11113 h 7"/>
                  <a:gd name="T2" fmla="*/ 0 w 9"/>
                  <a:gd name="T3" fmla="*/ 11113 h 7"/>
                  <a:gd name="T4" fmla="*/ 0 w 9"/>
                  <a:gd name="T5" fmla="*/ 4763 h 7"/>
                  <a:gd name="T6" fmla="*/ 11113 w 9"/>
                  <a:gd name="T7" fmla="*/ 0 h 7"/>
                  <a:gd name="T8" fmla="*/ 14288 w 9"/>
                  <a:gd name="T9" fmla="*/ 11113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7"/>
                    </a:moveTo>
                    <a:lnTo>
                      <a:pt x="0" y="7"/>
                    </a:lnTo>
                    <a:lnTo>
                      <a:pt x="0" y="3"/>
                    </a:lnTo>
                    <a:lnTo>
                      <a:pt x="7"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 name="Freeform 693"/>
              <p:cNvSpPr>
                <a:spLocks/>
              </p:cNvSpPr>
              <p:nvPr/>
            </p:nvSpPr>
            <p:spPr bwMode="auto">
              <a:xfrm rot="1184455">
                <a:off x="7258963" y="2881385"/>
                <a:ext cx="10405" cy="19017"/>
              </a:xfrm>
              <a:custGeom>
                <a:avLst/>
                <a:gdLst>
                  <a:gd name="T0" fmla="*/ 7938 w 5"/>
                  <a:gd name="T1" fmla="*/ 14288 h 9"/>
                  <a:gd name="T2" fmla="*/ 3175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2"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 name="Rectangle 694"/>
              <p:cNvSpPr>
                <a:spLocks noChangeArrowheads="1"/>
              </p:cNvSpPr>
              <p:nvPr/>
            </p:nvSpPr>
            <p:spPr bwMode="auto">
              <a:xfrm rot="1184455">
                <a:off x="7260641" y="2845756"/>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7" name="Rectangle 695"/>
              <p:cNvSpPr>
                <a:spLocks noChangeArrowheads="1"/>
              </p:cNvSpPr>
              <p:nvPr/>
            </p:nvSpPr>
            <p:spPr bwMode="auto">
              <a:xfrm rot="1184455">
                <a:off x="7215958" y="2827481"/>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8" name="Rectangle 696"/>
              <p:cNvSpPr>
                <a:spLocks noChangeArrowheads="1"/>
              </p:cNvSpPr>
              <p:nvPr/>
            </p:nvSpPr>
            <p:spPr bwMode="auto">
              <a:xfrm rot="1184455">
                <a:off x="7284450" y="2852433"/>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9" name="Rectangle 697"/>
              <p:cNvSpPr>
                <a:spLocks noChangeArrowheads="1"/>
              </p:cNvSpPr>
              <p:nvPr/>
            </p:nvSpPr>
            <p:spPr bwMode="auto">
              <a:xfrm rot="1184455">
                <a:off x="7227579" y="2844413"/>
                <a:ext cx="1872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0" name="Rectangle 698"/>
              <p:cNvSpPr>
                <a:spLocks noChangeArrowheads="1"/>
              </p:cNvSpPr>
              <p:nvPr/>
            </p:nvSpPr>
            <p:spPr bwMode="auto">
              <a:xfrm rot="1184455">
                <a:off x="7253173" y="2840835"/>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1" name="Rectangle 699"/>
              <p:cNvSpPr>
                <a:spLocks noChangeArrowheads="1"/>
              </p:cNvSpPr>
              <p:nvPr/>
            </p:nvSpPr>
            <p:spPr bwMode="auto">
              <a:xfrm rot="1184455">
                <a:off x="7719919" y="2643534"/>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2" name="Rectangle 700"/>
              <p:cNvSpPr>
                <a:spLocks noChangeArrowheads="1"/>
              </p:cNvSpPr>
              <p:nvPr/>
            </p:nvSpPr>
            <p:spPr bwMode="auto">
              <a:xfrm rot="1184455">
                <a:off x="7849720" y="2691102"/>
                <a:ext cx="20809"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3" name="Rectangle 701"/>
              <p:cNvSpPr>
                <a:spLocks noChangeArrowheads="1"/>
              </p:cNvSpPr>
              <p:nvPr/>
            </p:nvSpPr>
            <p:spPr bwMode="auto">
              <a:xfrm rot="1184455">
                <a:off x="7790308" y="2669540"/>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4" name="Rectangle 702"/>
              <p:cNvSpPr>
                <a:spLocks noChangeArrowheads="1"/>
              </p:cNvSpPr>
              <p:nvPr/>
            </p:nvSpPr>
            <p:spPr bwMode="auto">
              <a:xfrm rot="1184455">
                <a:off x="7739689" y="2649508"/>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5" name="Rectangle 703"/>
              <p:cNvSpPr>
                <a:spLocks noChangeArrowheads="1"/>
              </p:cNvSpPr>
              <p:nvPr/>
            </p:nvSpPr>
            <p:spPr bwMode="auto">
              <a:xfrm rot="1184455">
                <a:off x="7808181" y="267446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6" name="Rectangle 704"/>
              <p:cNvSpPr>
                <a:spLocks noChangeArrowheads="1"/>
              </p:cNvSpPr>
              <p:nvPr/>
            </p:nvSpPr>
            <p:spPr bwMode="auto">
              <a:xfrm rot="1184455">
                <a:off x="7873529" y="2697780"/>
                <a:ext cx="10405"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7" name="Rectangle 705"/>
              <p:cNvSpPr>
                <a:spLocks noChangeArrowheads="1"/>
              </p:cNvSpPr>
              <p:nvPr/>
            </p:nvSpPr>
            <p:spPr bwMode="auto">
              <a:xfrm rot="1184455">
                <a:off x="7842374" y="2685479"/>
                <a:ext cx="4162"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8" name="Rectangle 706"/>
              <p:cNvSpPr>
                <a:spLocks noChangeArrowheads="1"/>
              </p:cNvSpPr>
              <p:nvPr/>
            </p:nvSpPr>
            <p:spPr bwMode="auto">
              <a:xfrm rot="1184455">
                <a:off x="7756063" y="2663041"/>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9" name="Freeform 707"/>
              <p:cNvSpPr>
                <a:spLocks/>
              </p:cNvSpPr>
              <p:nvPr/>
            </p:nvSpPr>
            <p:spPr bwMode="auto">
              <a:xfrm rot="1184455">
                <a:off x="7820698" y="2686235"/>
                <a:ext cx="14567" cy="14791"/>
              </a:xfrm>
              <a:custGeom>
                <a:avLst/>
                <a:gdLst>
                  <a:gd name="T0" fmla="*/ 11113 w 7"/>
                  <a:gd name="T1" fmla="*/ 7938 h 7"/>
                  <a:gd name="T2" fmla="*/ 0 w 7"/>
                  <a:gd name="T3" fmla="*/ 11113 h 7"/>
                  <a:gd name="T4" fmla="*/ 0 w 7"/>
                  <a:gd name="T5" fmla="*/ 0 h 7"/>
                  <a:gd name="T6" fmla="*/ 11113 w 7"/>
                  <a:gd name="T7" fmla="*/ 0 h 7"/>
                  <a:gd name="T8" fmla="*/ 11113 w 7"/>
                  <a:gd name="T9" fmla="*/ 7938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5"/>
                    </a:moveTo>
                    <a:lnTo>
                      <a:pt x="0" y="7"/>
                    </a:lnTo>
                    <a:lnTo>
                      <a:pt x="0" y="0"/>
                    </a:lnTo>
                    <a:lnTo>
                      <a:pt x="7" y="0"/>
                    </a:lnTo>
                    <a:lnTo>
                      <a:pt x="7"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Rectangle 708"/>
              <p:cNvSpPr>
                <a:spLocks noChangeArrowheads="1"/>
              </p:cNvSpPr>
              <p:nvPr/>
            </p:nvSpPr>
            <p:spPr bwMode="auto">
              <a:xfrm rot="1184455">
                <a:off x="7776904" y="2662863"/>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1" name="Rectangle 709"/>
              <p:cNvSpPr>
                <a:spLocks noChangeArrowheads="1"/>
              </p:cNvSpPr>
              <p:nvPr/>
            </p:nvSpPr>
            <p:spPr bwMode="auto">
              <a:xfrm rot="1184455">
                <a:off x="7778580" y="2629347"/>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2" name="Freeform 710"/>
              <p:cNvSpPr>
                <a:spLocks/>
              </p:cNvSpPr>
              <p:nvPr/>
            </p:nvSpPr>
            <p:spPr bwMode="auto">
              <a:xfrm rot="1184455">
                <a:off x="7731817" y="2611073"/>
                <a:ext cx="10405" cy="19017"/>
              </a:xfrm>
              <a:custGeom>
                <a:avLst/>
                <a:gdLst>
                  <a:gd name="T0" fmla="*/ 7938 w 5"/>
                  <a:gd name="T1" fmla="*/ 14288 h 9"/>
                  <a:gd name="T2" fmla="*/ 0 w 5"/>
                  <a:gd name="T3" fmla="*/ 14288 h 9"/>
                  <a:gd name="T4" fmla="*/ 0 w 5"/>
                  <a:gd name="T5" fmla="*/ 0 h 9"/>
                  <a:gd name="T6" fmla="*/ 4763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3"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Rectangle 711"/>
              <p:cNvSpPr>
                <a:spLocks noChangeArrowheads="1"/>
              </p:cNvSpPr>
              <p:nvPr/>
            </p:nvSpPr>
            <p:spPr bwMode="auto">
              <a:xfrm rot="1184455">
                <a:off x="7802512" y="2635322"/>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4" name="Rectangle 712"/>
              <p:cNvSpPr>
                <a:spLocks noChangeArrowheads="1"/>
              </p:cNvSpPr>
              <p:nvPr/>
            </p:nvSpPr>
            <p:spPr bwMode="auto">
              <a:xfrm rot="1184455">
                <a:off x="7744508" y="2621852"/>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5" name="Freeform 713"/>
              <p:cNvSpPr>
                <a:spLocks/>
              </p:cNvSpPr>
              <p:nvPr/>
            </p:nvSpPr>
            <p:spPr bwMode="auto">
              <a:xfrm rot="1184455">
                <a:off x="7769032" y="2624427"/>
                <a:ext cx="10405" cy="19017"/>
              </a:xfrm>
              <a:custGeom>
                <a:avLst/>
                <a:gdLst>
                  <a:gd name="T0" fmla="*/ 7938 w 5"/>
                  <a:gd name="T1" fmla="*/ 14288 h 9"/>
                  <a:gd name="T2" fmla="*/ 0 w 5"/>
                  <a:gd name="T3" fmla="*/ 14288 h 9"/>
                  <a:gd name="T4" fmla="*/ 0 w 5"/>
                  <a:gd name="T5" fmla="*/ 0 h 9"/>
                  <a:gd name="T6" fmla="*/ 3175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2"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 name="Rectangle 714"/>
              <p:cNvSpPr>
                <a:spLocks noChangeArrowheads="1"/>
              </p:cNvSpPr>
              <p:nvPr/>
            </p:nvSpPr>
            <p:spPr bwMode="auto">
              <a:xfrm rot="1184455">
                <a:off x="7677628" y="2761926"/>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7" name="Freeform 715"/>
              <p:cNvSpPr>
                <a:spLocks/>
              </p:cNvSpPr>
              <p:nvPr/>
            </p:nvSpPr>
            <p:spPr bwMode="auto">
              <a:xfrm rot="1184455">
                <a:off x="7807612" y="2808440"/>
                <a:ext cx="20809" cy="16904"/>
              </a:xfrm>
              <a:custGeom>
                <a:avLst/>
                <a:gdLst>
                  <a:gd name="T0" fmla="*/ 15875 w 10"/>
                  <a:gd name="T1" fmla="*/ 12700 h 8"/>
                  <a:gd name="T2" fmla="*/ 4762 w 10"/>
                  <a:gd name="T3" fmla="*/ 12700 h 8"/>
                  <a:gd name="T4" fmla="*/ 0 w 10"/>
                  <a:gd name="T5" fmla="*/ 0 h 8"/>
                  <a:gd name="T6" fmla="*/ 15875 w 10"/>
                  <a:gd name="T7" fmla="*/ 0 h 8"/>
                  <a:gd name="T8" fmla="*/ 15875 w 10"/>
                  <a:gd name="T9" fmla="*/ 1270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10" y="8"/>
                    </a:moveTo>
                    <a:lnTo>
                      <a:pt x="3" y="8"/>
                    </a:lnTo>
                    <a:lnTo>
                      <a:pt x="0" y="0"/>
                    </a:lnTo>
                    <a:lnTo>
                      <a:pt x="10" y="0"/>
                    </a:lnTo>
                    <a:lnTo>
                      <a:pt x="10" y="8"/>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 name="Rectangle 716"/>
              <p:cNvSpPr>
                <a:spLocks noChangeArrowheads="1"/>
              </p:cNvSpPr>
              <p:nvPr/>
            </p:nvSpPr>
            <p:spPr bwMode="auto">
              <a:xfrm rot="1184455">
                <a:off x="7748200" y="2786878"/>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9" name="Rectangle 717"/>
              <p:cNvSpPr>
                <a:spLocks noChangeArrowheads="1"/>
              </p:cNvSpPr>
              <p:nvPr/>
            </p:nvSpPr>
            <p:spPr bwMode="auto">
              <a:xfrm rot="1184455">
                <a:off x="7701437" y="2768603"/>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0" name="Rectangle 718"/>
              <p:cNvSpPr>
                <a:spLocks noChangeArrowheads="1"/>
              </p:cNvSpPr>
              <p:nvPr/>
            </p:nvSpPr>
            <p:spPr bwMode="auto">
              <a:xfrm rot="1184455">
                <a:off x="7769991" y="2793204"/>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1" name="Rectangle 719"/>
              <p:cNvSpPr>
                <a:spLocks noChangeArrowheads="1"/>
              </p:cNvSpPr>
              <p:nvPr/>
            </p:nvSpPr>
            <p:spPr bwMode="auto">
              <a:xfrm rot="1184455">
                <a:off x="7831422" y="2815117"/>
                <a:ext cx="10405"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2" name="Rectangle 720"/>
              <p:cNvSpPr>
                <a:spLocks noChangeArrowheads="1"/>
              </p:cNvSpPr>
              <p:nvPr/>
            </p:nvSpPr>
            <p:spPr bwMode="auto">
              <a:xfrm rot="1184455">
                <a:off x="7804184" y="2804222"/>
                <a:ext cx="4162"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3" name="Rectangle 721"/>
              <p:cNvSpPr>
                <a:spLocks noChangeArrowheads="1"/>
              </p:cNvSpPr>
              <p:nvPr/>
            </p:nvSpPr>
            <p:spPr bwMode="auto">
              <a:xfrm rot="1184455">
                <a:off x="7713772" y="2781434"/>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4" name="Freeform 722"/>
              <p:cNvSpPr>
                <a:spLocks/>
              </p:cNvSpPr>
              <p:nvPr/>
            </p:nvSpPr>
            <p:spPr bwMode="auto">
              <a:xfrm rot="1184455">
                <a:off x="7778407" y="2804628"/>
                <a:ext cx="20809" cy="14791"/>
              </a:xfrm>
              <a:custGeom>
                <a:avLst/>
                <a:gdLst>
                  <a:gd name="T0" fmla="*/ 15875 w 10"/>
                  <a:gd name="T1" fmla="*/ 7938 h 7"/>
                  <a:gd name="T2" fmla="*/ 0 w 10"/>
                  <a:gd name="T3" fmla="*/ 11113 h 7"/>
                  <a:gd name="T4" fmla="*/ 0 w 10"/>
                  <a:gd name="T5" fmla="*/ 0 h 7"/>
                  <a:gd name="T6" fmla="*/ 15875 w 10"/>
                  <a:gd name="T7" fmla="*/ 0 h 7"/>
                  <a:gd name="T8" fmla="*/ 15875 w 10"/>
                  <a:gd name="T9" fmla="*/ 7938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5"/>
                    </a:moveTo>
                    <a:lnTo>
                      <a:pt x="0" y="7"/>
                    </a:lnTo>
                    <a:lnTo>
                      <a:pt x="0" y="0"/>
                    </a:lnTo>
                    <a:lnTo>
                      <a:pt x="10"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 name="Rectangle 723"/>
              <p:cNvSpPr>
                <a:spLocks noChangeArrowheads="1"/>
              </p:cNvSpPr>
              <p:nvPr/>
            </p:nvSpPr>
            <p:spPr bwMode="auto">
              <a:xfrm rot="1184455">
                <a:off x="7738652" y="2781958"/>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6" name="Rectangle 724"/>
              <p:cNvSpPr>
                <a:spLocks noChangeArrowheads="1"/>
              </p:cNvSpPr>
              <p:nvPr/>
            </p:nvSpPr>
            <p:spPr bwMode="auto">
              <a:xfrm rot="1184455">
                <a:off x="7740512" y="2747388"/>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7" name="Rectangle 725"/>
              <p:cNvSpPr>
                <a:spLocks noChangeArrowheads="1"/>
              </p:cNvSpPr>
              <p:nvPr/>
            </p:nvSpPr>
            <p:spPr bwMode="auto">
              <a:xfrm rot="1184455">
                <a:off x="7689709" y="272841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8" name="Rectangle 726"/>
              <p:cNvSpPr>
                <a:spLocks noChangeArrowheads="1"/>
              </p:cNvSpPr>
              <p:nvPr/>
            </p:nvSpPr>
            <p:spPr bwMode="auto">
              <a:xfrm rot="1184455">
                <a:off x="7760282" y="275336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9" name="Rectangle 727"/>
              <p:cNvSpPr>
                <a:spLocks noChangeArrowheads="1"/>
              </p:cNvSpPr>
              <p:nvPr/>
            </p:nvSpPr>
            <p:spPr bwMode="auto">
              <a:xfrm rot="1184455">
                <a:off x="7708460" y="2740243"/>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0" name="Rectangle 728"/>
              <p:cNvSpPr>
                <a:spLocks noChangeArrowheads="1"/>
              </p:cNvSpPr>
              <p:nvPr/>
            </p:nvSpPr>
            <p:spPr bwMode="auto">
              <a:xfrm rot="1184455">
                <a:off x="7726924" y="2741765"/>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1" name="Rectangle 729"/>
              <p:cNvSpPr>
                <a:spLocks noChangeArrowheads="1"/>
              </p:cNvSpPr>
              <p:nvPr/>
            </p:nvSpPr>
            <p:spPr bwMode="auto">
              <a:xfrm rot="1184455">
                <a:off x="7641223" y="2882369"/>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2" name="Rectangle 730"/>
              <p:cNvSpPr>
                <a:spLocks noChangeArrowheads="1"/>
              </p:cNvSpPr>
              <p:nvPr/>
            </p:nvSpPr>
            <p:spPr bwMode="auto">
              <a:xfrm rot="1184455">
                <a:off x="7771208" y="2928883"/>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3" name="Rectangle 731"/>
              <p:cNvSpPr>
                <a:spLocks noChangeArrowheads="1"/>
              </p:cNvSpPr>
              <p:nvPr/>
            </p:nvSpPr>
            <p:spPr bwMode="auto">
              <a:xfrm rot="1184455">
                <a:off x="7709775" y="2906970"/>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4" name="Rectangle 732"/>
              <p:cNvSpPr>
                <a:spLocks noChangeArrowheads="1"/>
              </p:cNvSpPr>
              <p:nvPr/>
            </p:nvSpPr>
            <p:spPr bwMode="auto">
              <a:xfrm rot="1184455">
                <a:off x="7658973" y="2887992"/>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5" name="Rectangle 733"/>
              <p:cNvSpPr>
                <a:spLocks noChangeArrowheads="1"/>
              </p:cNvSpPr>
              <p:nvPr/>
            </p:nvSpPr>
            <p:spPr bwMode="auto">
              <a:xfrm rot="1184455">
                <a:off x="7727526" y="2912593"/>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6" name="Freeform 734"/>
              <p:cNvSpPr>
                <a:spLocks/>
              </p:cNvSpPr>
              <p:nvPr/>
            </p:nvSpPr>
            <p:spPr bwMode="auto">
              <a:xfrm rot="1184455">
                <a:off x="7794067" y="2929057"/>
                <a:ext cx="6244" cy="21130"/>
              </a:xfrm>
              <a:custGeom>
                <a:avLst/>
                <a:gdLst>
                  <a:gd name="T0" fmla="*/ 4763 w 3"/>
                  <a:gd name="T1" fmla="*/ 15875 h 10"/>
                  <a:gd name="T2" fmla="*/ 0 w 3"/>
                  <a:gd name="T3" fmla="*/ 15875 h 10"/>
                  <a:gd name="T4" fmla="*/ 0 w 3"/>
                  <a:gd name="T5" fmla="*/ 4762 h 10"/>
                  <a:gd name="T6" fmla="*/ 4763 w 3"/>
                  <a:gd name="T7" fmla="*/ 0 h 10"/>
                  <a:gd name="T8" fmla="*/ 4763 w 3"/>
                  <a:gd name="T9" fmla="*/ 15875 h 10"/>
                  <a:gd name="T10" fmla="*/ 0 60000 65536"/>
                  <a:gd name="T11" fmla="*/ 0 60000 65536"/>
                  <a:gd name="T12" fmla="*/ 0 60000 65536"/>
                  <a:gd name="T13" fmla="*/ 0 60000 65536"/>
                  <a:gd name="T14" fmla="*/ 0 60000 65536"/>
                  <a:gd name="T15" fmla="*/ 0 w 3"/>
                  <a:gd name="T16" fmla="*/ 0 h 10"/>
                  <a:gd name="T17" fmla="*/ 3 w 3"/>
                  <a:gd name="T18" fmla="*/ 10 h 10"/>
                </a:gdLst>
                <a:ahLst/>
                <a:cxnLst>
                  <a:cxn ang="T10">
                    <a:pos x="T0" y="T1"/>
                  </a:cxn>
                  <a:cxn ang="T11">
                    <a:pos x="T2" y="T3"/>
                  </a:cxn>
                  <a:cxn ang="T12">
                    <a:pos x="T4" y="T5"/>
                  </a:cxn>
                  <a:cxn ang="T13">
                    <a:pos x="T6" y="T7"/>
                  </a:cxn>
                  <a:cxn ang="T14">
                    <a:pos x="T8" y="T9"/>
                  </a:cxn>
                </a:cxnLst>
                <a:rect l="T15" t="T16" r="T17" b="T18"/>
                <a:pathLst>
                  <a:path w="3" h="10">
                    <a:moveTo>
                      <a:pt x="3" y="10"/>
                    </a:moveTo>
                    <a:lnTo>
                      <a:pt x="0" y="10"/>
                    </a:lnTo>
                    <a:lnTo>
                      <a:pt x="0" y="3"/>
                    </a:lnTo>
                    <a:lnTo>
                      <a:pt x="3" y="0"/>
                    </a:lnTo>
                    <a:lnTo>
                      <a:pt x="3"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 name="Rectangle 735"/>
              <p:cNvSpPr>
                <a:spLocks noChangeArrowheads="1"/>
              </p:cNvSpPr>
              <p:nvPr/>
            </p:nvSpPr>
            <p:spPr bwMode="auto">
              <a:xfrm rot="1184455">
                <a:off x="7761720" y="2923611"/>
                <a:ext cx="4162"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8" name="Rectangle 736"/>
              <p:cNvSpPr>
                <a:spLocks noChangeArrowheads="1"/>
              </p:cNvSpPr>
              <p:nvPr/>
            </p:nvSpPr>
            <p:spPr bwMode="auto">
              <a:xfrm rot="1184455">
                <a:off x="7675704" y="2899474"/>
                <a:ext cx="16648"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9" name="Freeform 737"/>
              <p:cNvSpPr>
                <a:spLocks/>
              </p:cNvSpPr>
              <p:nvPr/>
            </p:nvSpPr>
            <p:spPr bwMode="auto">
              <a:xfrm rot="1184455">
                <a:off x="7742359" y="2923020"/>
                <a:ext cx="14567" cy="14791"/>
              </a:xfrm>
              <a:custGeom>
                <a:avLst/>
                <a:gdLst>
                  <a:gd name="T0" fmla="*/ 11113 w 7"/>
                  <a:gd name="T1" fmla="*/ 7938 h 7"/>
                  <a:gd name="T2" fmla="*/ 0 w 7"/>
                  <a:gd name="T3" fmla="*/ 11113 h 7"/>
                  <a:gd name="T4" fmla="*/ 0 w 7"/>
                  <a:gd name="T5" fmla="*/ 0 h 7"/>
                  <a:gd name="T6" fmla="*/ 11113 w 7"/>
                  <a:gd name="T7" fmla="*/ 0 h 7"/>
                  <a:gd name="T8" fmla="*/ 11113 w 7"/>
                  <a:gd name="T9" fmla="*/ 7938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5"/>
                    </a:moveTo>
                    <a:lnTo>
                      <a:pt x="0" y="7"/>
                    </a:lnTo>
                    <a:lnTo>
                      <a:pt x="0" y="0"/>
                    </a:lnTo>
                    <a:lnTo>
                      <a:pt x="7" y="0"/>
                    </a:lnTo>
                    <a:lnTo>
                      <a:pt x="7"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Rectangle 738"/>
              <p:cNvSpPr>
                <a:spLocks noChangeArrowheads="1"/>
              </p:cNvSpPr>
              <p:nvPr/>
            </p:nvSpPr>
            <p:spPr bwMode="auto">
              <a:xfrm rot="1184455">
                <a:off x="7696188" y="290134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1" name="Rectangle 739"/>
              <p:cNvSpPr>
                <a:spLocks noChangeArrowheads="1"/>
              </p:cNvSpPr>
              <p:nvPr/>
            </p:nvSpPr>
            <p:spPr bwMode="auto">
              <a:xfrm rot="1184455">
                <a:off x="7698220" y="2865781"/>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2" name="Freeform 740"/>
              <p:cNvSpPr>
                <a:spLocks/>
              </p:cNvSpPr>
              <p:nvPr/>
            </p:nvSpPr>
            <p:spPr bwMode="auto">
              <a:xfrm rot="1184455">
                <a:off x="7647601" y="2845749"/>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741"/>
              <p:cNvSpPr>
                <a:spLocks/>
              </p:cNvSpPr>
              <p:nvPr/>
            </p:nvSpPr>
            <p:spPr bwMode="auto">
              <a:xfrm rot="1184455">
                <a:off x="7718174" y="2870701"/>
                <a:ext cx="8324" cy="19017"/>
              </a:xfrm>
              <a:custGeom>
                <a:avLst/>
                <a:gdLst>
                  <a:gd name="T0" fmla="*/ 6350 w 4"/>
                  <a:gd name="T1" fmla="*/ 14288 h 9"/>
                  <a:gd name="T2" fmla="*/ 3175 w 4"/>
                  <a:gd name="T3" fmla="*/ 14288 h 9"/>
                  <a:gd name="T4" fmla="*/ 0 w 4"/>
                  <a:gd name="T5" fmla="*/ 0 h 9"/>
                  <a:gd name="T6" fmla="*/ 6350 w 4"/>
                  <a:gd name="T7" fmla="*/ 0 h 9"/>
                  <a:gd name="T8" fmla="*/ 6350 w 4"/>
                  <a:gd name="T9" fmla="*/ 14288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4" y="9"/>
                    </a:moveTo>
                    <a:lnTo>
                      <a:pt x="2" y="9"/>
                    </a:lnTo>
                    <a:lnTo>
                      <a:pt x="0" y="0"/>
                    </a:lnTo>
                    <a:lnTo>
                      <a:pt x="4" y="0"/>
                    </a:lnTo>
                    <a:lnTo>
                      <a:pt x="4"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 name="Freeform 742"/>
              <p:cNvSpPr>
                <a:spLocks/>
              </p:cNvSpPr>
              <p:nvPr/>
            </p:nvSpPr>
            <p:spPr bwMode="auto">
              <a:xfrm rot="1184455">
                <a:off x="7666229" y="2858285"/>
                <a:ext cx="18729" cy="14791"/>
              </a:xfrm>
              <a:custGeom>
                <a:avLst/>
                <a:gdLst>
                  <a:gd name="T0" fmla="*/ 14288 w 9"/>
                  <a:gd name="T1" fmla="*/ 11113 h 7"/>
                  <a:gd name="T2" fmla="*/ 0 w 9"/>
                  <a:gd name="T3" fmla="*/ 11113 h 7"/>
                  <a:gd name="T4" fmla="*/ 0 w 9"/>
                  <a:gd name="T5" fmla="*/ 0 h 7"/>
                  <a:gd name="T6" fmla="*/ 11113 w 9"/>
                  <a:gd name="T7" fmla="*/ 0 h 7"/>
                  <a:gd name="T8" fmla="*/ 14288 w 9"/>
                  <a:gd name="T9" fmla="*/ 11113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7"/>
                    </a:moveTo>
                    <a:lnTo>
                      <a:pt x="0" y="7"/>
                    </a:lnTo>
                    <a:lnTo>
                      <a:pt x="0" y="0"/>
                    </a:lnTo>
                    <a:lnTo>
                      <a:pt x="7"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Rectangle 743"/>
              <p:cNvSpPr>
                <a:spLocks noChangeArrowheads="1"/>
              </p:cNvSpPr>
              <p:nvPr/>
            </p:nvSpPr>
            <p:spPr bwMode="auto">
              <a:xfrm rot="1184455">
                <a:off x="7688856" y="2859807"/>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6" name="Rectangle 744"/>
              <p:cNvSpPr>
                <a:spLocks noChangeArrowheads="1"/>
              </p:cNvSpPr>
              <p:nvPr/>
            </p:nvSpPr>
            <p:spPr bwMode="auto">
              <a:xfrm rot="1184455">
                <a:off x="7598993" y="3000411"/>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7" name="Rectangle 745"/>
              <p:cNvSpPr>
                <a:spLocks noChangeArrowheads="1"/>
              </p:cNvSpPr>
              <p:nvPr/>
            </p:nvSpPr>
            <p:spPr bwMode="auto">
              <a:xfrm rot="1184455">
                <a:off x="7728977" y="3046925"/>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8" name="Rectangle 746"/>
              <p:cNvSpPr>
                <a:spLocks noChangeArrowheads="1"/>
              </p:cNvSpPr>
              <p:nvPr/>
            </p:nvSpPr>
            <p:spPr bwMode="auto">
              <a:xfrm rot="1184455">
                <a:off x="7667545" y="3025011"/>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9" name="Rectangle 747"/>
              <p:cNvSpPr>
                <a:spLocks noChangeArrowheads="1"/>
              </p:cNvSpPr>
              <p:nvPr/>
            </p:nvSpPr>
            <p:spPr bwMode="auto">
              <a:xfrm rot="1184455">
                <a:off x="7620904" y="3006034"/>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0" name="Rectangle 748"/>
              <p:cNvSpPr>
                <a:spLocks noChangeArrowheads="1"/>
              </p:cNvSpPr>
              <p:nvPr/>
            </p:nvSpPr>
            <p:spPr bwMode="auto">
              <a:xfrm rot="1184455">
                <a:off x="7691477" y="3030986"/>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1" name="Freeform 749"/>
              <p:cNvSpPr>
                <a:spLocks/>
              </p:cNvSpPr>
              <p:nvPr/>
            </p:nvSpPr>
            <p:spPr bwMode="auto">
              <a:xfrm rot="1184455">
                <a:off x="7751837" y="3047097"/>
                <a:ext cx="10405" cy="21130"/>
              </a:xfrm>
              <a:custGeom>
                <a:avLst/>
                <a:gdLst>
                  <a:gd name="T0" fmla="*/ 7938 w 5"/>
                  <a:gd name="T1" fmla="*/ 15875 h 10"/>
                  <a:gd name="T2" fmla="*/ 0 w 5"/>
                  <a:gd name="T3" fmla="*/ 15875 h 10"/>
                  <a:gd name="T4" fmla="*/ 0 w 5"/>
                  <a:gd name="T5" fmla="*/ 4762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0" y="10"/>
                    </a:lnTo>
                    <a:lnTo>
                      <a:pt x="0" y="3"/>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 name="Freeform 750"/>
              <p:cNvSpPr>
                <a:spLocks/>
              </p:cNvSpPr>
              <p:nvPr/>
            </p:nvSpPr>
            <p:spPr bwMode="auto">
              <a:xfrm rot="1184455">
                <a:off x="7723468" y="3042707"/>
                <a:ext cx="6244" cy="14791"/>
              </a:xfrm>
              <a:custGeom>
                <a:avLst/>
                <a:gdLst>
                  <a:gd name="T0" fmla="*/ 4763 w 3"/>
                  <a:gd name="T1" fmla="*/ 11113 h 7"/>
                  <a:gd name="T2" fmla="*/ 0 w 3"/>
                  <a:gd name="T3" fmla="*/ 11113 h 7"/>
                  <a:gd name="T4" fmla="*/ 0 w 3"/>
                  <a:gd name="T5" fmla="*/ 0 h 7"/>
                  <a:gd name="T6" fmla="*/ 0 w 3"/>
                  <a:gd name="T7" fmla="*/ 0 h 7"/>
                  <a:gd name="T8" fmla="*/ 4763 w 3"/>
                  <a:gd name="T9" fmla="*/ 11113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0" y="7"/>
                    </a:lnTo>
                    <a:lnTo>
                      <a:pt x="0" y="0"/>
                    </a:lnTo>
                    <a:lnTo>
                      <a:pt x="3"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 name="Rectangle 751"/>
              <p:cNvSpPr>
                <a:spLocks noChangeArrowheads="1"/>
              </p:cNvSpPr>
              <p:nvPr/>
            </p:nvSpPr>
            <p:spPr bwMode="auto">
              <a:xfrm rot="1184455">
                <a:off x="7633474" y="3017516"/>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4" name="Freeform 752"/>
              <p:cNvSpPr>
                <a:spLocks/>
              </p:cNvSpPr>
              <p:nvPr/>
            </p:nvSpPr>
            <p:spPr bwMode="auto">
              <a:xfrm rot="1184455">
                <a:off x="7700129" y="3041062"/>
                <a:ext cx="18729" cy="14791"/>
              </a:xfrm>
              <a:custGeom>
                <a:avLst/>
                <a:gdLst>
                  <a:gd name="T0" fmla="*/ 14288 w 9"/>
                  <a:gd name="T1" fmla="*/ 7938 h 7"/>
                  <a:gd name="T2" fmla="*/ 0 w 9"/>
                  <a:gd name="T3" fmla="*/ 11113 h 7"/>
                  <a:gd name="T4" fmla="*/ 0 w 9"/>
                  <a:gd name="T5" fmla="*/ 0 h 7"/>
                  <a:gd name="T6" fmla="*/ 14288 w 9"/>
                  <a:gd name="T7" fmla="*/ 0 h 7"/>
                  <a:gd name="T8" fmla="*/ 14288 w 9"/>
                  <a:gd name="T9" fmla="*/ 7938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5"/>
                    </a:moveTo>
                    <a:lnTo>
                      <a:pt x="0" y="7"/>
                    </a:lnTo>
                    <a:lnTo>
                      <a:pt x="0" y="0"/>
                    </a:lnTo>
                    <a:lnTo>
                      <a:pt x="9" y="0"/>
                    </a:lnTo>
                    <a:lnTo>
                      <a:pt x="9"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Rectangle 753"/>
              <p:cNvSpPr>
                <a:spLocks noChangeArrowheads="1"/>
              </p:cNvSpPr>
              <p:nvPr/>
            </p:nvSpPr>
            <p:spPr bwMode="auto">
              <a:xfrm rot="1184455">
                <a:off x="7658119" y="301938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6" name="Rectangle 754"/>
              <p:cNvSpPr>
                <a:spLocks noChangeArrowheads="1"/>
              </p:cNvSpPr>
              <p:nvPr/>
            </p:nvSpPr>
            <p:spPr bwMode="auto">
              <a:xfrm rot="1184455">
                <a:off x="7662173" y="2984173"/>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7" name="Rectangle 755"/>
              <p:cNvSpPr>
                <a:spLocks noChangeArrowheads="1"/>
              </p:cNvSpPr>
              <p:nvPr/>
            </p:nvSpPr>
            <p:spPr bwMode="auto">
              <a:xfrm rot="1184455">
                <a:off x="7611432" y="2964844"/>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8" name="Rectangle 756"/>
              <p:cNvSpPr>
                <a:spLocks noChangeArrowheads="1"/>
              </p:cNvSpPr>
              <p:nvPr/>
            </p:nvSpPr>
            <p:spPr bwMode="auto">
              <a:xfrm rot="1184455">
                <a:off x="7679923" y="298979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9" name="Rectangle 757"/>
              <p:cNvSpPr>
                <a:spLocks noChangeArrowheads="1"/>
              </p:cNvSpPr>
              <p:nvPr/>
            </p:nvSpPr>
            <p:spPr bwMode="auto">
              <a:xfrm rot="1184455">
                <a:off x="7624122" y="2975623"/>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0" name="Rectangle 758"/>
              <p:cNvSpPr>
                <a:spLocks noChangeArrowheads="1"/>
              </p:cNvSpPr>
              <p:nvPr/>
            </p:nvSpPr>
            <p:spPr bwMode="auto">
              <a:xfrm rot="1184455">
                <a:off x="7646626" y="297784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1" name="Rectangle 759"/>
              <p:cNvSpPr>
                <a:spLocks noChangeArrowheads="1"/>
              </p:cNvSpPr>
              <p:nvPr/>
            </p:nvSpPr>
            <p:spPr bwMode="auto">
              <a:xfrm rot="1184455">
                <a:off x="7879622" y="2537713"/>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2" name="Rectangle 760"/>
              <p:cNvSpPr>
                <a:spLocks noChangeArrowheads="1"/>
              </p:cNvSpPr>
              <p:nvPr/>
            </p:nvSpPr>
            <p:spPr bwMode="auto">
              <a:xfrm rot="1184455">
                <a:off x="8012933" y="2584806"/>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3" name="Rectangle 761"/>
              <p:cNvSpPr>
                <a:spLocks noChangeArrowheads="1"/>
              </p:cNvSpPr>
              <p:nvPr/>
            </p:nvSpPr>
            <p:spPr bwMode="auto">
              <a:xfrm rot="1184455">
                <a:off x="7952214" y="2563017"/>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4" name="Rectangle 762"/>
              <p:cNvSpPr>
                <a:spLocks noChangeArrowheads="1"/>
              </p:cNvSpPr>
              <p:nvPr/>
            </p:nvSpPr>
            <p:spPr bwMode="auto">
              <a:xfrm rot="1184455">
                <a:off x="7901411" y="2544039"/>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5" name="Rectangle 763"/>
              <p:cNvSpPr>
                <a:spLocks noChangeArrowheads="1"/>
              </p:cNvSpPr>
              <p:nvPr/>
            </p:nvSpPr>
            <p:spPr bwMode="auto">
              <a:xfrm rot="1184455">
                <a:off x="7971984" y="2568991"/>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6" name="Rectangle 764"/>
              <p:cNvSpPr>
                <a:spLocks noChangeArrowheads="1"/>
              </p:cNvSpPr>
              <p:nvPr/>
            </p:nvSpPr>
            <p:spPr bwMode="auto">
              <a:xfrm rot="1184455">
                <a:off x="8030682" y="2590429"/>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7" name="Rectangle 765"/>
              <p:cNvSpPr>
                <a:spLocks noChangeArrowheads="1"/>
              </p:cNvSpPr>
              <p:nvPr/>
            </p:nvSpPr>
            <p:spPr bwMode="auto">
              <a:xfrm rot="1184455">
                <a:off x="8003383" y="2579886"/>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8" name="Rectangle 766"/>
              <p:cNvSpPr>
                <a:spLocks noChangeArrowheads="1"/>
              </p:cNvSpPr>
              <p:nvPr/>
            </p:nvSpPr>
            <p:spPr bwMode="auto">
              <a:xfrm rot="1184455">
                <a:off x="7913032" y="2560972"/>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9" name="Rectangle 767"/>
              <p:cNvSpPr>
                <a:spLocks noChangeArrowheads="1"/>
              </p:cNvSpPr>
              <p:nvPr/>
            </p:nvSpPr>
            <p:spPr bwMode="auto">
              <a:xfrm rot="1184455">
                <a:off x="7978381" y="2580065"/>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0" name="Rectangle 768"/>
              <p:cNvSpPr>
                <a:spLocks noChangeArrowheads="1"/>
              </p:cNvSpPr>
              <p:nvPr/>
            </p:nvSpPr>
            <p:spPr bwMode="auto">
              <a:xfrm rot="1184455">
                <a:off x="7938626" y="2557394"/>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1" name="Rectangle 769"/>
              <p:cNvSpPr>
                <a:spLocks noChangeArrowheads="1"/>
              </p:cNvSpPr>
              <p:nvPr/>
            </p:nvSpPr>
            <p:spPr bwMode="auto">
              <a:xfrm rot="1184455">
                <a:off x="7940425" y="2523175"/>
                <a:ext cx="16648"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2" name="Rectangle 770"/>
              <p:cNvSpPr>
                <a:spLocks noChangeArrowheads="1"/>
              </p:cNvSpPr>
              <p:nvPr/>
            </p:nvSpPr>
            <p:spPr bwMode="auto">
              <a:xfrm rot="1184455">
                <a:off x="7891704" y="2504198"/>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3" name="Rectangle 771"/>
              <p:cNvSpPr>
                <a:spLocks noChangeArrowheads="1"/>
              </p:cNvSpPr>
              <p:nvPr/>
            </p:nvSpPr>
            <p:spPr bwMode="auto">
              <a:xfrm rot="1184455">
                <a:off x="7960195" y="252915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4" name="Rectangle 772"/>
              <p:cNvSpPr>
                <a:spLocks noChangeArrowheads="1"/>
              </p:cNvSpPr>
              <p:nvPr/>
            </p:nvSpPr>
            <p:spPr bwMode="auto">
              <a:xfrm rot="1184455">
                <a:off x="7907720" y="2519781"/>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5" name="Rectangle 773"/>
              <p:cNvSpPr>
                <a:spLocks noChangeArrowheads="1"/>
              </p:cNvSpPr>
              <p:nvPr/>
            </p:nvSpPr>
            <p:spPr bwMode="auto">
              <a:xfrm rot="1184455">
                <a:off x="7926898" y="251720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56" name="Freeform 774"/>
              <p:cNvSpPr>
                <a:spLocks noEditPoints="1"/>
              </p:cNvSpPr>
              <p:nvPr/>
            </p:nvSpPr>
            <p:spPr bwMode="auto">
              <a:xfrm rot="1184455">
                <a:off x="7235685" y="2387563"/>
                <a:ext cx="790760" cy="693051"/>
              </a:xfrm>
              <a:custGeom>
                <a:avLst/>
                <a:gdLst>
                  <a:gd name="T0" fmla="*/ 0 w 380"/>
                  <a:gd name="T1" fmla="*/ 11112 h 328"/>
                  <a:gd name="T2" fmla="*/ 603250 w 380"/>
                  <a:gd name="T3" fmla="*/ 512763 h 328"/>
                  <a:gd name="T4" fmla="*/ 592138 w 380"/>
                  <a:gd name="T5" fmla="*/ 396875 h 328"/>
                  <a:gd name="T6" fmla="*/ 307975 w 380"/>
                  <a:gd name="T7" fmla="*/ 306387 h 328"/>
                  <a:gd name="T8" fmla="*/ 592138 w 380"/>
                  <a:gd name="T9" fmla="*/ 396875 h 328"/>
                  <a:gd name="T10" fmla="*/ 307975 w 380"/>
                  <a:gd name="T11" fmla="*/ 303212 h 328"/>
                  <a:gd name="T12" fmla="*/ 592138 w 380"/>
                  <a:gd name="T13" fmla="*/ 209550 h 328"/>
                  <a:gd name="T14" fmla="*/ 592138 w 380"/>
                  <a:gd name="T15" fmla="*/ 206375 h 328"/>
                  <a:gd name="T16" fmla="*/ 303212 w 380"/>
                  <a:gd name="T17" fmla="*/ 96837 h 328"/>
                  <a:gd name="T18" fmla="*/ 592138 w 380"/>
                  <a:gd name="T19" fmla="*/ 206375 h 328"/>
                  <a:gd name="T20" fmla="*/ 588963 w 380"/>
                  <a:gd name="T21" fmla="*/ 6350 h 328"/>
                  <a:gd name="T22" fmla="*/ 7938 w 380"/>
                  <a:gd name="T23" fmla="*/ 93662 h 328"/>
                  <a:gd name="T24" fmla="*/ 220663 w 380"/>
                  <a:gd name="T25" fmla="*/ 212725 h 328"/>
                  <a:gd name="T26" fmla="*/ 295275 w 380"/>
                  <a:gd name="T27" fmla="*/ 96837 h 328"/>
                  <a:gd name="T28" fmla="*/ 220663 w 380"/>
                  <a:gd name="T29" fmla="*/ 212725 h 328"/>
                  <a:gd name="T30" fmla="*/ 300038 w 380"/>
                  <a:gd name="T31" fmla="*/ 303212 h 328"/>
                  <a:gd name="T32" fmla="*/ 220663 w 380"/>
                  <a:gd name="T33" fmla="*/ 217488 h 328"/>
                  <a:gd name="T34" fmla="*/ 225425 w 380"/>
                  <a:gd name="T35" fmla="*/ 306387 h 328"/>
                  <a:gd name="T36" fmla="*/ 300038 w 380"/>
                  <a:gd name="T37" fmla="*/ 401637 h 328"/>
                  <a:gd name="T38" fmla="*/ 225425 w 380"/>
                  <a:gd name="T39" fmla="*/ 306387 h 328"/>
                  <a:gd name="T40" fmla="*/ 212725 w 380"/>
                  <a:gd name="T41" fmla="*/ 101600 h 328"/>
                  <a:gd name="T42" fmla="*/ 11112 w 380"/>
                  <a:gd name="T43" fmla="*/ 217488 h 328"/>
                  <a:gd name="T44" fmla="*/ 11112 w 380"/>
                  <a:gd name="T45" fmla="*/ 220663 h 328"/>
                  <a:gd name="T46" fmla="*/ 217488 w 380"/>
                  <a:gd name="T47" fmla="*/ 303212 h 328"/>
                  <a:gd name="T48" fmla="*/ 11112 w 380"/>
                  <a:gd name="T49" fmla="*/ 220663 h 328"/>
                  <a:gd name="T50" fmla="*/ 217488 w 380"/>
                  <a:gd name="T51" fmla="*/ 306387 h 328"/>
                  <a:gd name="T52" fmla="*/ 14288 w 380"/>
                  <a:gd name="T53" fmla="*/ 407988 h 328"/>
                  <a:gd name="T54" fmla="*/ 14288 w 380"/>
                  <a:gd name="T55" fmla="*/ 512763 h 328"/>
                  <a:gd name="T56" fmla="*/ 217488 w 380"/>
                  <a:gd name="T57" fmla="*/ 407988 h 328"/>
                  <a:gd name="T58" fmla="*/ 14288 w 380"/>
                  <a:gd name="T59" fmla="*/ 512763 h 328"/>
                  <a:gd name="T60" fmla="*/ 225425 w 380"/>
                  <a:gd name="T61" fmla="*/ 407988 h 328"/>
                  <a:gd name="T62" fmla="*/ 300038 w 380"/>
                  <a:gd name="T63" fmla="*/ 509588 h 328"/>
                  <a:gd name="T64" fmla="*/ 307975 w 380"/>
                  <a:gd name="T65" fmla="*/ 509588 h 328"/>
                  <a:gd name="T66" fmla="*/ 592138 w 380"/>
                  <a:gd name="T67" fmla="*/ 401637 h 328"/>
                  <a:gd name="T68" fmla="*/ 307975 w 380"/>
                  <a:gd name="T69" fmla="*/ 509588 h 3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0"/>
                  <a:gd name="T106" fmla="*/ 0 h 328"/>
                  <a:gd name="T107" fmla="*/ 380 w 380"/>
                  <a:gd name="T108" fmla="*/ 328 h 3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0" h="328">
                    <a:moveTo>
                      <a:pt x="375" y="0"/>
                    </a:moveTo>
                    <a:lnTo>
                      <a:pt x="0" y="7"/>
                    </a:lnTo>
                    <a:lnTo>
                      <a:pt x="5" y="328"/>
                    </a:lnTo>
                    <a:lnTo>
                      <a:pt x="380" y="323"/>
                    </a:lnTo>
                    <a:lnTo>
                      <a:pt x="375" y="0"/>
                    </a:lnTo>
                    <a:close/>
                    <a:moveTo>
                      <a:pt x="373" y="250"/>
                    </a:moveTo>
                    <a:lnTo>
                      <a:pt x="194" y="253"/>
                    </a:lnTo>
                    <a:lnTo>
                      <a:pt x="194" y="193"/>
                    </a:lnTo>
                    <a:lnTo>
                      <a:pt x="373" y="191"/>
                    </a:lnTo>
                    <a:lnTo>
                      <a:pt x="373" y="250"/>
                    </a:lnTo>
                    <a:close/>
                    <a:moveTo>
                      <a:pt x="373" y="189"/>
                    </a:moveTo>
                    <a:lnTo>
                      <a:pt x="194" y="191"/>
                    </a:lnTo>
                    <a:lnTo>
                      <a:pt x="191" y="134"/>
                    </a:lnTo>
                    <a:lnTo>
                      <a:pt x="373" y="132"/>
                    </a:lnTo>
                    <a:lnTo>
                      <a:pt x="373" y="189"/>
                    </a:lnTo>
                    <a:close/>
                    <a:moveTo>
                      <a:pt x="373" y="130"/>
                    </a:moveTo>
                    <a:lnTo>
                      <a:pt x="191" y="132"/>
                    </a:lnTo>
                    <a:lnTo>
                      <a:pt x="191" y="61"/>
                    </a:lnTo>
                    <a:lnTo>
                      <a:pt x="371" y="59"/>
                    </a:lnTo>
                    <a:lnTo>
                      <a:pt x="373" y="130"/>
                    </a:lnTo>
                    <a:close/>
                    <a:moveTo>
                      <a:pt x="5" y="12"/>
                    </a:moveTo>
                    <a:lnTo>
                      <a:pt x="371" y="4"/>
                    </a:lnTo>
                    <a:lnTo>
                      <a:pt x="371" y="54"/>
                    </a:lnTo>
                    <a:lnTo>
                      <a:pt x="5" y="59"/>
                    </a:lnTo>
                    <a:lnTo>
                      <a:pt x="5" y="12"/>
                    </a:lnTo>
                    <a:close/>
                    <a:moveTo>
                      <a:pt x="139" y="134"/>
                    </a:moveTo>
                    <a:lnTo>
                      <a:pt x="139" y="64"/>
                    </a:lnTo>
                    <a:lnTo>
                      <a:pt x="186" y="61"/>
                    </a:lnTo>
                    <a:lnTo>
                      <a:pt x="186" y="134"/>
                    </a:lnTo>
                    <a:lnTo>
                      <a:pt x="139" y="134"/>
                    </a:lnTo>
                    <a:close/>
                    <a:moveTo>
                      <a:pt x="186" y="137"/>
                    </a:moveTo>
                    <a:lnTo>
                      <a:pt x="189" y="191"/>
                    </a:lnTo>
                    <a:lnTo>
                      <a:pt x="142" y="191"/>
                    </a:lnTo>
                    <a:lnTo>
                      <a:pt x="139" y="137"/>
                    </a:lnTo>
                    <a:lnTo>
                      <a:pt x="186" y="137"/>
                    </a:lnTo>
                    <a:close/>
                    <a:moveTo>
                      <a:pt x="142" y="193"/>
                    </a:moveTo>
                    <a:lnTo>
                      <a:pt x="189" y="193"/>
                    </a:lnTo>
                    <a:lnTo>
                      <a:pt x="189" y="253"/>
                    </a:lnTo>
                    <a:lnTo>
                      <a:pt x="142" y="255"/>
                    </a:lnTo>
                    <a:lnTo>
                      <a:pt x="142" y="193"/>
                    </a:lnTo>
                    <a:close/>
                    <a:moveTo>
                      <a:pt x="5" y="64"/>
                    </a:moveTo>
                    <a:lnTo>
                      <a:pt x="134" y="64"/>
                    </a:lnTo>
                    <a:lnTo>
                      <a:pt x="134" y="134"/>
                    </a:lnTo>
                    <a:lnTo>
                      <a:pt x="7" y="137"/>
                    </a:lnTo>
                    <a:lnTo>
                      <a:pt x="5" y="64"/>
                    </a:lnTo>
                    <a:close/>
                    <a:moveTo>
                      <a:pt x="7" y="139"/>
                    </a:moveTo>
                    <a:lnTo>
                      <a:pt x="134" y="137"/>
                    </a:lnTo>
                    <a:lnTo>
                      <a:pt x="137" y="191"/>
                    </a:lnTo>
                    <a:lnTo>
                      <a:pt x="7" y="193"/>
                    </a:lnTo>
                    <a:lnTo>
                      <a:pt x="7" y="139"/>
                    </a:lnTo>
                    <a:close/>
                    <a:moveTo>
                      <a:pt x="7" y="196"/>
                    </a:moveTo>
                    <a:lnTo>
                      <a:pt x="137" y="193"/>
                    </a:lnTo>
                    <a:lnTo>
                      <a:pt x="137" y="255"/>
                    </a:lnTo>
                    <a:lnTo>
                      <a:pt x="9" y="257"/>
                    </a:lnTo>
                    <a:lnTo>
                      <a:pt x="7" y="196"/>
                    </a:lnTo>
                    <a:close/>
                    <a:moveTo>
                      <a:pt x="9" y="323"/>
                    </a:moveTo>
                    <a:lnTo>
                      <a:pt x="9" y="260"/>
                    </a:lnTo>
                    <a:lnTo>
                      <a:pt x="137" y="257"/>
                    </a:lnTo>
                    <a:lnTo>
                      <a:pt x="139" y="321"/>
                    </a:lnTo>
                    <a:lnTo>
                      <a:pt x="9" y="323"/>
                    </a:lnTo>
                    <a:close/>
                    <a:moveTo>
                      <a:pt x="144" y="321"/>
                    </a:moveTo>
                    <a:lnTo>
                      <a:pt x="142" y="257"/>
                    </a:lnTo>
                    <a:lnTo>
                      <a:pt x="189" y="255"/>
                    </a:lnTo>
                    <a:lnTo>
                      <a:pt x="189" y="321"/>
                    </a:lnTo>
                    <a:lnTo>
                      <a:pt x="144" y="321"/>
                    </a:lnTo>
                    <a:close/>
                    <a:moveTo>
                      <a:pt x="194" y="321"/>
                    </a:moveTo>
                    <a:lnTo>
                      <a:pt x="194" y="255"/>
                    </a:lnTo>
                    <a:lnTo>
                      <a:pt x="373" y="253"/>
                    </a:lnTo>
                    <a:lnTo>
                      <a:pt x="375" y="319"/>
                    </a:lnTo>
                    <a:lnTo>
                      <a:pt x="194" y="321"/>
                    </a:lnTo>
                    <a:close/>
                  </a:path>
                </a:pathLst>
              </a:custGeom>
              <a:solidFill>
                <a:srgbClr val="6FA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8" name="Group 257"/>
            <p:cNvGrpSpPr/>
            <p:nvPr/>
          </p:nvGrpSpPr>
          <p:grpSpPr>
            <a:xfrm rot="18704129">
              <a:off x="7248677" y="3128290"/>
              <a:ext cx="1097134" cy="1449788"/>
              <a:chOff x="7082107" y="1952573"/>
              <a:chExt cx="1097134" cy="1449788"/>
            </a:xfrm>
          </p:grpSpPr>
          <p:pic>
            <p:nvPicPr>
              <p:cNvPr id="259" name="Picture 5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84455">
                <a:off x="7103390" y="2039500"/>
                <a:ext cx="1075851" cy="1362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5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84455">
                <a:off x="7110521" y="2059033"/>
                <a:ext cx="1063365" cy="13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1" name="Picture 5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84455">
                <a:off x="7572159" y="2029378"/>
                <a:ext cx="590989" cy="9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5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184455">
                <a:off x="7559543" y="2072944"/>
                <a:ext cx="576423" cy="13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5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84455">
                <a:off x="7562451" y="2084378"/>
                <a:ext cx="574342"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5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84455">
                <a:off x="7595753" y="2019631"/>
                <a:ext cx="89481" cy="8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5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84455">
                <a:off x="7601405" y="2027256"/>
                <a:ext cx="72834" cy="7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5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184455">
                <a:off x="7610025" y="2034009"/>
                <a:ext cx="58267" cy="6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5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184455">
                <a:off x="7616154" y="2029039"/>
                <a:ext cx="43701"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5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184455">
                <a:off x="8011048" y="2168289"/>
                <a:ext cx="87400" cy="8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184455">
                <a:off x="8014619" y="2175914"/>
                <a:ext cx="74914" cy="7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5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184455">
                <a:off x="8023238" y="2182667"/>
                <a:ext cx="60348" cy="6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5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84455">
                <a:off x="8031388" y="2178049"/>
                <a:ext cx="43701"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5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184455">
                <a:off x="7179956" y="2103960"/>
                <a:ext cx="942670" cy="122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5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184455">
                <a:off x="7161482" y="2094045"/>
                <a:ext cx="959318" cy="124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184455">
                <a:off x="7160840" y="2101963"/>
                <a:ext cx="944751" cy="122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552"/>
              <p:cNvSpPr>
                <a:spLocks/>
              </p:cNvSpPr>
              <p:nvPr/>
            </p:nvSpPr>
            <p:spPr bwMode="auto">
              <a:xfrm rot="1184455">
                <a:off x="7532986" y="1952573"/>
                <a:ext cx="49943" cy="183828"/>
              </a:xfrm>
              <a:custGeom>
                <a:avLst/>
                <a:gdLst>
                  <a:gd name="T0" fmla="*/ 30480 w 10"/>
                  <a:gd name="T1" fmla="*/ 0 h 37"/>
                  <a:gd name="T2" fmla="*/ 0 w 10"/>
                  <a:gd name="T3" fmla="*/ 29862 h 37"/>
                  <a:gd name="T4" fmla="*/ 0 w 10"/>
                  <a:gd name="T5" fmla="*/ 108251 h 37"/>
                  <a:gd name="T6" fmla="*/ 30480 w 10"/>
                  <a:gd name="T7" fmla="*/ 138113 h 37"/>
                  <a:gd name="T8" fmla="*/ 38100 w 10"/>
                  <a:gd name="T9" fmla="*/ 138113 h 37"/>
                  <a:gd name="T10" fmla="*/ 38100 w 10"/>
                  <a:gd name="T11" fmla="*/ 119449 h 37"/>
                  <a:gd name="T12" fmla="*/ 30480 w 10"/>
                  <a:gd name="T13" fmla="*/ 119449 h 37"/>
                  <a:gd name="T14" fmla="*/ 19050 w 10"/>
                  <a:gd name="T15" fmla="*/ 108251 h 37"/>
                  <a:gd name="T16" fmla="*/ 19050 w 10"/>
                  <a:gd name="T17" fmla="*/ 29862 h 37"/>
                  <a:gd name="T18" fmla="*/ 30480 w 10"/>
                  <a:gd name="T19" fmla="*/ 18664 h 37"/>
                  <a:gd name="T20" fmla="*/ 38100 w 10"/>
                  <a:gd name="T21" fmla="*/ 18664 h 37"/>
                  <a:gd name="T22" fmla="*/ 38100 w 10"/>
                  <a:gd name="T23" fmla="*/ 0 h 37"/>
                  <a:gd name="T24" fmla="*/ 30480 w 1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37"/>
                  <a:gd name="T41" fmla="*/ 10 w 1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37">
                    <a:moveTo>
                      <a:pt x="8" y="0"/>
                    </a:moveTo>
                    <a:cubicBezTo>
                      <a:pt x="3" y="0"/>
                      <a:pt x="0" y="4"/>
                      <a:pt x="0" y="8"/>
                    </a:cubicBezTo>
                    <a:cubicBezTo>
                      <a:pt x="0" y="29"/>
                      <a:pt x="0" y="29"/>
                      <a:pt x="0" y="29"/>
                    </a:cubicBezTo>
                    <a:cubicBezTo>
                      <a:pt x="0" y="33"/>
                      <a:pt x="3" y="37"/>
                      <a:pt x="8" y="37"/>
                    </a:cubicBezTo>
                    <a:cubicBezTo>
                      <a:pt x="10" y="37"/>
                      <a:pt x="10" y="37"/>
                      <a:pt x="10" y="37"/>
                    </a:cubicBezTo>
                    <a:cubicBezTo>
                      <a:pt x="10" y="32"/>
                      <a:pt x="10" y="32"/>
                      <a:pt x="10" y="32"/>
                    </a:cubicBezTo>
                    <a:cubicBezTo>
                      <a:pt x="8" y="32"/>
                      <a:pt x="8" y="32"/>
                      <a:pt x="8" y="32"/>
                    </a:cubicBezTo>
                    <a:cubicBezTo>
                      <a:pt x="6" y="32"/>
                      <a:pt x="5" y="30"/>
                      <a:pt x="5" y="29"/>
                    </a:cubicBezTo>
                    <a:cubicBezTo>
                      <a:pt x="5" y="8"/>
                      <a:pt x="5" y="8"/>
                      <a:pt x="5" y="8"/>
                    </a:cubicBezTo>
                    <a:cubicBezTo>
                      <a:pt x="5" y="6"/>
                      <a:pt x="6" y="5"/>
                      <a:pt x="8" y="5"/>
                    </a:cubicBezTo>
                    <a:cubicBezTo>
                      <a:pt x="10" y="5"/>
                      <a:pt x="10" y="5"/>
                      <a:pt x="10" y="5"/>
                    </a:cubicBezTo>
                    <a:cubicBezTo>
                      <a:pt x="10" y="0"/>
                      <a:pt x="10" y="0"/>
                      <a:pt x="10" y="0"/>
                    </a:cubicBez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 name="Freeform 553"/>
              <p:cNvSpPr>
                <a:spLocks/>
              </p:cNvSpPr>
              <p:nvPr/>
            </p:nvSpPr>
            <p:spPr bwMode="auto">
              <a:xfrm rot="1184455">
                <a:off x="8106931" y="2158164"/>
                <a:ext cx="47862" cy="183828"/>
              </a:xfrm>
              <a:custGeom>
                <a:avLst/>
                <a:gdLst>
                  <a:gd name="T0" fmla="*/ 10954 w 10"/>
                  <a:gd name="T1" fmla="*/ 0 h 37"/>
                  <a:gd name="T2" fmla="*/ 36513 w 10"/>
                  <a:gd name="T3" fmla="*/ 29862 h 37"/>
                  <a:gd name="T4" fmla="*/ 36513 w 10"/>
                  <a:gd name="T5" fmla="*/ 108251 h 37"/>
                  <a:gd name="T6" fmla="*/ 10954 w 10"/>
                  <a:gd name="T7" fmla="*/ 138113 h 37"/>
                  <a:gd name="T8" fmla="*/ 0 w 10"/>
                  <a:gd name="T9" fmla="*/ 138113 h 37"/>
                  <a:gd name="T10" fmla="*/ 0 w 10"/>
                  <a:gd name="T11" fmla="*/ 119449 h 37"/>
                  <a:gd name="T12" fmla="*/ 10954 w 10"/>
                  <a:gd name="T13" fmla="*/ 119449 h 37"/>
                  <a:gd name="T14" fmla="*/ 18257 w 10"/>
                  <a:gd name="T15" fmla="*/ 108251 h 37"/>
                  <a:gd name="T16" fmla="*/ 18257 w 10"/>
                  <a:gd name="T17" fmla="*/ 29862 h 37"/>
                  <a:gd name="T18" fmla="*/ 10954 w 10"/>
                  <a:gd name="T19" fmla="*/ 18664 h 37"/>
                  <a:gd name="T20" fmla="*/ 0 w 10"/>
                  <a:gd name="T21" fmla="*/ 18664 h 37"/>
                  <a:gd name="T22" fmla="*/ 0 w 10"/>
                  <a:gd name="T23" fmla="*/ 0 h 37"/>
                  <a:gd name="T24" fmla="*/ 10954 w 1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37"/>
                  <a:gd name="T41" fmla="*/ 10 w 10"/>
                  <a:gd name="T42" fmla="*/ 37 h 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37">
                    <a:moveTo>
                      <a:pt x="3" y="0"/>
                    </a:moveTo>
                    <a:cubicBezTo>
                      <a:pt x="7" y="0"/>
                      <a:pt x="10" y="4"/>
                      <a:pt x="10" y="8"/>
                    </a:cubicBezTo>
                    <a:cubicBezTo>
                      <a:pt x="10" y="29"/>
                      <a:pt x="10" y="29"/>
                      <a:pt x="10" y="29"/>
                    </a:cubicBezTo>
                    <a:cubicBezTo>
                      <a:pt x="10" y="33"/>
                      <a:pt x="7" y="37"/>
                      <a:pt x="3" y="37"/>
                    </a:cubicBezTo>
                    <a:cubicBezTo>
                      <a:pt x="0" y="37"/>
                      <a:pt x="0" y="37"/>
                      <a:pt x="0" y="37"/>
                    </a:cubicBezTo>
                    <a:cubicBezTo>
                      <a:pt x="0" y="32"/>
                      <a:pt x="0" y="32"/>
                      <a:pt x="0" y="32"/>
                    </a:cubicBezTo>
                    <a:cubicBezTo>
                      <a:pt x="3" y="32"/>
                      <a:pt x="3" y="32"/>
                      <a:pt x="3" y="32"/>
                    </a:cubicBezTo>
                    <a:cubicBezTo>
                      <a:pt x="4" y="32"/>
                      <a:pt x="5" y="30"/>
                      <a:pt x="5" y="29"/>
                    </a:cubicBezTo>
                    <a:cubicBezTo>
                      <a:pt x="5" y="8"/>
                      <a:pt x="5" y="8"/>
                      <a:pt x="5" y="8"/>
                    </a:cubicBezTo>
                    <a:cubicBezTo>
                      <a:pt x="5" y="6"/>
                      <a:pt x="4" y="5"/>
                      <a:pt x="3" y="5"/>
                    </a:cubicBezTo>
                    <a:cubicBezTo>
                      <a:pt x="0" y="5"/>
                      <a:pt x="0" y="5"/>
                      <a:pt x="0" y="5"/>
                    </a:cubicBezTo>
                    <a:cubicBezTo>
                      <a:pt x="0" y="0"/>
                      <a:pt x="0" y="0"/>
                      <a:pt x="0" y="0"/>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77" name="Picture 5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184455">
                <a:off x="7518989" y="2193390"/>
                <a:ext cx="590989" cy="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5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184455">
                <a:off x="7514756" y="1981397"/>
                <a:ext cx="58267"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5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184455">
                <a:off x="8112145" y="2195775"/>
                <a:ext cx="58267" cy="11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557"/>
              <p:cNvSpPr>
                <a:spLocks/>
              </p:cNvSpPr>
              <p:nvPr/>
            </p:nvSpPr>
            <p:spPr bwMode="auto">
              <a:xfrm rot="1184455">
                <a:off x="7378494" y="2325359"/>
                <a:ext cx="776194" cy="19017"/>
              </a:xfrm>
              <a:custGeom>
                <a:avLst/>
                <a:gdLst>
                  <a:gd name="T0" fmla="*/ 592138 w 373"/>
                  <a:gd name="T1" fmla="*/ 6350 h 9"/>
                  <a:gd name="T2" fmla="*/ 0 w 373"/>
                  <a:gd name="T3" fmla="*/ 14288 h 9"/>
                  <a:gd name="T4" fmla="*/ 0 w 373"/>
                  <a:gd name="T5" fmla="*/ 6350 h 9"/>
                  <a:gd name="T6" fmla="*/ 592138 w 373"/>
                  <a:gd name="T7" fmla="*/ 0 h 9"/>
                  <a:gd name="T8" fmla="*/ 592138 w 373"/>
                  <a:gd name="T9" fmla="*/ 6350 h 9"/>
                  <a:gd name="T10" fmla="*/ 0 60000 65536"/>
                  <a:gd name="T11" fmla="*/ 0 60000 65536"/>
                  <a:gd name="T12" fmla="*/ 0 60000 65536"/>
                  <a:gd name="T13" fmla="*/ 0 60000 65536"/>
                  <a:gd name="T14" fmla="*/ 0 60000 65536"/>
                  <a:gd name="T15" fmla="*/ 0 w 373"/>
                  <a:gd name="T16" fmla="*/ 0 h 9"/>
                  <a:gd name="T17" fmla="*/ 373 w 373"/>
                  <a:gd name="T18" fmla="*/ 9 h 9"/>
                </a:gdLst>
                <a:ahLst/>
                <a:cxnLst>
                  <a:cxn ang="T10">
                    <a:pos x="T0" y="T1"/>
                  </a:cxn>
                  <a:cxn ang="T11">
                    <a:pos x="T2" y="T3"/>
                  </a:cxn>
                  <a:cxn ang="T12">
                    <a:pos x="T4" y="T5"/>
                  </a:cxn>
                  <a:cxn ang="T13">
                    <a:pos x="T6" y="T7"/>
                  </a:cxn>
                  <a:cxn ang="T14">
                    <a:pos x="T8" y="T9"/>
                  </a:cxn>
                </a:cxnLst>
                <a:rect l="T15" t="T16" r="T17" b="T18"/>
                <a:pathLst>
                  <a:path w="373" h="9">
                    <a:moveTo>
                      <a:pt x="373" y="4"/>
                    </a:moveTo>
                    <a:lnTo>
                      <a:pt x="0" y="9"/>
                    </a:lnTo>
                    <a:lnTo>
                      <a:pt x="0" y="4"/>
                    </a:lnTo>
                    <a:lnTo>
                      <a:pt x="373" y="0"/>
                    </a:lnTo>
                    <a:lnTo>
                      <a:pt x="373" y="4"/>
                    </a:lnTo>
                    <a:close/>
                  </a:path>
                </a:pathLst>
              </a:custGeom>
              <a:solidFill>
                <a:srgbClr val="AB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1" name="Freeform 558"/>
              <p:cNvSpPr>
                <a:spLocks/>
              </p:cNvSpPr>
              <p:nvPr/>
            </p:nvSpPr>
            <p:spPr bwMode="auto">
              <a:xfrm rot="1184455">
                <a:off x="7082107" y="3193348"/>
                <a:ext cx="776194" cy="21130"/>
              </a:xfrm>
              <a:custGeom>
                <a:avLst/>
                <a:gdLst>
                  <a:gd name="T0" fmla="*/ 592138 w 373"/>
                  <a:gd name="T1" fmla="*/ 7938 h 10"/>
                  <a:gd name="T2" fmla="*/ 0 w 373"/>
                  <a:gd name="T3" fmla="*/ 15875 h 10"/>
                  <a:gd name="T4" fmla="*/ 0 w 373"/>
                  <a:gd name="T5" fmla="*/ 7938 h 10"/>
                  <a:gd name="T6" fmla="*/ 592138 w 373"/>
                  <a:gd name="T7" fmla="*/ 0 h 10"/>
                  <a:gd name="T8" fmla="*/ 592138 w 373"/>
                  <a:gd name="T9" fmla="*/ 7938 h 10"/>
                  <a:gd name="T10" fmla="*/ 0 60000 65536"/>
                  <a:gd name="T11" fmla="*/ 0 60000 65536"/>
                  <a:gd name="T12" fmla="*/ 0 60000 65536"/>
                  <a:gd name="T13" fmla="*/ 0 60000 65536"/>
                  <a:gd name="T14" fmla="*/ 0 60000 65536"/>
                  <a:gd name="T15" fmla="*/ 0 w 373"/>
                  <a:gd name="T16" fmla="*/ 0 h 10"/>
                  <a:gd name="T17" fmla="*/ 373 w 373"/>
                  <a:gd name="T18" fmla="*/ 10 h 10"/>
                </a:gdLst>
                <a:ahLst/>
                <a:cxnLst>
                  <a:cxn ang="T10">
                    <a:pos x="T0" y="T1"/>
                  </a:cxn>
                  <a:cxn ang="T11">
                    <a:pos x="T2" y="T3"/>
                  </a:cxn>
                  <a:cxn ang="T12">
                    <a:pos x="T4" y="T5"/>
                  </a:cxn>
                  <a:cxn ang="T13">
                    <a:pos x="T6" y="T7"/>
                  </a:cxn>
                  <a:cxn ang="T14">
                    <a:pos x="T8" y="T9"/>
                  </a:cxn>
                </a:cxnLst>
                <a:rect l="T15" t="T16" r="T17" b="T18"/>
                <a:pathLst>
                  <a:path w="373" h="10">
                    <a:moveTo>
                      <a:pt x="373" y="5"/>
                    </a:moveTo>
                    <a:lnTo>
                      <a:pt x="0" y="10"/>
                    </a:lnTo>
                    <a:lnTo>
                      <a:pt x="0" y="5"/>
                    </a:lnTo>
                    <a:lnTo>
                      <a:pt x="373" y="0"/>
                    </a:lnTo>
                    <a:lnTo>
                      <a:pt x="373" y="5"/>
                    </a:lnTo>
                    <a:close/>
                  </a:path>
                </a:pathLst>
              </a:custGeom>
              <a:solidFill>
                <a:srgbClr val="AB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2" name="Freeform 559"/>
              <p:cNvSpPr>
                <a:spLocks/>
              </p:cNvSpPr>
              <p:nvPr/>
            </p:nvSpPr>
            <p:spPr bwMode="auto">
              <a:xfrm rot="1184455">
                <a:off x="7340899" y="2411063"/>
                <a:ext cx="761627" cy="116214"/>
              </a:xfrm>
              <a:custGeom>
                <a:avLst/>
                <a:gdLst>
                  <a:gd name="T0" fmla="*/ 581025 w 366"/>
                  <a:gd name="T1" fmla="*/ 79375 h 55"/>
                  <a:gd name="T2" fmla="*/ 0 w 366"/>
                  <a:gd name="T3" fmla="*/ 87313 h 55"/>
                  <a:gd name="T4" fmla="*/ 0 w 366"/>
                  <a:gd name="T5" fmla="*/ 12700 h 55"/>
                  <a:gd name="T6" fmla="*/ 581025 w 366"/>
                  <a:gd name="T7" fmla="*/ 0 h 55"/>
                  <a:gd name="T8" fmla="*/ 581025 w 366"/>
                  <a:gd name="T9" fmla="*/ 79375 h 55"/>
                  <a:gd name="T10" fmla="*/ 0 60000 65536"/>
                  <a:gd name="T11" fmla="*/ 0 60000 65536"/>
                  <a:gd name="T12" fmla="*/ 0 60000 65536"/>
                  <a:gd name="T13" fmla="*/ 0 60000 65536"/>
                  <a:gd name="T14" fmla="*/ 0 60000 65536"/>
                  <a:gd name="T15" fmla="*/ 0 w 366"/>
                  <a:gd name="T16" fmla="*/ 0 h 55"/>
                  <a:gd name="T17" fmla="*/ 366 w 366"/>
                  <a:gd name="T18" fmla="*/ 55 h 55"/>
                </a:gdLst>
                <a:ahLst/>
                <a:cxnLst>
                  <a:cxn ang="T10">
                    <a:pos x="T0" y="T1"/>
                  </a:cxn>
                  <a:cxn ang="T11">
                    <a:pos x="T2" y="T3"/>
                  </a:cxn>
                  <a:cxn ang="T12">
                    <a:pos x="T4" y="T5"/>
                  </a:cxn>
                  <a:cxn ang="T13">
                    <a:pos x="T6" y="T7"/>
                  </a:cxn>
                  <a:cxn ang="T14">
                    <a:pos x="T8" y="T9"/>
                  </a:cxn>
                </a:cxnLst>
                <a:rect l="T15" t="T16" r="T17" b="T18"/>
                <a:pathLst>
                  <a:path w="366" h="55">
                    <a:moveTo>
                      <a:pt x="366" y="50"/>
                    </a:moveTo>
                    <a:lnTo>
                      <a:pt x="0" y="55"/>
                    </a:lnTo>
                    <a:lnTo>
                      <a:pt x="0" y="8"/>
                    </a:lnTo>
                    <a:lnTo>
                      <a:pt x="366" y="0"/>
                    </a:lnTo>
                    <a:lnTo>
                      <a:pt x="366" y="50"/>
                    </a:lnTo>
                    <a:close/>
                  </a:path>
                </a:pathLst>
              </a:custGeom>
              <a:solidFill>
                <a:srgbClr val="CF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3" name="Freeform 560"/>
              <p:cNvSpPr>
                <a:spLocks/>
              </p:cNvSpPr>
              <p:nvPr/>
            </p:nvSpPr>
            <p:spPr bwMode="auto">
              <a:xfrm rot="1184455">
                <a:off x="7165673" y="2908149"/>
                <a:ext cx="761627" cy="147907"/>
              </a:xfrm>
              <a:custGeom>
                <a:avLst/>
                <a:gdLst>
                  <a:gd name="T0" fmla="*/ 581025 w 366"/>
                  <a:gd name="T1" fmla="*/ 104775 h 70"/>
                  <a:gd name="T2" fmla="*/ 293687 w 366"/>
                  <a:gd name="T3" fmla="*/ 107950 h 70"/>
                  <a:gd name="T4" fmla="*/ 285750 w 366"/>
                  <a:gd name="T5" fmla="*/ 107950 h 70"/>
                  <a:gd name="T6" fmla="*/ 214313 w 366"/>
                  <a:gd name="T7" fmla="*/ 107950 h 70"/>
                  <a:gd name="T8" fmla="*/ 206375 w 366"/>
                  <a:gd name="T9" fmla="*/ 107950 h 70"/>
                  <a:gd name="T10" fmla="*/ 0 w 366"/>
                  <a:gd name="T11" fmla="*/ 111125 h 70"/>
                  <a:gd name="T12" fmla="*/ 0 w 366"/>
                  <a:gd name="T13" fmla="*/ 11112 h 70"/>
                  <a:gd name="T14" fmla="*/ 203200 w 366"/>
                  <a:gd name="T15" fmla="*/ 6350 h 70"/>
                  <a:gd name="T16" fmla="*/ 211138 w 366"/>
                  <a:gd name="T17" fmla="*/ 6350 h 70"/>
                  <a:gd name="T18" fmla="*/ 285750 w 366"/>
                  <a:gd name="T19" fmla="*/ 3175 h 70"/>
                  <a:gd name="T20" fmla="*/ 293687 w 366"/>
                  <a:gd name="T21" fmla="*/ 3175 h 70"/>
                  <a:gd name="T22" fmla="*/ 577850 w 366"/>
                  <a:gd name="T23" fmla="*/ 0 h 70"/>
                  <a:gd name="T24" fmla="*/ 581025 w 366"/>
                  <a:gd name="T25" fmla="*/ 104775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6"/>
                  <a:gd name="T40" fmla="*/ 0 h 70"/>
                  <a:gd name="T41" fmla="*/ 366 w 366"/>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6" h="70">
                    <a:moveTo>
                      <a:pt x="366" y="66"/>
                    </a:moveTo>
                    <a:lnTo>
                      <a:pt x="185" y="68"/>
                    </a:lnTo>
                    <a:lnTo>
                      <a:pt x="180" y="68"/>
                    </a:lnTo>
                    <a:lnTo>
                      <a:pt x="135" y="68"/>
                    </a:lnTo>
                    <a:lnTo>
                      <a:pt x="130" y="68"/>
                    </a:lnTo>
                    <a:lnTo>
                      <a:pt x="0" y="70"/>
                    </a:lnTo>
                    <a:lnTo>
                      <a:pt x="0" y="7"/>
                    </a:lnTo>
                    <a:lnTo>
                      <a:pt x="128" y="4"/>
                    </a:lnTo>
                    <a:lnTo>
                      <a:pt x="133" y="4"/>
                    </a:lnTo>
                    <a:lnTo>
                      <a:pt x="180" y="2"/>
                    </a:lnTo>
                    <a:lnTo>
                      <a:pt x="185" y="2"/>
                    </a:lnTo>
                    <a:lnTo>
                      <a:pt x="364" y="0"/>
                    </a:lnTo>
                    <a:lnTo>
                      <a:pt x="366" y="66"/>
                    </a:lnTo>
                    <a:close/>
                  </a:path>
                </a:pathLst>
              </a:custGeom>
              <a:solidFill>
                <a:srgbClr val="CFDB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4" name="Rectangle 561"/>
              <p:cNvSpPr>
                <a:spLocks noChangeArrowheads="1"/>
              </p:cNvSpPr>
              <p:nvPr/>
            </p:nvSpPr>
            <p:spPr bwMode="auto">
              <a:xfrm rot="1184455">
                <a:off x="7436147" y="2186809"/>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85" name="Rectangle 562"/>
              <p:cNvSpPr>
                <a:spLocks noChangeArrowheads="1"/>
              </p:cNvSpPr>
              <p:nvPr/>
            </p:nvSpPr>
            <p:spPr bwMode="auto">
              <a:xfrm rot="1184455">
                <a:off x="7566131" y="222909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86" name="Rectangle 563"/>
              <p:cNvSpPr>
                <a:spLocks noChangeArrowheads="1"/>
              </p:cNvSpPr>
              <p:nvPr/>
            </p:nvSpPr>
            <p:spPr bwMode="auto">
              <a:xfrm rot="1184455">
                <a:off x="7505353" y="2207659"/>
                <a:ext cx="16648"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87" name="Rectangle 564"/>
              <p:cNvSpPr>
                <a:spLocks noChangeArrowheads="1"/>
              </p:cNvSpPr>
              <p:nvPr/>
            </p:nvSpPr>
            <p:spPr bwMode="auto">
              <a:xfrm rot="1184455">
                <a:off x="7453897" y="2192432"/>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88" name="Rectangle 565"/>
              <p:cNvSpPr>
                <a:spLocks noChangeArrowheads="1"/>
              </p:cNvSpPr>
              <p:nvPr/>
            </p:nvSpPr>
            <p:spPr bwMode="auto">
              <a:xfrm rot="1184455">
                <a:off x="7525122" y="2213634"/>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89" name="Rectangle 566"/>
              <p:cNvSpPr>
                <a:spLocks noChangeArrowheads="1"/>
              </p:cNvSpPr>
              <p:nvPr/>
            </p:nvSpPr>
            <p:spPr bwMode="auto">
              <a:xfrm rot="1184455">
                <a:off x="7589941" y="2235774"/>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0" name="Rectangle 567"/>
              <p:cNvSpPr>
                <a:spLocks noChangeArrowheads="1"/>
              </p:cNvSpPr>
              <p:nvPr/>
            </p:nvSpPr>
            <p:spPr bwMode="auto">
              <a:xfrm rot="1184455">
                <a:off x="7556583" y="2224177"/>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1" name="Rectangle 568"/>
              <p:cNvSpPr>
                <a:spLocks noChangeArrowheads="1"/>
              </p:cNvSpPr>
              <p:nvPr/>
            </p:nvSpPr>
            <p:spPr bwMode="auto">
              <a:xfrm rot="1184455">
                <a:off x="7472291" y="2206316"/>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2" name="Rectangle 569"/>
              <p:cNvSpPr>
                <a:spLocks noChangeArrowheads="1"/>
              </p:cNvSpPr>
              <p:nvPr/>
            </p:nvSpPr>
            <p:spPr bwMode="auto">
              <a:xfrm rot="1184455">
                <a:off x="7536926" y="2229510"/>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3" name="Rectangle 570"/>
              <p:cNvSpPr>
                <a:spLocks noChangeArrowheads="1"/>
              </p:cNvSpPr>
              <p:nvPr/>
            </p:nvSpPr>
            <p:spPr bwMode="auto">
              <a:xfrm rot="1184455">
                <a:off x="7491825" y="2201685"/>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4" name="Rectangle 571"/>
              <p:cNvSpPr>
                <a:spLocks noChangeArrowheads="1"/>
              </p:cNvSpPr>
              <p:nvPr/>
            </p:nvSpPr>
            <p:spPr bwMode="auto">
              <a:xfrm rot="1184455">
                <a:off x="7495522" y="2166407"/>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5" name="Freeform 572"/>
              <p:cNvSpPr>
                <a:spLocks/>
              </p:cNvSpPr>
              <p:nvPr/>
            </p:nvSpPr>
            <p:spPr bwMode="auto">
              <a:xfrm rot="1184455">
                <a:off x="7443832" y="2152528"/>
                <a:ext cx="8324" cy="14791"/>
              </a:xfrm>
              <a:custGeom>
                <a:avLst/>
                <a:gdLst>
                  <a:gd name="T0" fmla="*/ 6350 w 4"/>
                  <a:gd name="T1" fmla="*/ 11113 h 7"/>
                  <a:gd name="T2" fmla="*/ 3175 w 4"/>
                  <a:gd name="T3" fmla="*/ 11113 h 7"/>
                  <a:gd name="T4" fmla="*/ 0 w 4"/>
                  <a:gd name="T5" fmla="*/ 0 h 7"/>
                  <a:gd name="T6" fmla="*/ 6350 w 4"/>
                  <a:gd name="T7" fmla="*/ 0 h 7"/>
                  <a:gd name="T8" fmla="*/ 6350 w 4"/>
                  <a:gd name="T9" fmla="*/ 11113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4" y="7"/>
                    </a:moveTo>
                    <a:lnTo>
                      <a:pt x="2" y="7"/>
                    </a:lnTo>
                    <a:lnTo>
                      <a:pt x="0" y="0"/>
                    </a:lnTo>
                    <a:lnTo>
                      <a:pt x="4" y="0"/>
                    </a:lnTo>
                    <a:lnTo>
                      <a:pt x="4"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6" name="Freeform 573"/>
              <p:cNvSpPr>
                <a:spLocks/>
              </p:cNvSpPr>
              <p:nvPr/>
            </p:nvSpPr>
            <p:spPr bwMode="auto">
              <a:xfrm rot="1184455">
                <a:off x="7513395" y="2171327"/>
                <a:ext cx="10405" cy="21130"/>
              </a:xfrm>
              <a:custGeom>
                <a:avLst/>
                <a:gdLst>
                  <a:gd name="T0" fmla="*/ 7938 w 5"/>
                  <a:gd name="T1" fmla="*/ 15875 h 10"/>
                  <a:gd name="T2" fmla="*/ 3175 w 5"/>
                  <a:gd name="T3" fmla="*/ 15875 h 10"/>
                  <a:gd name="T4" fmla="*/ 0 w 5"/>
                  <a:gd name="T5" fmla="*/ 0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2" y="10"/>
                    </a:lnTo>
                    <a:lnTo>
                      <a:pt x="0" y="0"/>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 name="Freeform 574"/>
              <p:cNvSpPr>
                <a:spLocks/>
              </p:cNvSpPr>
              <p:nvPr/>
            </p:nvSpPr>
            <p:spPr bwMode="auto">
              <a:xfrm rot="1184455">
                <a:off x="7460380" y="2165065"/>
                <a:ext cx="20809" cy="10565"/>
              </a:xfrm>
              <a:custGeom>
                <a:avLst/>
                <a:gdLst>
                  <a:gd name="T0" fmla="*/ 15875 w 10"/>
                  <a:gd name="T1" fmla="*/ 7938 h 5"/>
                  <a:gd name="T2" fmla="*/ 0 w 10"/>
                  <a:gd name="T3" fmla="*/ 7938 h 5"/>
                  <a:gd name="T4" fmla="*/ 0 w 10"/>
                  <a:gd name="T5" fmla="*/ 0 h 5"/>
                  <a:gd name="T6" fmla="*/ 11112 w 10"/>
                  <a:gd name="T7" fmla="*/ 0 h 5"/>
                  <a:gd name="T8" fmla="*/ 15875 w 10"/>
                  <a:gd name="T9" fmla="*/ 7938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5"/>
                    </a:moveTo>
                    <a:lnTo>
                      <a:pt x="0" y="5"/>
                    </a:lnTo>
                    <a:lnTo>
                      <a:pt x="0" y="0"/>
                    </a:lnTo>
                    <a:lnTo>
                      <a:pt x="7"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8" name="Rectangle 575"/>
              <p:cNvSpPr>
                <a:spLocks noChangeArrowheads="1"/>
              </p:cNvSpPr>
              <p:nvPr/>
            </p:nvSpPr>
            <p:spPr bwMode="auto">
              <a:xfrm rot="1184455">
                <a:off x="7486157" y="2160433"/>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99" name="Rectangle 576"/>
              <p:cNvSpPr>
                <a:spLocks noChangeArrowheads="1"/>
              </p:cNvSpPr>
              <p:nvPr/>
            </p:nvSpPr>
            <p:spPr bwMode="auto">
              <a:xfrm rot="1184455">
                <a:off x="7371079" y="2366378"/>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0" name="Freeform 577"/>
              <p:cNvSpPr>
                <a:spLocks/>
              </p:cNvSpPr>
              <p:nvPr/>
            </p:nvSpPr>
            <p:spPr bwMode="auto">
              <a:xfrm rot="1184455">
                <a:off x="7501002" y="2413243"/>
                <a:ext cx="20809" cy="14791"/>
              </a:xfrm>
              <a:custGeom>
                <a:avLst/>
                <a:gdLst>
                  <a:gd name="T0" fmla="*/ 15875 w 10"/>
                  <a:gd name="T1" fmla="*/ 11113 h 7"/>
                  <a:gd name="T2" fmla="*/ 4762 w 10"/>
                  <a:gd name="T3" fmla="*/ 11113 h 7"/>
                  <a:gd name="T4" fmla="*/ 0 w 10"/>
                  <a:gd name="T5" fmla="*/ 0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3" y="7"/>
                    </a:lnTo>
                    <a:lnTo>
                      <a:pt x="0" y="0"/>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1" name="Rectangle 578"/>
              <p:cNvSpPr>
                <a:spLocks noChangeArrowheads="1"/>
              </p:cNvSpPr>
              <p:nvPr/>
            </p:nvSpPr>
            <p:spPr bwMode="auto">
              <a:xfrm rot="1184455">
                <a:off x="7439571" y="2391330"/>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2" name="Rectangle 579"/>
              <p:cNvSpPr>
                <a:spLocks noChangeArrowheads="1"/>
              </p:cNvSpPr>
              <p:nvPr/>
            </p:nvSpPr>
            <p:spPr bwMode="auto">
              <a:xfrm rot="1184455">
                <a:off x="7394827" y="237340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3" name="Rectangle 580"/>
              <p:cNvSpPr>
                <a:spLocks noChangeArrowheads="1"/>
              </p:cNvSpPr>
              <p:nvPr/>
            </p:nvSpPr>
            <p:spPr bwMode="auto">
              <a:xfrm rot="1184455">
                <a:off x="7463380" y="2398008"/>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4" name="Rectangle 581"/>
              <p:cNvSpPr>
                <a:spLocks noChangeArrowheads="1"/>
              </p:cNvSpPr>
              <p:nvPr/>
            </p:nvSpPr>
            <p:spPr bwMode="auto">
              <a:xfrm rot="1184455">
                <a:off x="7524812" y="2419921"/>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5" name="Rectangle 582"/>
              <p:cNvSpPr>
                <a:spLocks noChangeArrowheads="1"/>
              </p:cNvSpPr>
              <p:nvPr/>
            </p:nvSpPr>
            <p:spPr bwMode="auto">
              <a:xfrm rot="1184455">
                <a:off x="7497574" y="2409026"/>
                <a:ext cx="4162"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6" name="Rectangle 583"/>
              <p:cNvSpPr>
                <a:spLocks noChangeArrowheads="1"/>
              </p:cNvSpPr>
              <p:nvPr/>
            </p:nvSpPr>
            <p:spPr bwMode="auto">
              <a:xfrm rot="1184455">
                <a:off x="7407580" y="2383834"/>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7" name="Rectangle 584"/>
              <p:cNvSpPr>
                <a:spLocks noChangeArrowheads="1"/>
              </p:cNvSpPr>
              <p:nvPr/>
            </p:nvSpPr>
            <p:spPr bwMode="auto">
              <a:xfrm rot="1184455">
                <a:off x="7472215" y="2407029"/>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8" name="Rectangle 585"/>
              <p:cNvSpPr>
                <a:spLocks noChangeArrowheads="1"/>
              </p:cNvSpPr>
              <p:nvPr/>
            </p:nvSpPr>
            <p:spPr bwMode="auto">
              <a:xfrm rot="1184455">
                <a:off x="7432103" y="2386410"/>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09" name="Rectangle 586"/>
              <p:cNvSpPr>
                <a:spLocks noChangeArrowheads="1"/>
              </p:cNvSpPr>
              <p:nvPr/>
            </p:nvSpPr>
            <p:spPr bwMode="auto">
              <a:xfrm rot="1184455">
                <a:off x="7433902" y="2350078"/>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0" name="Rectangle 587"/>
              <p:cNvSpPr>
                <a:spLocks noChangeArrowheads="1"/>
              </p:cNvSpPr>
              <p:nvPr/>
            </p:nvSpPr>
            <p:spPr bwMode="auto">
              <a:xfrm rot="1184455">
                <a:off x="7383099" y="233110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1" name="Rectangle 588"/>
              <p:cNvSpPr>
                <a:spLocks noChangeArrowheads="1"/>
              </p:cNvSpPr>
              <p:nvPr/>
            </p:nvSpPr>
            <p:spPr bwMode="auto">
              <a:xfrm rot="1184455">
                <a:off x="7451653" y="235570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2" name="Rectangle 589"/>
              <p:cNvSpPr>
                <a:spLocks noChangeArrowheads="1"/>
              </p:cNvSpPr>
              <p:nvPr/>
            </p:nvSpPr>
            <p:spPr bwMode="auto">
              <a:xfrm rot="1184455">
                <a:off x="7399474" y="2344634"/>
                <a:ext cx="16648"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3" name="Rectangle 590"/>
              <p:cNvSpPr>
                <a:spLocks noChangeArrowheads="1"/>
              </p:cNvSpPr>
              <p:nvPr/>
            </p:nvSpPr>
            <p:spPr bwMode="auto">
              <a:xfrm rot="1184455">
                <a:off x="7420314" y="2344455"/>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4" name="Freeform 591"/>
              <p:cNvSpPr>
                <a:spLocks/>
              </p:cNvSpPr>
              <p:nvPr/>
            </p:nvSpPr>
            <p:spPr bwMode="auto">
              <a:xfrm rot="1184455">
                <a:off x="7132107" y="3043204"/>
                <a:ext cx="14567" cy="21130"/>
              </a:xfrm>
              <a:custGeom>
                <a:avLst/>
                <a:gdLst>
                  <a:gd name="T0" fmla="*/ 11113 w 7"/>
                  <a:gd name="T1" fmla="*/ 11112 h 10"/>
                  <a:gd name="T2" fmla="*/ 0 w 7"/>
                  <a:gd name="T3" fmla="*/ 15875 h 10"/>
                  <a:gd name="T4" fmla="*/ 0 w 7"/>
                  <a:gd name="T5" fmla="*/ 0 h 10"/>
                  <a:gd name="T6" fmla="*/ 11113 w 7"/>
                  <a:gd name="T7" fmla="*/ 0 h 10"/>
                  <a:gd name="T8" fmla="*/ 11113 w 7"/>
                  <a:gd name="T9" fmla="*/ 11112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7"/>
                    </a:moveTo>
                    <a:lnTo>
                      <a:pt x="0" y="10"/>
                    </a:lnTo>
                    <a:lnTo>
                      <a:pt x="0" y="0"/>
                    </a:lnTo>
                    <a:lnTo>
                      <a:pt x="7" y="0"/>
                    </a:lnTo>
                    <a:lnTo>
                      <a:pt x="7"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5" name="Rectangle 592"/>
              <p:cNvSpPr>
                <a:spLocks noChangeArrowheads="1"/>
              </p:cNvSpPr>
              <p:nvPr/>
            </p:nvSpPr>
            <p:spPr bwMode="auto">
              <a:xfrm rot="1184455">
                <a:off x="7265121" y="3086382"/>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6" name="Rectangle 593"/>
              <p:cNvSpPr>
                <a:spLocks noChangeArrowheads="1"/>
              </p:cNvSpPr>
              <p:nvPr/>
            </p:nvSpPr>
            <p:spPr bwMode="auto">
              <a:xfrm rot="1184455">
                <a:off x="7204402" y="3064592"/>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7" name="Rectangle 594"/>
              <p:cNvSpPr>
                <a:spLocks noChangeArrowheads="1"/>
              </p:cNvSpPr>
              <p:nvPr/>
            </p:nvSpPr>
            <p:spPr bwMode="auto">
              <a:xfrm rot="1184455">
                <a:off x="7152886" y="3049717"/>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8" name="Rectangle 595"/>
              <p:cNvSpPr>
                <a:spLocks noChangeArrowheads="1"/>
              </p:cNvSpPr>
              <p:nvPr/>
            </p:nvSpPr>
            <p:spPr bwMode="auto">
              <a:xfrm rot="1184455">
                <a:off x="7222153" y="307021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19" name="Rectangle 596"/>
              <p:cNvSpPr>
                <a:spLocks noChangeArrowheads="1"/>
              </p:cNvSpPr>
              <p:nvPr/>
            </p:nvSpPr>
            <p:spPr bwMode="auto">
              <a:xfrm rot="1184455">
                <a:off x="7286910" y="309270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20" name="Rectangle 597"/>
              <p:cNvSpPr>
                <a:spLocks noChangeArrowheads="1"/>
              </p:cNvSpPr>
              <p:nvPr/>
            </p:nvSpPr>
            <p:spPr bwMode="auto">
              <a:xfrm rot="1184455">
                <a:off x="7255633" y="3081110"/>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21" name="Rectangle 598"/>
              <p:cNvSpPr>
                <a:spLocks noChangeArrowheads="1"/>
              </p:cNvSpPr>
              <p:nvPr/>
            </p:nvSpPr>
            <p:spPr bwMode="auto">
              <a:xfrm rot="1184455">
                <a:off x="7169679" y="3060847"/>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22" name="Rectangle 599"/>
              <p:cNvSpPr>
                <a:spLocks noChangeArrowheads="1"/>
              </p:cNvSpPr>
              <p:nvPr/>
            </p:nvSpPr>
            <p:spPr bwMode="auto">
              <a:xfrm rot="1184455">
                <a:off x="7234313" y="3084042"/>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23" name="Freeform 600"/>
              <p:cNvSpPr>
                <a:spLocks/>
              </p:cNvSpPr>
              <p:nvPr/>
            </p:nvSpPr>
            <p:spPr bwMode="auto">
              <a:xfrm rot="1184455">
                <a:off x="7190876" y="3058618"/>
                <a:ext cx="8324" cy="19017"/>
              </a:xfrm>
              <a:custGeom>
                <a:avLst/>
                <a:gdLst>
                  <a:gd name="T0" fmla="*/ 6350 w 4"/>
                  <a:gd name="T1" fmla="*/ 14288 h 9"/>
                  <a:gd name="T2" fmla="*/ 0 w 4"/>
                  <a:gd name="T3" fmla="*/ 14288 h 9"/>
                  <a:gd name="T4" fmla="*/ 0 w 4"/>
                  <a:gd name="T5" fmla="*/ 3175 h 9"/>
                  <a:gd name="T6" fmla="*/ 6350 w 4"/>
                  <a:gd name="T7" fmla="*/ 0 h 9"/>
                  <a:gd name="T8" fmla="*/ 6350 w 4"/>
                  <a:gd name="T9" fmla="*/ 14288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4" y="9"/>
                    </a:moveTo>
                    <a:lnTo>
                      <a:pt x="0" y="9"/>
                    </a:lnTo>
                    <a:lnTo>
                      <a:pt x="0" y="2"/>
                    </a:lnTo>
                    <a:lnTo>
                      <a:pt x="4" y="0"/>
                    </a:lnTo>
                    <a:lnTo>
                      <a:pt x="4"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 name="Freeform 601"/>
              <p:cNvSpPr>
                <a:spLocks/>
              </p:cNvSpPr>
              <p:nvPr/>
            </p:nvSpPr>
            <p:spPr bwMode="auto">
              <a:xfrm rot="1184455">
                <a:off x="7192553" y="3022989"/>
                <a:ext cx="18729" cy="21130"/>
              </a:xfrm>
              <a:custGeom>
                <a:avLst/>
                <a:gdLst>
                  <a:gd name="T0" fmla="*/ 14288 w 9"/>
                  <a:gd name="T1" fmla="*/ 15875 h 10"/>
                  <a:gd name="T2" fmla="*/ 0 w 9"/>
                  <a:gd name="T3" fmla="*/ 15875 h 10"/>
                  <a:gd name="T4" fmla="*/ 0 w 9"/>
                  <a:gd name="T5" fmla="*/ 4762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0" y="10"/>
                    </a:lnTo>
                    <a:lnTo>
                      <a:pt x="0" y="3"/>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 name="Freeform 602"/>
              <p:cNvSpPr>
                <a:spLocks/>
              </p:cNvSpPr>
              <p:nvPr/>
            </p:nvSpPr>
            <p:spPr bwMode="auto">
              <a:xfrm rot="1184455">
                <a:off x="7140801" y="3009462"/>
                <a:ext cx="10405" cy="14791"/>
              </a:xfrm>
              <a:custGeom>
                <a:avLst/>
                <a:gdLst>
                  <a:gd name="T0" fmla="*/ 7938 w 5"/>
                  <a:gd name="T1" fmla="*/ 11113 h 7"/>
                  <a:gd name="T2" fmla="*/ 3175 w 5"/>
                  <a:gd name="T3" fmla="*/ 11113 h 7"/>
                  <a:gd name="T4" fmla="*/ 0 w 5"/>
                  <a:gd name="T5" fmla="*/ 0 h 7"/>
                  <a:gd name="T6" fmla="*/ 7938 w 5"/>
                  <a:gd name="T7" fmla="*/ 0 h 7"/>
                  <a:gd name="T8" fmla="*/ 7938 w 5"/>
                  <a:gd name="T9" fmla="*/ 11113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7"/>
                    </a:moveTo>
                    <a:lnTo>
                      <a:pt x="2" y="7"/>
                    </a:lnTo>
                    <a:lnTo>
                      <a:pt x="0" y="0"/>
                    </a:lnTo>
                    <a:lnTo>
                      <a:pt x="5" y="0"/>
                    </a:lnTo>
                    <a:lnTo>
                      <a:pt x="5"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 name="Freeform 603"/>
              <p:cNvSpPr>
                <a:spLocks/>
              </p:cNvSpPr>
              <p:nvPr/>
            </p:nvSpPr>
            <p:spPr bwMode="auto">
              <a:xfrm rot="1184455">
                <a:off x="7210426" y="3027909"/>
                <a:ext cx="10405" cy="21130"/>
              </a:xfrm>
              <a:custGeom>
                <a:avLst/>
                <a:gdLst>
                  <a:gd name="T0" fmla="*/ 7938 w 5"/>
                  <a:gd name="T1" fmla="*/ 15875 h 10"/>
                  <a:gd name="T2" fmla="*/ 4763 w 5"/>
                  <a:gd name="T3" fmla="*/ 15875 h 10"/>
                  <a:gd name="T4" fmla="*/ 0 w 5"/>
                  <a:gd name="T5" fmla="*/ 0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3" y="10"/>
                    </a:lnTo>
                    <a:lnTo>
                      <a:pt x="0" y="0"/>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 name="Freeform 604"/>
              <p:cNvSpPr>
                <a:spLocks/>
              </p:cNvSpPr>
              <p:nvPr/>
            </p:nvSpPr>
            <p:spPr bwMode="auto">
              <a:xfrm rot="1184455">
                <a:off x="7157410" y="3021646"/>
                <a:ext cx="20809" cy="10565"/>
              </a:xfrm>
              <a:custGeom>
                <a:avLst/>
                <a:gdLst>
                  <a:gd name="T0" fmla="*/ 15875 w 10"/>
                  <a:gd name="T1" fmla="*/ 7938 h 5"/>
                  <a:gd name="T2" fmla="*/ 0 w 10"/>
                  <a:gd name="T3" fmla="*/ 7938 h 5"/>
                  <a:gd name="T4" fmla="*/ 0 w 10"/>
                  <a:gd name="T5" fmla="*/ 0 h 5"/>
                  <a:gd name="T6" fmla="*/ 12700 w 10"/>
                  <a:gd name="T7" fmla="*/ 0 h 5"/>
                  <a:gd name="T8" fmla="*/ 15875 w 10"/>
                  <a:gd name="T9" fmla="*/ 7938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5"/>
                    </a:moveTo>
                    <a:lnTo>
                      <a:pt x="0" y="5"/>
                    </a:lnTo>
                    <a:lnTo>
                      <a:pt x="0" y="0"/>
                    </a:lnTo>
                    <a:lnTo>
                      <a:pt x="8"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Freeform 605"/>
              <p:cNvSpPr>
                <a:spLocks/>
              </p:cNvSpPr>
              <p:nvPr/>
            </p:nvSpPr>
            <p:spPr bwMode="auto">
              <a:xfrm rot="1184455">
                <a:off x="7178016" y="3022816"/>
                <a:ext cx="10405" cy="14791"/>
              </a:xfrm>
              <a:custGeom>
                <a:avLst/>
                <a:gdLst>
                  <a:gd name="T0" fmla="*/ 7938 w 5"/>
                  <a:gd name="T1" fmla="*/ 11113 h 7"/>
                  <a:gd name="T2" fmla="*/ 3175 w 5"/>
                  <a:gd name="T3" fmla="*/ 11113 h 7"/>
                  <a:gd name="T4" fmla="*/ 0 w 5"/>
                  <a:gd name="T5" fmla="*/ 0 h 7"/>
                  <a:gd name="T6" fmla="*/ 7938 w 5"/>
                  <a:gd name="T7" fmla="*/ 0 h 7"/>
                  <a:gd name="T8" fmla="*/ 7938 w 5"/>
                  <a:gd name="T9" fmla="*/ 11113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7"/>
                    </a:moveTo>
                    <a:lnTo>
                      <a:pt x="2" y="7"/>
                    </a:lnTo>
                    <a:lnTo>
                      <a:pt x="0" y="0"/>
                    </a:lnTo>
                    <a:lnTo>
                      <a:pt x="5" y="0"/>
                    </a:lnTo>
                    <a:lnTo>
                      <a:pt x="5"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9" name="Rectangle 606"/>
              <p:cNvSpPr>
                <a:spLocks noChangeArrowheads="1"/>
              </p:cNvSpPr>
              <p:nvPr/>
            </p:nvSpPr>
            <p:spPr bwMode="auto">
              <a:xfrm rot="1184455">
                <a:off x="7300193" y="3100088"/>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0" name="Freeform 607"/>
              <p:cNvSpPr>
                <a:spLocks/>
              </p:cNvSpPr>
              <p:nvPr/>
            </p:nvSpPr>
            <p:spPr bwMode="auto">
              <a:xfrm rot="1184455">
                <a:off x="7431484" y="3146829"/>
                <a:ext cx="18729" cy="19017"/>
              </a:xfrm>
              <a:custGeom>
                <a:avLst/>
                <a:gdLst>
                  <a:gd name="T0" fmla="*/ 14288 w 9"/>
                  <a:gd name="T1" fmla="*/ 11113 h 9"/>
                  <a:gd name="T2" fmla="*/ 0 w 9"/>
                  <a:gd name="T3" fmla="*/ 14288 h 9"/>
                  <a:gd name="T4" fmla="*/ 0 w 9"/>
                  <a:gd name="T5" fmla="*/ 0 h 9"/>
                  <a:gd name="T6" fmla="*/ 14288 w 9"/>
                  <a:gd name="T7" fmla="*/ 0 h 9"/>
                  <a:gd name="T8" fmla="*/ 14288 w 9"/>
                  <a:gd name="T9" fmla="*/ 11113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7"/>
                    </a:moveTo>
                    <a:lnTo>
                      <a:pt x="0" y="9"/>
                    </a:lnTo>
                    <a:lnTo>
                      <a:pt x="0" y="0"/>
                    </a:lnTo>
                    <a:lnTo>
                      <a:pt x="9"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1" name="Rectangle 609"/>
              <p:cNvSpPr>
                <a:spLocks noChangeArrowheads="1"/>
              </p:cNvSpPr>
              <p:nvPr/>
            </p:nvSpPr>
            <p:spPr bwMode="auto">
              <a:xfrm rot="1184455">
                <a:off x="7370765" y="3125040"/>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2" name="Rectangle 610"/>
              <p:cNvSpPr>
                <a:spLocks noChangeArrowheads="1"/>
              </p:cNvSpPr>
              <p:nvPr/>
            </p:nvSpPr>
            <p:spPr bwMode="auto">
              <a:xfrm rot="1184455">
                <a:off x="7324124" y="3106062"/>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3" name="Rectangle 611"/>
              <p:cNvSpPr>
                <a:spLocks noChangeArrowheads="1"/>
              </p:cNvSpPr>
              <p:nvPr/>
            </p:nvSpPr>
            <p:spPr bwMode="auto">
              <a:xfrm rot="1184455">
                <a:off x="7394697" y="3131014"/>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4" name="Rectangle 612"/>
              <p:cNvSpPr>
                <a:spLocks noChangeArrowheads="1"/>
              </p:cNvSpPr>
              <p:nvPr/>
            </p:nvSpPr>
            <p:spPr bwMode="auto">
              <a:xfrm rot="1184455">
                <a:off x="7453986" y="3153279"/>
                <a:ext cx="10405"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5" name="Rectangle 613"/>
              <p:cNvSpPr>
                <a:spLocks noChangeArrowheads="1"/>
              </p:cNvSpPr>
              <p:nvPr/>
            </p:nvSpPr>
            <p:spPr bwMode="auto">
              <a:xfrm rot="1184455">
                <a:off x="7425974" y="3142612"/>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6" name="Freeform 614"/>
              <p:cNvSpPr>
                <a:spLocks/>
              </p:cNvSpPr>
              <p:nvPr/>
            </p:nvSpPr>
            <p:spPr bwMode="auto">
              <a:xfrm rot="1184455">
                <a:off x="7336694" y="3117544"/>
                <a:ext cx="20809" cy="14791"/>
              </a:xfrm>
              <a:custGeom>
                <a:avLst/>
                <a:gdLst>
                  <a:gd name="T0" fmla="*/ 15875 w 10"/>
                  <a:gd name="T1" fmla="*/ 11113 h 7"/>
                  <a:gd name="T2" fmla="*/ 0 w 10"/>
                  <a:gd name="T3" fmla="*/ 11113 h 7"/>
                  <a:gd name="T4" fmla="*/ 0 w 10"/>
                  <a:gd name="T5" fmla="*/ 3175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0" y="7"/>
                    </a:lnTo>
                    <a:lnTo>
                      <a:pt x="0" y="2"/>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7" name="Rectangle 615"/>
              <p:cNvSpPr>
                <a:spLocks noChangeArrowheads="1"/>
              </p:cNvSpPr>
              <p:nvPr/>
            </p:nvSpPr>
            <p:spPr bwMode="auto">
              <a:xfrm rot="1184455">
                <a:off x="7401328" y="3140739"/>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8" name="Rectangle 616"/>
              <p:cNvSpPr>
                <a:spLocks noChangeArrowheads="1"/>
              </p:cNvSpPr>
              <p:nvPr/>
            </p:nvSpPr>
            <p:spPr bwMode="auto">
              <a:xfrm rot="1184455">
                <a:off x="7361400" y="3119065"/>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39" name="Rectangle 617"/>
              <p:cNvSpPr>
                <a:spLocks noChangeArrowheads="1"/>
              </p:cNvSpPr>
              <p:nvPr/>
            </p:nvSpPr>
            <p:spPr bwMode="auto">
              <a:xfrm rot="1184455">
                <a:off x="7467392" y="3159956"/>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0" name="Rectangle 618"/>
              <p:cNvSpPr>
                <a:spLocks noChangeArrowheads="1"/>
              </p:cNvSpPr>
              <p:nvPr/>
            </p:nvSpPr>
            <p:spPr bwMode="auto">
              <a:xfrm rot="1184455">
                <a:off x="7603792" y="3201247"/>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1" name="Freeform 619"/>
              <p:cNvSpPr>
                <a:spLocks/>
              </p:cNvSpPr>
              <p:nvPr/>
            </p:nvSpPr>
            <p:spPr bwMode="auto">
              <a:xfrm rot="1184455">
                <a:off x="7539035" y="3178755"/>
                <a:ext cx="18729" cy="21130"/>
              </a:xfrm>
              <a:custGeom>
                <a:avLst/>
                <a:gdLst>
                  <a:gd name="T0" fmla="*/ 14288 w 9"/>
                  <a:gd name="T1" fmla="*/ 15875 h 10"/>
                  <a:gd name="T2" fmla="*/ 3175 w 9"/>
                  <a:gd name="T3" fmla="*/ 15875 h 10"/>
                  <a:gd name="T4" fmla="*/ 0 w 9"/>
                  <a:gd name="T5" fmla="*/ 0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2" y="10"/>
                    </a:lnTo>
                    <a:lnTo>
                      <a:pt x="0" y="0"/>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 name="Rectangle 620"/>
              <p:cNvSpPr>
                <a:spLocks noChangeArrowheads="1"/>
              </p:cNvSpPr>
              <p:nvPr/>
            </p:nvSpPr>
            <p:spPr bwMode="auto">
              <a:xfrm rot="1184455">
                <a:off x="7492272" y="316048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3" name="Rectangle 621"/>
              <p:cNvSpPr>
                <a:spLocks noChangeArrowheads="1"/>
              </p:cNvSpPr>
              <p:nvPr/>
            </p:nvSpPr>
            <p:spPr bwMode="auto">
              <a:xfrm rot="1184455">
                <a:off x="7562845" y="3185433"/>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4" name="Rectangle 622"/>
              <p:cNvSpPr>
                <a:spLocks noChangeArrowheads="1"/>
              </p:cNvSpPr>
              <p:nvPr/>
            </p:nvSpPr>
            <p:spPr bwMode="auto">
              <a:xfrm rot="1184455">
                <a:off x="7621543" y="320687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5" name="Rectangle 623"/>
              <p:cNvSpPr>
                <a:spLocks noChangeArrowheads="1"/>
              </p:cNvSpPr>
              <p:nvPr/>
            </p:nvSpPr>
            <p:spPr bwMode="auto">
              <a:xfrm rot="1184455">
                <a:off x="7594244" y="3196327"/>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6" name="Rectangle 624"/>
              <p:cNvSpPr>
                <a:spLocks noChangeArrowheads="1"/>
              </p:cNvSpPr>
              <p:nvPr/>
            </p:nvSpPr>
            <p:spPr bwMode="auto">
              <a:xfrm rot="1184455">
                <a:off x="7503892" y="3177413"/>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7" name="Rectangle 625"/>
              <p:cNvSpPr>
                <a:spLocks noChangeArrowheads="1"/>
              </p:cNvSpPr>
              <p:nvPr/>
            </p:nvSpPr>
            <p:spPr bwMode="auto">
              <a:xfrm rot="1184455">
                <a:off x="7568528" y="3200608"/>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8" name="Rectangle 626"/>
              <p:cNvSpPr>
                <a:spLocks noChangeArrowheads="1"/>
              </p:cNvSpPr>
              <p:nvPr/>
            </p:nvSpPr>
            <p:spPr bwMode="auto">
              <a:xfrm rot="1184455">
                <a:off x="7529486" y="3173835"/>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49" name="Rectangle 627"/>
              <p:cNvSpPr>
                <a:spLocks noChangeArrowheads="1"/>
              </p:cNvSpPr>
              <p:nvPr/>
            </p:nvSpPr>
            <p:spPr bwMode="auto">
              <a:xfrm rot="1184455">
                <a:off x="7324446" y="2508284"/>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0" name="Freeform 628"/>
              <p:cNvSpPr>
                <a:spLocks/>
              </p:cNvSpPr>
              <p:nvPr/>
            </p:nvSpPr>
            <p:spPr bwMode="auto">
              <a:xfrm rot="1184455">
                <a:off x="7455553" y="2556079"/>
                <a:ext cx="18729" cy="19017"/>
              </a:xfrm>
              <a:custGeom>
                <a:avLst/>
                <a:gdLst>
                  <a:gd name="T0" fmla="*/ 14288 w 9"/>
                  <a:gd name="T1" fmla="*/ 14288 h 9"/>
                  <a:gd name="T2" fmla="*/ 0 w 9"/>
                  <a:gd name="T3" fmla="*/ 14288 h 9"/>
                  <a:gd name="T4" fmla="*/ 0 w 9"/>
                  <a:gd name="T5" fmla="*/ 0 h 9"/>
                  <a:gd name="T6" fmla="*/ 11113 w 9"/>
                  <a:gd name="T7" fmla="*/ 0 h 9"/>
                  <a:gd name="T8" fmla="*/ 14288 w 9"/>
                  <a:gd name="T9" fmla="*/ 1428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0" y="9"/>
                    </a:lnTo>
                    <a:lnTo>
                      <a:pt x="0" y="0"/>
                    </a:lnTo>
                    <a:lnTo>
                      <a:pt x="7" y="0"/>
                    </a:lnTo>
                    <a:lnTo>
                      <a:pt x="9"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1" name="Rectangle 629"/>
              <p:cNvSpPr>
                <a:spLocks noChangeArrowheads="1"/>
              </p:cNvSpPr>
              <p:nvPr/>
            </p:nvSpPr>
            <p:spPr bwMode="auto">
              <a:xfrm rot="1184455">
                <a:off x="7394958" y="253358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2" name="Rectangle 630"/>
              <p:cNvSpPr>
                <a:spLocks noChangeArrowheads="1"/>
              </p:cNvSpPr>
              <p:nvPr/>
            </p:nvSpPr>
            <p:spPr bwMode="auto">
              <a:xfrm rot="1184455">
                <a:off x="7344155" y="2514609"/>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3" name="Rectangle 631"/>
              <p:cNvSpPr>
                <a:spLocks noChangeArrowheads="1"/>
              </p:cNvSpPr>
              <p:nvPr/>
            </p:nvSpPr>
            <p:spPr bwMode="auto">
              <a:xfrm rot="1184455">
                <a:off x="7412707" y="253921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4" name="Freeform 632"/>
              <p:cNvSpPr>
                <a:spLocks/>
              </p:cNvSpPr>
              <p:nvPr/>
            </p:nvSpPr>
            <p:spPr bwMode="auto">
              <a:xfrm rot="1184455">
                <a:off x="7477343" y="2562405"/>
                <a:ext cx="10405" cy="19017"/>
              </a:xfrm>
              <a:custGeom>
                <a:avLst/>
                <a:gdLst>
                  <a:gd name="T0" fmla="*/ 7938 w 5"/>
                  <a:gd name="T1" fmla="*/ 14288 h 9"/>
                  <a:gd name="T2" fmla="*/ 0 w 5"/>
                  <a:gd name="T3" fmla="*/ 14288 h 9"/>
                  <a:gd name="T4" fmla="*/ 0 w 5"/>
                  <a:gd name="T5" fmla="*/ 0 h 9"/>
                  <a:gd name="T6" fmla="*/ 4763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3"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5" name="Rectangle 633"/>
              <p:cNvSpPr>
                <a:spLocks noChangeArrowheads="1"/>
              </p:cNvSpPr>
              <p:nvPr/>
            </p:nvSpPr>
            <p:spPr bwMode="auto">
              <a:xfrm rot="1184455">
                <a:off x="7446188" y="2550105"/>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6" name="Rectangle 634"/>
              <p:cNvSpPr>
                <a:spLocks noChangeArrowheads="1"/>
              </p:cNvSpPr>
              <p:nvPr/>
            </p:nvSpPr>
            <p:spPr bwMode="auto">
              <a:xfrm rot="1184455">
                <a:off x="7359876" y="2531893"/>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7" name="Rectangle 635"/>
              <p:cNvSpPr>
                <a:spLocks noChangeArrowheads="1"/>
              </p:cNvSpPr>
              <p:nvPr/>
            </p:nvSpPr>
            <p:spPr bwMode="auto">
              <a:xfrm rot="1184455">
                <a:off x="7424512" y="2555088"/>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8" name="Rectangle 636"/>
              <p:cNvSpPr>
                <a:spLocks noChangeArrowheads="1"/>
              </p:cNvSpPr>
              <p:nvPr/>
            </p:nvSpPr>
            <p:spPr bwMode="auto">
              <a:xfrm rot="1184455">
                <a:off x="7381430" y="252761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59" name="Rectangle 637"/>
              <p:cNvSpPr>
                <a:spLocks noChangeArrowheads="1"/>
              </p:cNvSpPr>
              <p:nvPr/>
            </p:nvSpPr>
            <p:spPr bwMode="auto">
              <a:xfrm rot="1184455">
                <a:off x="7383107" y="2491985"/>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0" name="Rectangle 638"/>
              <p:cNvSpPr>
                <a:spLocks noChangeArrowheads="1"/>
              </p:cNvSpPr>
              <p:nvPr/>
            </p:nvSpPr>
            <p:spPr bwMode="auto">
              <a:xfrm rot="1184455">
                <a:off x="7336467" y="2473007"/>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1" name="Rectangle 639"/>
              <p:cNvSpPr>
                <a:spLocks noChangeArrowheads="1"/>
              </p:cNvSpPr>
              <p:nvPr/>
            </p:nvSpPr>
            <p:spPr bwMode="auto">
              <a:xfrm rot="1184455">
                <a:off x="7407039" y="2497959"/>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2" name="Rectangle 640"/>
              <p:cNvSpPr>
                <a:spLocks noChangeArrowheads="1"/>
              </p:cNvSpPr>
              <p:nvPr/>
            </p:nvSpPr>
            <p:spPr bwMode="auto">
              <a:xfrm rot="1184455">
                <a:off x="7347965" y="2490641"/>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3" name="Rectangle 641"/>
              <p:cNvSpPr>
                <a:spLocks noChangeArrowheads="1"/>
              </p:cNvSpPr>
              <p:nvPr/>
            </p:nvSpPr>
            <p:spPr bwMode="auto">
              <a:xfrm rot="1184455">
                <a:off x="7373680" y="2486362"/>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4" name="Rectangle 642"/>
              <p:cNvSpPr>
                <a:spLocks noChangeArrowheads="1"/>
              </p:cNvSpPr>
              <p:nvPr/>
            </p:nvSpPr>
            <p:spPr bwMode="auto">
              <a:xfrm rot="1184455">
                <a:off x="7600319" y="2601361"/>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5" name="Rectangle 643"/>
              <p:cNvSpPr>
                <a:spLocks noChangeArrowheads="1"/>
              </p:cNvSpPr>
              <p:nvPr/>
            </p:nvSpPr>
            <p:spPr bwMode="auto">
              <a:xfrm rot="1184455">
                <a:off x="7624251" y="2607336"/>
                <a:ext cx="4162"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6" name="Rectangle 644"/>
              <p:cNvSpPr>
                <a:spLocks noChangeArrowheads="1"/>
              </p:cNvSpPr>
              <p:nvPr/>
            </p:nvSpPr>
            <p:spPr bwMode="auto">
              <a:xfrm rot="1184455">
                <a:off x="7612401" y="2567846"/>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7" name="Rectangle 645"/>
              <p:cNvSpPr>
                <a:spLocks noChangeArrowheads="1"/>
              </p:cNvSpPr>
              <p:nvPr/>
            </p:nvSpPr>
            <p:spPr bwMode="auto">
              <a:xfrm rot="1184455">
                <a:off x="7624021" y="2584777"/>
                <a:ext cx="18729"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68" name="Freeform 646"/>
              <p:cNvSpPr>
                <a:spLocks/>
              </p:cNvSpPr>
              <p:nvPr/>
            </p:nvSpPr>
            <p:spPr bwMode="auto">
              <a:xfrm rot="1184455">
                <a:off x="7558212" y="2718699"/>
                <a:ext cx="18729" cy="21130"/>
              </a:xfrm>
              <a:custGeom>
                <a:avLst/>
                <a:gdLst>
                  <a:gd name="T0" fmla="*/ 14288 w 9"/>
                  <a:gd name="T1" fmla="*/ 15875 h 10"/>
                  <a:gd name="T2" fmla="*/ 0 w 9"/>
                  <a:gd name="T3" fmla="*/ 15875 h 10"/>
                  <a:gd name="T4" fmla="*/ 0 w 9"/>
                  <a:gd name="T5" fmla="*/ 4762 h 10"/>
                  <a:gd name="T6" fmla="*/ 14288 w 9"/>
                  <a:gd name="T7" fmla="*/ 0 h 10"/>
                  <a:gd name="T8" fmla="*/ 14288 w 9"/>
                  <a:gd name="T9" fmla="*/ 15875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9" y="10"/>
                    </a:moveTo>
                    <a:lnTo>
                      <a:pt x="0" y="10"/>
                    </a:lnTo>
                    <a:lnTo>
                      <a:pt x="0" y="3"/>
                    </a:lnTo>
                    <a:lnTo>
                      <a:pt x="9" y="0"/>
                    </a:lnTo>
                    <a:lnTo>
                      <a:pt x="9"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9" name="Rectangle 647"/>
              <p:cNvSpPr>
                <a:spLocks noChangeArrowheads="1"/>
              </p:cNvSpPr>
              <p:nvPr/>
            </p:nvSpPr>
            <p:spPr bwMode="auto">
              <a:xfrm rot="1184455">
                <a:off x="7582021" y="2725376"/>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0" name="Rectangle 648"/>
              <p:cNvSpPr>
                <a:spLocks noChangeArrowheads="1"/>
              </p:cNvSpPr>
              <p:nvPr/>
            </p:nvSpPr>
            <p:spPr bwMode="auto">
              <a:xfrm rot="1184455">
                <a:off x="7519909" y="2838088"/>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1" name="Rectangle 649"/>
              <p:cNvSpPr>
                <a:spLocks noChangeArrowheads="1"/>
              </p:cNvSpPr>
              <p:nvPr/>
            </p:nvSpPr>
            <p:spPr bwMode="auto">
              <a:xfrm rot="1184455">
                <a:off x="7531886" y="2852968"/>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2" name="Rectangle 650"/>
              <p:cNvSpPr>
                <a:spLocks noChangeArrowheads="1"/>
              </p:cNvSpPr>
              <p:nvPr/>
            </p:nvSpPr>
            <p:spPr bwMode="auto">
              <a:xfrm rot="1184455">
                <a:off x="7477495" y="2957184"/>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3" name="Rectangle 651"/>
              <p:cNvSpPr>
                <a:spLocks noChangeArrowheads="1"/>
              </p:cNvSpPr>
              <p:nvPr/>
            </p:nvSpPr>
            <p:spPr bwMode="auto">
              <a:xfrm rot="1184455">
                <a:off x="7501305" y="296386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4" name="Rectangle 652"/>
              <p:cNvSpPr>
                <a:spLocks noChangeArrowheads="1"/>
              </p:cNvSpPr>
              <p:nvPr/>
            </p:nvSpPr>
            <p:spPr bwMode="auto">
              <a:xfrm rot="1184455">
                <a:off x="7489934" y="292161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5" name="Rectangle 653"/>
              <p:cNvSpPr>
                <a:spLocks noChangeArrowheads="1"/>
              </p:cNvSpPr>
              <p:nvPr/>
            </p:nvSpPr>
            <p:spPr bwMode="auto">
              <a:xfrm rot="1184455">
                <a:off x="7507614" y="2939603"/>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6" name="Rectangle 654"/>
              <p:cNvSpPr>
                <a:spLocks noChangeArrowheads="1"/>
              </p:cNvSpPr>
              <p:nvPr/>
            </p:nvSpPr>
            <p:spPr bwMode="auto">
              <a:xfrm rot="1184455">
                <a:off x="7282155" y="2626677"/>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7" name="Rectangle 655"/>
              <p:cNvSpPr>
                <a:spLocks noChangeArrowheads="1"/>
              </p:cNvSpPr>
              <p:nvPr/>
            </p:nvSpPr>
            <p:spPr bwMode="auto">
              <a:xfrm rot="1184455">
                <a:off x="7413445" y="2673418"/>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8" name="Rectangle 656"/>
              <p:cNvSpPr>
                <a:spLocks noChangeArrowheads="1"/>
              </p:cNvSpPr>
              <p:nvPr/>
            </p:nvSpPr>
            <p:spPr bwMode="auto">
              <a:xfrm rot="1184455">
                <a:off x="7352728" y="2651629"/>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79" name="Rectangle 657"/>
              <p:cNvSpPr>
                <a:spLocks noChangeArrowheads="1"/>
              </p:cNvSpPr>
              <p:nvPr/>
            </p:nvSpPr>
            <p:spPr bwMode="auto">
              <a:xfrm rot="1184455">
                <a:off x="7306087" y="2632651"/>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0" name="Rectangle 658"/>
              <p:cNvSpPr>
                <a:spLocks noChangeArrowheads="1"/>
              </p:cNvSpPr>
              <p:nvPr/>
            </p:nvSpPr>
            <p:spPr bwMode="auto">
              <a:xfrm rot="1184455">
                <a:off x="7376659" y="2657603"/>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1" name="Rectangle 659"/>
              <p:cNvSpPr>
                <a:spLocks noChangeArrowheads="1"/>
              </p:cNvSpPr>
              <p:nvPr/>
            </p:nvSpPr>
            <p:spPr bwMode="auto">
              <a:xfrm rot="1184455">
                <a:off x="7435235" y="2679744"/>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2" name="Rectangle 660"/>
              <p:cNvSpPr>
                <a:spLocks noChangeArrowheads="1"/>
              </p:cNvSpPr>
              <p:nvPr/>
            </p:nvSpPr>
            <p:spPr bwMode="auto">
              <a:xfrm rot="1184455">
                <a:off x="7407937" y="2669201"/>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3" name="Rectangle 661"/>
              <p:cNvSpPr>
                <a:spLocks noChangeArrowheads="1"/>
              </p:cNvSpPr>
              <p:nvPr/>
            </p:nvSpPr>
            <p:spPr bwMode="auto">
              <a:xfrm rot="1184455">
                <a:off x="7317585" y="2650285"/>
                <a:ext cx="20809"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4" name="Freeform 662"/>
              <p:cNvSpPr>
                <a:spLocks/>
              </p:cNvSpPr>
              <p:nvPr/>
            </p:nvSpPr>
            <p:spPr bwMode="auto">
              <a:xfrm rot="1184455">
                <a:off x="7383291" y="2667328"/>
                <a:ext cx="20809" cy="14791"/>
              </a:xfrm>
              <a:custGeom>
                <a:avLst/>
                <a:gdLst>
                  <a:gd name="T0" fmla="*/ 15875 w 10"/>
                  <a:gd name="T1" fmla="*/ 11113 h 7"/>
                  <a:gd name="T2" fmla="*/ 0 w 10"/>
                  <a:gd name="T3" fmla="*/ 11113 h 7"/>
                  <a:gd name="T4" fmla="*/ 0 w 10"/>
                  <a:gd name="T5" fmla="*/ 4763 h 7"/>
                  <a:gd name="T6" fmla="*/ 15875 w 10"/>
                  <a:gd name="T7" fmla="*/ 0 h 7"/>
                  <a:gd name="T8" fmla="*/ 15875 w 10"/>
                  <a:gd name="T9" fmla="*/ 11113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7"/>
                    </a:moveTo>
                    <a:lnTo>
                      <a:pt x="0" y="7"/>
                    </a:lnTo>
                    <a:lnTo>
                      <a:pt x="0" y="3"/>
                    </a:lnTo>
                    <a:lnTo>
                      <a:pt x="10" y="0"/>
                    </a:lnTo>
                    <a:lnTo>
                      <a:pt x="10"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5" name="Freeform 663"/>
              <p:cNvSpPr>
                <a:spLocks/>
              </p:cNvSpPr>
              <p:nvPr/>
            </p:nvSpPr>
            <p:spPr bwMode="auto">
              <a:xfrm rot="1184455">
                <a:off x="7343178" y="2646708"/>
                <a:ext cx="10405" cy="19017"/>
              </a:xfrm>
              <a:custGeom>
                <a:avLst/>
                <a:gdLst>
                  <a:gd name="T0" fmla="*/ 7938 w 5"/>
                  <a:gd name="T1" fmla="*/ 14288 h 9"/>
                  <a:gd name="T2" fmla="*/ 0 w 5"/>
                  <a:gd name="T3" fmla="*/ 14288 h 9"/>
                  <a:gd name="T4" fmla="*/ 0 w 5"/>
                  <a:gd name="T5" fmla="*/ 0 h 9"/>
                  <a:gd name="T6" fmla="*/ 3175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2"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Rectangle 664"/>
              <p:cNvSpPr>
                <a:spLocks noChangeArrowheads="1"/>
              </p:cNvSpPr>
              <p:nvPr/>
            </p:nvSpPr>
            <p:spPr bwMode="auto">
              <a:xfrm rot="1184455">
                <a:off x="7345040" y="2610025"/>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7" name="Rectangle 665"/>
              <p:cNvSpPr>
                <a:spLocks noChangeArrowheads="1"/>
              </p:cNvSpPr>
              <p:nvPr/>
            </p:nvSpPr>
            <p:spPr bwMode="auto">
              <a:xfrm rot="1184455">
                <a:off x="7294237" y="2591047"/>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8" name="Rectangle 666"/>
              <p:cNvSpPr>
                <a:spLocks noChangeArrowheads="1"/>
              </p:cNvSpPr>
              <p:nvPr/>
            </p:nvSpPr>
            <p:spPr bwMode="auto">
              <a:xfrm rot="1184455">
                <a:off x="7364748" y="261635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89" name="Rectangle 667"/>
              <p:cNvSpPr>
                <a:spLocks noChangeArrowheads="1"/>
              </p:cNvSpPr>
              <p:nvPr/>
            </p:nvSpPr>
            <p:spPr bwMode="auto">
              <a:xfrm rot="1184455">
                <a:off x="7305857" y="2607979"/>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0" name="Rectangle 668"/>
              <p:cNvSpPr>
                <a:spLocks noChangeArrowheads="1"/>
              </p:cNvSpPr>
              <p:nvPr/>
            </p:nvSpPr>
            <p:spPr bwMode="auto">
              <a:xfrm rot="1184455">
                <a:off x="7331451" y="2604402"/>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1" name="Freeform 669"/>
              <p:cNvSpPr>
                <a:spLocks/>
              </p:cNvSpPr>
              <p:nvPr/>
            </p:nvSpPr>
            <p:spPr bwMode="auto">
              <a:xfrm rot="1184455">
                <a:off x="7240048" y="2744014"/>
                <a:ext cx="20809" cy="19017"/>
              </a:xfrm>
              <a:custGeom>
                <a:avLst/>
                <a:gdLst>
                  <a:gd name="T0" fmla="*/ 15875 w 10"/>
                  <a:gd name="T1" fmla="*/ 14288 h 9"/>
                  <a:gd name="T2" fmla="*/ 4762 w 10"/>
                  <a:gd name="T3" fmla="*/ 14288 h 9"/>
                  <a:gd name="T4" fmla="*/ 0 w 10"/>
                  <a:gd name="T5" fmla="*/ 0 h 9"/>
                  <a:gd name="T6" fmla="*/ 15875 w 10"/>
                  <a:gd name="T7" fmla="*/ 0 h 9"/>
                  <a:gd name="T8" fmla="*/ 15875 w 10"/>
                  <a:gd name="T9" fmla="*/ 14288 h 9"/>
                  <a:gd name="T10" fmla="*/ 0 60000 65536"/>
                  <a:gd name="T11" fmla="*/ 0 60000 65536"/>
                  <a:gd name="T12" fmla="*/ 0 60000 65536"/>
                  <a:gd name="T13" fmla="*/ 0 60000 65536"/>
                  <a:gd name="T14" fmla="*/ 0 60000 65536"/>
                  <a:gd name="T15" fmla="*/ 0 w 10"/>
                  <a:gd name="T16" fmla="*/ 0 h 9"/>
                  <a:gd name="T17" fmla="*/ 10 w 10"/>
                  <a:gd name="T18" fmla="*/ 9 h 9"/>
                </a:gdLst>
                <a:ahLst/>
                <a:cxnLst>
                  <a:cxn ang="T10">
                    <a:pos x="T0" y="T1"/>
                  </a:cxn>
                  <a:cxn ang="T11">
                    <a:pos x="T2" y="T3"/>
                  </a:cxn>
                  <a:cxn ang="T12">
                    <a:pos x="T4" y="T5"/>
                  </a:cxn>
                  <a:cxn ang="T13">
                    <a:pos x="T6" y="T7"/>
                  </a:cxn>
                  <a:cxn ang="T14">
                    <a:pos x="T8" y="T9"/>
                  </a:cxn>
                </a:cxnLst>
                <a:rect l="T15" t="T16" r="T17" b="T18"/>
                <a:pathLst>
                  <a:path w="10" h="9">
                    <a:moveTo>
                      <a:pt x="10" y="9"/>
                    </a:moveTo>
                    <a:lnTo>
                      <a:pt x="3" y="9"/>
                    </a:lnTo>
                    <a:lnTo>
                      <a:pt x="0" y="0"/>
                    </a:lnTo>
                    <a:lnTo>
                      <a:pt x="10" y="0"/>
                    </a:lnTo>
                    <a:lnTo>
                      <a:pt x="10"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 name="Rectangle 670"/>
              <p:cNvSpPr>
                <a:spLocks noChangeArrowheads="1"/>
              </p:cNvSpPr>
              <p:nvPr/>
            </p:nvSpPr>
            <p:spPr bwMode="auto">
              <a:xfrm rot="1184455">
                <a:off x="7375377" y="2791458"/>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3" name="Rectangle 671"/>
              <p:cNvSpPr>
                <a:spLocks noChangeArrowheads="1"/>
              </p:cNvSpPr>
              <p:nvPr/>
            </p:nvSpPr>
            <p:spPr bwMode="auto">
              <a:xfrm rot="1184455">
                <a:off x="7314660" y="2769669"/>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4" name="Rectangle 672"/>
              <p:cNvSpPr>
                <a:spLocks noChangeArrowheads="1"/>
              </p:cNvSpPr>
              <p:nvPr/>
            </p:nvSpPr>
            <p:spPr bwMode="auto">
              <a:xfrm rot="1184455">
                <a:off x="7263857" y="275069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5" name="Rectangle 673"/>
              <p:cNvSpPr>
                <a:spLocks noChangeArrowheads="1"/>
              </p:cNvSpPr>
              <p:nvPr/>
            </p:nvSpPr>
            <p:spPr bwMode="auto">
              <a:xfrm rot="1184455">
                <a:off x="7334430" y="2775643"/>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6" name="Freeform 674"/>
              <p:cNvSpPr>
                <a:spLocks/>
              </p:cNvSpPr>
              <p:nvPr/>
            </p:nvSpPr>
            <p:spPr bwMode="auto">
              <a:xfrm rot="1184455">
                <a:off x="7393128" y="2797081"/>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7" name="Rectangle 675"/>
              <p:cNvSpPr>
                <a:spLocks noChangeArrowheads="1"/>
              </p:cNvSpPr>
              <p:nvPr/>
            </p:nvSpPr>
            <p:spPr bwMode="auto">
              <a:xfrm rot="1184455">
                <a:off x="7365829" y="278653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8" name="Rectangle 676"/>
              <p:cNvSpPr>
                <a:spLocks noChangeArrowheads="1"/>
              </p:cNvSpPr>
              <p:nvPr/>
            </p:nvSpPr>
            <p:spPr bwMode="auto">
              <a:xfrm rot="1184455">
                <a:off x="7281537" y="2768678"/>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399" name="Freeform 677"/>
              <p:cNvSpPr>
                <a:spLocks/>
              </p:cNvSpPr>
              <p:nvPr/>
            </p:nvSpPr>
            <p:spPr bwMode="auto">
              <a:xfrm rot="1184455">
                <a:off x="7347242" y="2785720"/>
                <a:ext cx="14567" cy="14791"/>
              </a:xfrm>
              <a:custGeom>
                <a:avLst/>
                <a:gdLst>
                  <a:gd name="T0" fmla="*/ 11113 w 7"/>
                  <a:gd name="T1" fmla="*/ 11113 h 7"/>
                  <a:gd name="T2" fmla="*/ 0 w 7"/>
                  <a:gd name="T3" fmla="*/ 11113 h 7"/>
                  <a:gd name="T4" fmla="*/ 0 w 7"/>
                  <a:gd name="T5" fmla="*/ 4763 h 7"/>
                  <a:gd name="T6" fmla="*/ 11113 w 7"/>
                  <a:gd name="T7" fmla="*/ 0 h 7"/>
                  <a:gd name="T8" fmla="*/ 11113 w 7"/>
                  <a:gd name="T9" fmla="*/ 11113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7"/>
                    </a:moveTo>
                    <a:lnTo>
                      <a:pt x="0" y="7"/>
                    </a:lnTo>
                    <a:lnTo>
                      <a:pt x="0" y="3"/>
                    </a:lnTo>
                    <a:lnTo>
                      <a:pt x="7" y="0"/>
                    </a:lnTo>
                    <a:lnTo>
                      <a:pt x="7"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Rectangle 678"/>
              <p:cNvSpPr>
                <a:spLocks noChangeArrowheads="1"/>
              </p:cNvSpPr>
              <p:nvPr/>
            </p:nvSpPr>
            <p:spPr bwMode="auto">
              <a:xfrm rot="1184455">
                <a:off x="7301071" y="276404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1" name="Rectangle 679"/>
              <p:cNvSpPr>
                <a:spLocks noChangeArrowheads="1"/>
              </p:cNvSpPr>
              <p:nvPr/>
            </p:nvSpPr>
            <p:spPr bwMode="auto">
              <a:xfrm rot="1184455">
                <a:off x="7302748" y="2728418"/>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2" name="Rectangle 680"/>
              <p:cNvSpPr>
                <a:spLocks noChangeArrowheads="1"/>
              </p:cNvSpPr>
              <p:nvPr/>
            </p:nvSpPr>
            <p:spPr bwMode="auto">
              <a:xfrm rot="1184455">
                <a:off x="7252129" y="2708386"/>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3" name="Rectangle 681"/>
              <p:cNvSpPr>
                <a:spLocks noChangeArrowheads="1"/>
              </p:cNvSpPr>
              <p:nvPr/>
            </p:nvSpPr>
            <p:spPr bwMode="auto">
              <a:xfrm rot="1184455">
                <a:off x="7322640" y="2733690"/>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4" name="Rectangle 682"/>
              <p:cNvSpPr>
                <a:spLocks noChangeArrowheads="1"/>
              </p:cNvSpPr>
              <p:nvPr/>
            </p:nvSpPr>
            <p:spPr bwMode="auto">
              <a:xfrm rot="1184455">
                <a:off x="7269809" y="2726372"/>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5" name="Rectangle 683"/>
              <p:cNvSpPr>
                <a:spLocks noChangeArrowheads="1"/>
              </p:cNvSpPr>
              <p:nvPr/>
            </p:nvSpPr>
            <p:spPr bwMode="auto">
              <a:xfrm rot="1184455">
                <a:off x="7289343" y="272174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6" name="Rectangle 684"/>
              <p:cNvSpPr>
                <a:spLocks noChangeArrowheads="1"/>
              </p:cNvSpPr>
              <p:nvPr/>
            </p:nvSpPr>
            <p:spPr bwMode="auto">
              <a:xfrm rot="1184455">
                <a:off x="7203998" y="2862407"/>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7" name="Rectangle 685"/>
              <p:cNvSpPr>
                <a:spLocks noChangeArrowheads="1"/>
              </p:cNvSpPr>
              <p:nvPr/>
            </p:nvSpPr>
            <p:spPr bwMode="auto">
              <a:xfrm rot="1184455">
                <a:off x="7333147" y="2909500"/>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8" name="Rectangle 686"/>
              <p:cNvSpPr>
                <a:spLocks noChangeArrowheads="1"/>
              </p:cNvSpPr>
              <p:nvPr/>
            </p:nvSpPr>
            <p:spPr bwMode="auto">
              <a:xfrm rot="1184455">
                <a:off x="7272368" y="2888062"/>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09" name="Freeform 687"/>
              <p:cNvSpPr>
                <a:spLocks/>
              </p:cNvSpPr>
              <p:nvPr/>
            </p:nvSpPr>
            <p:spPr bwMode="auto">
              <a:xfrm rot="1184455">
                <a:off x="7221749" y="2868030"/>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Rectangle 688"/>
              <p:cNvSpPr>
                <a:spLocks noChangeArrowheads="1"/>
              </p:cNvSpPr>
              <p:nvPr/>
            </p:nvSpPr>
            <p:spPr bwMode="auto">
              <a:xfrm rot="1184455">
                <a:off x="7292322" y="289298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1" name="Rectangle 689"/>
              <p:cNvSpPr>
                <a:spLocks noChangeArrowheads="1"/>
              </p:cNvSpPr>
              <p:nvPr/>
            </p:nvSpPr>
            <p:spPr bwMode="auto">
              <a:xfrm rot="1184455">
                <a:off x="7356957" y="2916177"/>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2" name="Freeform 690"/>
              <p:cNvSpPr>
                <a:spLocks/>
              </p:cNvSpPr>
              <p:nvPr/>
            </p:nvSpPr>
            <p:spPr bwMode="auto">
              <a:xfrm rot="1184455">
                <a:off x="7323721" y="2903877"/>
                <a:ext cx="6244" cy="19017"/>
              </a:xfrm>
              <a:custGeom>
                <a:avLst/>
                <a:gdLst>
                  <a:gd name="T0" fmla="*/ 4763 w 3"/>
                  <a:gd name="T1" fmla="*/ 14288 h 9"/>
                  <a:gd name="T2" fmla="*/ 4763 w 3"/>
                  <a:gd name="T3" fmla="*/ 14288 h 9"/>
                  <a:gd name="T4" fmla="*/ 0 w 3"/>
                  <a:gd name="T5" fmla="*/ 0 h 9"/>
                  <a:gd name="T6" fmla="*/ 4763 w 3"/>
                  <a:gd name="T7" fmla="*/ 0 h 9"/>
                  <a:gd name="T8" fmla="*/ 4763 w 3"/>
                  <a:gd name="T9" fmla="*/ 14288 h 9"/>
                  <a:gd name="T10" fmla="*/ 0 60000 65536"/>
                  <a:gd name="T11" fmla="*/ 0 60000 65536"/>
                  <a:gd name="T12" fmla="*/ 0 60000 65536"/>
                  <a:gd name="T13" fmla="*/ 0 60000 65536"/>
                  <a:gd name="T14" fmla="*/ 0 60000 65536"/>
                  <a:gd name="T15" fmla="*/ 0 w 3"/>
                  <a:gd name="T16" fmla="*/ 0 h 9"/>
                  <a:gd name="T17" fmla="*/ 3 w 3"/>
                  <a:gd name="T18" fmla="*/ 9 h 9"/>
                </a:gdLst>
                <a:ahLst/>
                <a:cxnLst>
                  <a:cxn ang="T10">
                    <a:pos x="T0" y="T1"/>
                  </a:cxn>
                  <a:cxn ang="T11">
                    <a:pos x="T2" y="T3"/>
                  </a:cxn>
                  <a:cxn ang="T12">
                    <a:pos x="T4" y="T5"/>
                  </a:cxn>
                  <a:cxn ang="T13">
                    <a:pos x="T6" y="T7"/>
                  </a:cxn>
                  <a:cxn ang="T14">
                    <a:pos x="T8" y="T9"/>
                  </a:cxn>
                </a:cxnLst>
                <a:rect l="T15" t="T16" r="T17" b="T18"/>
                <a:pathLst>
                  <a:path w="3" h="9">
                    <a:moveTo>
                      <a:pt x="3" y="9"/>
                    </a:moveTo>
                    <a:lnTo>
                      <a:pt x="3" y="9"/>
                    </a:lnTo>
                    <a:lnTo>
                      <a:pt x="0" y="0"/>
                    </a:lnTo>
                    <a:lnTo>
                      <a:pt x="3" y="0"/>
                    </a:lnTo>
                    <a:lnTo>
                      <a:pt x="3"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3" name="Rectangle 691"/>
              <p:cNvSpPr>
                <a:spLocks noChangeArrowheads="1"/>
              </p:cNvSpPr>
              <p:nvPr/>
            </p:nvSpPr>
            <p:spPr bwMode="auto">
              <a:xfrm rot="1184455">
                <a:off x="7239430" y="2886016"/>
                <a:ext cx="14567" cy="8452"/>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4" name="Freeform 692"/>
              <p:cNvSpPr>
                <a:spLocks/>
              </p:cNvSpPr>
              <p:nvPr/>
            </p:nvSpPr>
            <p:spPr bwMode="auto">
              <a:xfrm rot="1184455">
                <a:off x="7305012" y="2903761"/>
                <a:ext cx="18729" cy="14791"/>
              </a:xfrm>
              <a:custGeom>
                <a:avLst/>
                <a:gdLst>
                  <a:gd name="T0" fmla="*/ 14288 w 9"/>
                  <a:gd name="T1" fmla="*/ 11113 h 7"/>
                  <a:gd name="T2" fmla="*/ 0 w 9"/>
                  <a:gd name="T3" fmla="*/ 11113 h 7"/>
                  <a:gd name="T4" fmla="*/ 0 w 9"/>
                  <a:gd name="T5" fmla="*/ 4763 h 7"/>
                  <a:gd name="T6" fmla="*/ 11113 w 9"/>
                  <a:gd name="T7" fmla="*/ 0 h 7"/>
                  <a:gd name="T8" fmla="*/ 14288 w 9"/>
                  <a:gd name="T9" fmla="*/ 11113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7"/>
                    </a:moveTo>
                    <a:lnTo>
                      <a:pt x="0" y="7"/>
                    </a:lnTo>
                    <a:lnTo>
                      <a:pt x="0" y="3"/>
                    </a:lnTo>
                    <a:lnTo>
                      <a:pt x="7"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5" name="Freeform 693"/>
              <p:cNvSpPr>
                <a:spLocks/>
              </p:cNvSpPr>
              <p:nvPr/>
            </p:nvSpPr>
            <p:spPr bwMode="auto">
              <a:xfrm rot="1184455">
                <a:off x="7258963" y="2881385"/>
                <a:ext cx="10405" cy="19017"/>
              </a:xfrm>
              <a:custGeom>
                <a:avLst/>
                <a:gdLst>
                  <a:gd name="T0" fmla="*/ 7938 w 5"/>
                  <a:gd name="T1" fmla="*/ 14288 h 9"/>
                  <a:gd name="T2" fmla="*/ 3175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2"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Rectangle 694"/>
              <p:cNvSpPr>
                <a:spLocks noChangeArrowheads="1"/>
              </p:cNvSpPr>
              <p:nvPr/>
            </p:nvSpPr>
            <p:spPr bwMode="auto">
              <a:xfrm rot="1184455">
                <a:off x="7260641" y="2845756"/>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7" name="Rectangle 695"/>
              <p:cNvSpPr>
                <a:spLocks noChangeArrowheads="1"/>
              </p:cNvSpPr>
              <p:nvPr/>
            </p:nvSpPr>
            <p:spPr bwMode="auto">
              <a:xfrm rot="1184455">
                <a:off x="7215958" y="2827481"/>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8" name="Rectangle 696"/>
              <p:cNvSpPr>
                <a:spLocks noChangeArrowheads="1"/>
              </p:cNvSpPr>
              <p:nvPr/>
            </p:nvSpPr>
            <p:spPr bwMode="auto">
              <a:xfrm rot="1184455">
                <a:off x="7284450" y="2852433"/>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19" name="Rectangle 697"/>
              <p:cNvSpPr>
                <a:spLocks noChangeArrowheads="1"/>
              </p:cNvSpPr>
              <p:nvPr/>
            </p:nvSpPr>
            <p:spPr bwMode="auto">
              <a:xfrm rot="1184455">
                <a:off x="7227579" y="2844413"/>
                <a:ext cx="1872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0" name="Rectangle 698"/>
              <p:cNvSpPr>
                <a:spLocks noChangeArrowheads="1"/>
              </p:cNvSpPr>
              <p:nvPr/>
            </p:nvSpPr>
            <p:spPr bwMode="auto">
              <a:xfrm rot="1184455">
                <a:off x="7253173" y="2840835"/>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1" name="Rectangle 699"/>
              <p:cNvSpPr>
                <a:spLocks noChangeArrowheads="1"/>
              </p:cNvSpPr>
              <p:nvPr/>
            </p:nvSpPr>
            <p:spPr bwMode="auto">
              <a:xfrm rot="1184455">
                <a:off x="7719919" y="2643534"/>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2" name="Rectangle 700"/>
              <p:cNvSpPr>
                <a:spLocks noChangeArrowheads="1"/>
              </p:cNvSpPr>
              <p:nvPr/>
            </p:nvSpPr>
            <p:spPr bwMode="auto">
              <a:xfrm rot="1184455">
                <a:off x="7849720" y="2691102"/>
                <a:ext cx="20809"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3" name="Rectangle 701"/>
              <p:cNvSpPr>
                <a:spLocks noChangeArrowheads="1"/>
              </p:cNvSpPr>
              <p:nvPr/>
            </p:nvSpPr>
            <p:spPr bwMode="auto">
              <a:xfrm rot="1184455">
                <a:off x="7790308" y="2669540"/>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4" name="Rectangle 702"/>
              <p:cNvSpPr>
                <a:spLocks noChangeArrowheads="1"/>
              </p:cNvSpPr>
              <p:nvPr/>
            </p:nvSpPr>
            <p:spPr bwMode="auto">
              <a:xfrm rot="1184455">
                <a:off x="7739689" y="2649508"/>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5" name="Rectangle 703"/>
              <p:cNvSpPr>
                <a:spLocks noChangeArrowheads="1"/>
              </p:cNvSpPr>
              <p:nvPr/>
            </p:nvSpPr>
            <p:spPr bwMode="auto">
              <a:xfrm rot="1184455">
                <a:off x="7808181" y="2674461"/>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6" name="Rectangle 704"/>
              <p:cNvSpPr>
                <a:spLocks noChangeArrowheads="1"/>
              </p:cNvSpPr>
              <p:nvPr/>
            </p:nvSpPr>
            <p:spPr bwMode="auto">
              <a:xfrm rot="1184455">
                <a:off x="7873529" y="2697780"/>
                <a:ext cx="10405"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7" name="Rectangle 705"/>
              <p:cNvSpPr>
                <a:spLocks noChangeArrowheads="1"/>
              </p:cNvSpPr>
              <p:nvPr/>
            </p:nvSpPr>
            <p:spPr bwMode="auto">
              <a:xfrm rot="1184455">
                <a:off x="7842374" y="2685479"/>
                <a:ext cx="4162"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8" name="Rectangle 706"/>
              <p:cNvSpPr>
                <a:spLocks noChangeArrowheads="1"/>
              </p:cNvSpPr>
              <p:nvPr/>
            </p:nvSpPr>
            <p:spPr bwMode="auto">
              <a:xfrm rot="1184455">
                <a:off x="7756063" y="2663041"/>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29" name="Freeform 707"/>
              <p:cNvSpPr>
                <a:spLocks/>
              </p:cNvSpPr>
              <p:nvPr/>
            </p:nvSpPr>
            <p:spPr bwMode="auto">
              <a:xfrm rot="1184455">
                <a:off x="7820698" y="2686235"/>
                <a:ext cx="14567" cy="14791"/>
              </a:xfrm>
              <a:custGeom>
                <a:avLst/>
                <a:gdLst>
                  <a:gd name="T0" fmla="*/ 11113 w 7"/>
                  <a:gd name="T1" fmla="*/ 7938 h 7"/>
                  <a:gd name="T2" fmla="*/ 0 w 7"/>
                  <a:gd name="T3" fmla="*/ 11113 h 7"/>
                  <a:gd name="T4" fmla="*/ 0 w 7"/>
                  <a:gd name="T5" fmla="*/ 0 h 7"/>
                  <a:gd name="T6" fmla="*/ 11113 w 7"/>
                  <a:gd name="T7" fmla="*/ 0 h 7"/>
                  <a:gd name="T8" fmla="*/ 11113 w 7"/>
                  <a:gd name="T9" fmla="*/ 7938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5"/>
                    </a:moveTo>
                    <a:lnTo>
                      <a:pt x="0" y="7"/>
                    </a:lnTo>
                    <a:lnTo>
                      <a:pt x="0" y="0"/>
                    </a:lnTo>
                    <a:lnTo>
                      <a:pt x="7" y="0"/>
                    </a:lnTo>
                    <a:lnTo>
                      <a:pt x="7"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Rectangle 708"/>
              <p:cNvSpPr>
                <a:spLocks noChangeArrowheads="1"/>
              </p:cNvSpPr>
              <p:nvPr/>
            </p:nvSpPr>
            <p:spPr bwMode="auto">
              <a:xfrm rot="1184455">
                <a:off x="7776904" y="2662863"/>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1" name="Rectangle 709"/>
              <p:cNvSpPr>
                <a:spLocks noChangeArrowheads="1"/>
              </p:cNvSpPr>
              <p:nvPr/>
            </p:nvSpPr>
            <p:spPr bwMode="auto">
              <a:xfrm rot="1184455">
                <a:off x="7778580" y="2629347"/>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2" name="Freeform 710"/>
              <p:cNvSpPr>
                <a:spLocks/>
              </p:cNvSpPr>
              <p:nvPr/>
            </p:nvSpPr>
            <p:spPr bwMode="auto">
              <a:xfrm rot="1184455">
                <a:off x="7731817" y="2611073"/>
                <a:ext cx="10405" cy="19017"/>
              </a:xfrm>
              <a:custGeom>
                <a:avLst/>
                <a:gdLst>
                  <a:gd name="T0" fmla="*/ 7938 w 5"/>
                  <a:gd name="T1" fmla="*/ 14288 h 9"/>
                  <a:gd name="T2" fmla="*/ 0 w 5"/>
                  <a:gd name="T3" fmla="*/ 14288 h 9"/>
                  <a:gd name="T4" fmla="*/ 0 w 5"/>
                  <a:gd name="T5" fmla="*/ 0 h 9"/>
                  <a:gd name="T6" fmla="*/ 4763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3"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3" name="Rectangle 711"/>
              <p:cNvSpPr>
                <a:spLocks noChangeArrowheads="1"/>
              </p:cNvSpPr>
              <p:nvPr/>
            </p:nvSpPr>
            <p:spPr bwMode="auto">
              <a:xfrm rot="1184455">
                <a:off x="7802512" y="2635322"/>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4" name="Rectangle 712"/>
              <p:cNvSpPr>
                <a:spLocks noChangeArrowheads="1"/>
              </p:cNvSpPr>
              <p:nvPr/>
            </p:nvSpPr>
            <p:spPr bwMode="auto">
              <a:xfrm rot="1184455">
                <a:off x="7744508" y="2621852"/>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5" name="Freeform 713"/>
              <p:cNvSpPr>
                <a:spLocks/>
              </p:cNvSpPr>
              <p:nvPr/>
            </p:nvSpPr>
            <p:spPr bwMode="auto">
              <a:xfrm rot="1184455">
                <a:off x="7769032" y="2624427"/>
                <a:ext cx="10405" cy="19017"/>
              </a:xfrm>
              <a:custGeom>
                <a:avLst/>
                <a:gdLst>
                  <a:gd name="T0" fmla="*/ 7938 w 5"/>
                  <a:gd name="T1" fmla="*/ 14288 h 9"/>
                  <a:gd name="T2" fmla="*/ 0 w 5"/>
                  <a:gd name="T3" fmla="*/ 14288 h 9"/>
                  <a:gd name="T4" fmla="*/ 0 w 5"/>
                  <a:gd name="T5" fmla="*/ 0 h 9"/>
                  <a:gd name="T6" fmla="*/ 3175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0" y="9"/>
                    </a:lnTo>
                    <a:lnTo>
                      <a:pt x="0" y="0"/>
                    </a:lnTo>
                    <a:lnTo>
                      <a:pt x="2"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Rectangle 714"/>
              <p:cNvSpPr>
                <a:spLocks noChangeArrowheads="1"/>
              </p:cNvSpPr>
              <p:nvPr/>
            </p:nvSpPr>
            <p:spPr bwMode="auto">
              <a:xfrm rot="1184455">
                <a:off x="7677628" y="2761926"/>
                <a:ext cx="2080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7" name="Freeform 715"/>
              <p:cNvSpPr>
                <a:spLocks/>
              </p:cNvSpPr>
              <p:nvPr/>
            </p:nvSpPr>
            <p:spPr bwMode="auto">
              <a:xfrm rot="1184455">
                <a:off x="7807612" y="2808440"/>
                <a:ext cx="20809" cy="16904"/>
              </a:xfrm>
              <a:custGeom>
                <a:avLst/>
                <a:gdLst>
                  <a:gd name="T0" fmla="*/ 15875 w 10"/>
                  <a:gd name="T1" fmla="*/ 12700 h 8"/>
                  <a:gd name="T2" fmla="*/ 4762 w 10"/>
                  <a:gd name="T3" fmla="*/ 12700 h 8"/>
                  <a:gd name="T4" fmla="*/ 0 w 10"/>
                  <a:gd name="T5" fmla="*/ 0 h 8"/>
                  <a:gd name="T6" fmla="*/ 15875 w 10"/>
                  <a:gd name="T7" fmla="*/ 0 h 8"/>
                  <a:gd name="T8" fmla="*/ 15875 w 10"/>
                  <a:gd name="T9" fmla="*/ 12700 h 8"/>
                  <a:gd name="T10" fmla="*/ 0 60000 65536"/>
                  <a:gd name="T11" fmla="*/ 0 60000 65536"/>
                  <a:gd name="T12" fmla="*/ 0 60000 65536"/>
                  <a:gd name="T13" fmla="*/ 0 60000 65536"/>
                  <a:gd name="T14" fmla="*/ 0 60000 65536"/>
                  <a:gd name="T15" fmla="*/ 0 w 10"/>
                  <a:gd name="T16" fmla="*/ 0 h 8"/>
                  <a:gd name="T17" fmla="*/ 10 w 10"/>
                  <a:gd name="T18" fmla="*/ 8 h 8"/>
                </a:gdLst>
                <a:ahLst/>
                <a:cxnLst>
                  <a:cxn ang="T10">
                    <a:pos x="T0" y="T1"/>
                  </a:cxn>
                  <a:cxn ang="T11">
                    <a:pos x="T2" y="T3"/>
                  </a:cxn>
                  <a:cxn ang="T12">
                    <a:pos x="T4" y="T5"/>
                  </a:cxn>
                  <a:cxn ang="T13">
                    <a:pos x="T6" y="T7"/>
                  </a:cxn>
                  <a:cxn ang="T14">
                    <a:pos x="T8" y="T9"/>
                  </a:cxn>
                </a:cxnLst>
                <a:rect l="T15" t="T16" r="T17" b="T18"/>
                <a:pathLst>
                  <a:path w="10" h="8">
                    <a:moveTo>
                      <a:pt x="10" y="8"/>
                    </a:moveTo>
                    <a:lnTo>
                      <a:pt x="3" y="8"/>
                    </a:lnTo>
                    <a:lnTo>
                      <a:pt x="0" y="0"/>
                    </a:lnTo>
                    <a:lnTo>
                      <a:pt x="10" y="0"/>
                    </a:lnTo>
                    <a:lnTo>
                      <a:pt x="10" y="8"/>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Rectangle 716"/>
              <p:cNvSpPr>
                <a:spLocks noChangeArrowheads="1"/>
              </p:cNvSpPr>
              <p:nvPr/>
            </p:nvSpPr>
            <p:spPr bwMode="auto">
              <a:xfrm rot="1184455">
                <a:off x="7748200" y="2786878"/>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39" name="Rectangle 717"/>
              <p:cNvSpPr>
                <a:spLocks noChangeArrowheads="1"/>
              </p:cNvSpPr>
              <p:nvPr/>
            </p:nvSpPr>
            <p:spPr bwMode="auto">
              <a:xfrm rot="1184455">
                <a:off x="7701437" y="2768603"/>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0" name="Rectangle 718"/>
              <p:cNvSpPr>
                <a:spLocks noChangeArrowheads="1"/>
              </p:cNvSpPr>
              <p:nvPr/>
            </p:nvSpPr>
            <p:spPr bwMode="auto">
              <a:xfrm rot="1184455">
                <a:off x="7769991" y="2793204"/>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1" name="Rectangle 719"/>
              <p:cNvSpPr>
                <a:spLocks noChangeArrowheads="1"/>
              </p:cNvSpPr>
              <p:nvPr/>
            </p:nvSpPr>
            <p:spPr bwMode="auto">
              <a:xfrm rot="1184455">
                <a:off x="7831422" y="2815117"/>
                <a:ext cx="10405"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2" name="Rectangle 720"/>
              <p:cNvSpPr>
                <a:spLocks noChangeArrowheads="1"/>
              </p:cNvSpPr>
              <p:nvPr/>
            </p:nvSpPr>
            <p:spPr bwMode="auto">
              <a:xfrm rot="1184455">
                <a:off x="7804184" y="2804222"/>
                <a:ext cx="4162" cy="169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3" name="Rectangle 721"/>
              <p:cNvSpPr>
                <a:spLocks noChangeArrowheads="1"/>
              </p:cNvSpPr>
              <p:nvPr/>
            </p:nvSpPr>
            <p:spPr bwMode="auto">
              <a:xfrm rot="1184455">
                <a:off x="7713772" y="2781434"/>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4" name="Freeform 722"/>
              <p:cNvSpPr>
                <a:spLocks/>
              </p:cNvSpPr>
              <p:nvPr/>
            </p:nvSpPr>
            <p:spPr bwMode="auto">
              <a:xfrm rot="1184455">
                <a:off x="7778407" y="2804628"/>
                <a:ext cx="20809" cy="14791"/>
              </a:xfrm>
              <a:custGeom>
                <a:avLst/>
                <a:gdLst>
                  <a:gd name="T0" fmla="*/ 15875 w 10"/>
                  <a:gd name="T1" fmla="*/ 7938 h 7"/>
                  <a:gd name="T2" fmla="*/ 0 w 10"/>
                  <a:gd name="T3" fmla="*/ 11113 h 7"/>
                  <a:gd name="T4" fmla="*/ 0 w 10"/>
                  <a:gd name="T5" fmla="*/ 0 h 7"/>
                  <a:gd name="T6" fmla="*/ 15875 w 10"/>
                  <a:gd name="T7" fmla="*/ 0 h 7"/>
                  <a:gd name="T8" fmla="*/ 15875 w 10"/>
                  <a:gd name="T9" fmla="*/ 7938 h 7"/>
                  <a:gd name="T10" fmla="*/ 0 60000 65536"/>
                  <a:gd name="T11" fmla="*/ 0 60000 65536"/>
                  <a:gd name="T12" fmla="*/ 0 60000 65536"/>
                  <a:gd name="T13" fmla="*/ 0 60000 65536"/>
                  <a:gd name="T14" fmla="*/ 0 60000 65536"/>
                  <a:gd name="T15" fmla="*/ 0 w 10"/>
                  <a:gd name="T16" fmla="*/ 0 h 7"/>
                  <a:gd name="T17" fmla="*/ 10 w 10"/>
                  <a:gd name="T18" fmla="*/ 7 h 7"/>
                </a:gdLst>
                <a:ahLst/>
                <a:cxnLst>
                  <a:cxn ang="T10">
                    <a:pos x="T0" y="T1"/>
                  </a:cxn>
                  <a:cxn ang="T11">
                    <a:pos x="T2" y="T3"/>
                  </a:cxn>
                  <a:cxn ang="T12">
                    <a:pos x="T4" y="T5"/>
                  </a:cxn>
                  <a:cxn ang="T13">
                    <a:pos x="T6" y="T7"/>
                  </a:cxn>
                  <a:cxn ang="T14">
                    <a:pos x="T8" y="T9"/>
                  </a:cxn>
                </a:cxnLst>
                <a:rect l="T15" t="T16" r="T17" b="T18"/>
                <a:pathLst>
                  <a:path w="10" h="7">
                    <a:moveTo>
                      <a:pt x="10" y="5"/>
                    </a:moveTo>
                    <a:lnTo>
                      <a:pt x="0" y="7"/>
                    </a:lnTo>
                    <a:lnTo>
                      <a:pt x="0" y="0"/>
                    </a:lnTo>
                    <a:lnTo>
                      <a:pt x="10" y="0"/>
                    </a:lnTo>
                    <a:lnTo>
                      <a:pt x="10"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5" name="Rectangle 723"/>
              <p:cNvSpPr>
                <a:spLocks noChangeArrowheads="1"/>
              </p:cNvSpPr>
              <p:nvPr/>
            </p:nvSpPr>
            <p:spPr bwMode="auto">
              <a:xfrm rot="1184455">
                <a:off x="7738652" y="2781958"/>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6" name="Rectangle 724"/>
              <p:cNvSpPr>
                <a:spLocks noChangeArrowheads="1"/>
              </p:cNvSpPr>
              <p:nvPr/>
            </p:nvSpPr>
            <p:spPr bwMode="auto">
              <a:xfrm rot="1184455">
                <a:off x="7740512" y="2747388"/>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7" name="Rectangle 725"/>
              <p:cNvSpPr>
                <a:spLocks noChangeArrowheads="1"/>
              </p:cNvSpPr>
              <p:nvPr/>
            </p:nvSpPr>
            <p:spPr bwMode="auto">
              <a:xfrm rot="1184455">
                <a:off x="7689709" y="272841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8" name="Rectangle 726"/>
              <p:cNvSpPr>
                <a:spLocks noChangeArrowheads="1"/>
              </p:cNvSpPr>
              <p:nvPr/>
            </p:nvSpPr>
            <p:spPr bwMode="auto">
              <a:xfrm rot="1184455">
                <a:off x="7760282" y="2753362"/>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49" name="Rectangle 727"/>
              <p:cNvSpPr>
                <a:spLocks noChangeArrowheads="1"/>
              </p:cNvSpPr>
              <p:nvPr/>
            </p:nvSpPr>
            <p:spPr bwMode="auto">
              <a:xfrm rot="1184455">
                <a:off x="7708460" y="2740243"/>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0" name="Rectangle 728"/>
              <p:cNvSpPr>
                <a:spLocks noChangeArrowheads="1"/>
              </p:cNvSpPr>
              <p:nvPr/>
            </p:nvSpPr>
            <p:spPr bwMode="auto">
              <a:xfrm rot="1184455">
                <a:off x="7726924" y="2741765"/>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1" name="Rectangle 729"/>
              <p:cNvSpPr>
                <a:spLocks noChangeArrowheads="1"/>
              </p:cNvSpPr>
              <p:nvPr/>
            </p:nvSpPr>
            <p:spPr bwMode="auto">
              <a:xfrm rot="1184455">
                <a:off x="7641223" y="2882369"/>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2" name="Rectangle 730"/>
              <p:cNvSpPr>
                <a:spLocks noChangeArrowheads="1"/>
              </p:cNvSpPr>
              <p:nvPr/>
            </p:nvSpPr>
            <p:spPr bwMode="auto">
              <a:xfrm rot="1184455">
                <a:off x="7771208" y="2928883"/>
                <a:ext cx="14567"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3" name="Rectangle 731"/>
              <p:cNvSpPr>
                <a:spLocks noChangeArrowheads="1"/>
              </p:cNvSpPr>
              <p:nvPr/>
            </p:nvSpPr>
            <p:spPr bwMode="auto">
              <a:xfrm rot="1184455">
                <a:off x="7709775" y="2906970"/>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4" name="Rectangle 732"/>
              <p:cNvSpPr>
                <a:spLocks noChangeArrowheads="1"/>
              </p:cNvSpPr>
              <p:nvPr/>
            </p:nvSpPr>
            <p:spPr bwMode="auto">
              <a:xfrm rot="1184455">
                <a:off x="7658973" y="2887992"/>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5" name="Rectangle 733"/>
              <p:cNvSpPr>
                <a:spLocks noChangeArrowheads="1"/>
              </p:cNvSpPr>
              <p:nvPr/>
            </p:nvSpPr>
            <p:spPr bwMode="auto">
              <a:xfrm rot="1184455">
                <a:off x="7727526" y="2912593"/>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6" name="Freeform 734"/>
              <p:cNvSpPr>
                <a:spLocks/>
              </p:cNvSpPr>
              <p:nvPr/>
            </p:nvSpPr>
            <p:spPr bwMode="auto">
              <a:xfrm rot="1184455">
                <a:off x="7794067" y="2929057"/>
                <a:ext cx="6244" cy="21130"/>
              </a:xfrm>
              <a:custGeom>
                <a:avLst/>
                <a:gdLst>
                  <a:gd name="T0" fmla="*/ 4763 w 3"/>
                  <a:gd name="T1" fmla="*/ 15875 h 10"/>
                  <a:gd name="T2" fmla="*/ 0 w 3"/>
                  <a:gd name="T3" fmla="*/ 15875 h 10"/>
                  <a:gd name="T4" fmla="*/ 0 w 3"/>
                  <a:gd name="T5" fmla="*/ 4762 h 10"/>
                  <a:gd name="T6" fmla="*/ 4763 w 3"/>
                  <a:gd name="T7" fmla="*/ 0 h 10"/>
                  <a:gd name="T8" fmla="*/ 4763 w 3"/>
                  <a:gd name="T9" fmla="*/ 15875 h 10"/>
                  <a:gd name="T10" fmla="*/ 0 60000 65536"/>
                  <a:gd name="T11" fmla="*/ 0 60000 65536"/>
                  <a:gd name="T12" fmla="*/ 0 60000 65536"/>
                  <a:gd name="T13" fmla="*/ 0 60000 65536"/>
                  <a:gd name="T14" fmla="*/ 0 60000 65536"/>
                  <a:gd name="T15" fmla="*/ 0 w 3"/>
                  <a:gd name="T16" fmla="*/ 0 h 10"/>
                  <a:gd name="T17" fmla="*/ 3 w 3"/>
                  <a:gd name="T18" fmla="*/ 10 h 10"/>
                </a:gdLst>
                <a:ahLst/>
                <a:cxnLst>
                  <a:cxn ang="T10">
                    <a:pos x="T0" y="T1"/>
                  </a:cxn>
                  <a:cxn ang="T11">
                    <a:pos x="T2" y="T3"/>
                  </a:cxn>
                  <a:cxn ang="T12">
                    <a:pos x="T4" y="T5"/>
                  </a:cxn>
                  <a:cxn ang="T13">
                    <a:pos x="T6" y="T7"/>
                  </a:cxn>
                  <a:cxn ang="T14">
                    <a:pos x="T8" y="T9"/>
                  </a:cxn>
                </a:cxnLst>
                <a:rect l="T15" t="T16" r="T17" b="T18"/>
                <a:pathLst>
                  <a:path w="3" h="10">
                    <a:moveTo>
                      <a:pt x="3" y="10"/>
                    </a:moveTo>
                    <a:lnTo>
                      <a:pt x="0" y="10"/>
                    </a:lnTo>
                    <a:lnTo>
                      <a:pt x="0" y="3"/>
                    </a:lnTo>
                    <a:lnTo>
                      <a:pt x="3" y="0"/>
                    </a:lnTo>
                    <a:lnTo>
                      <a:pt x="3"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7" name="Rectangle 735"/>
              <p:cNvSpPr>
                <a:spLocks noChangeArrowheads="1"/>
              </p:cNvSpPr>
              <p:nvPr/>
            </p:nvSpPr>
            <p:spPr bwMode="auto">
              <a:xfrm rot="1184455">
                <a:off x="7761720" y="2923611"/>
                <a:ext cx="4162"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8" name="Rectangle 736"/>
              <p:cNvSpPr>
                <a:spLocks noChangeArrowheads="1"/>
              </p:cNvSpPr>
              <p:nvPr/>
            </p:nvSpPr>
            <p:spPr bwMode="auto">
              <a:xfrm rot="1184455">
                <a:off x="7675704" y="2899474"/>
                <a:ext cx="16648"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59" name="Freeform 737"/>
              <p:cNvSpPr>
                <a:spLocks/>
              </p:cNvSpPr>
              <p:nvPr/>
            </p:nvSpPr>
            <p:spPr bwMode="auto">
              <a:xfrm rot="1184455">
                <a:off x="7742359" y="2923020"/>
                <a:ext cx="14567" cy="14791"/>
              </a:xfrm>
              <a:custGeom>
                <a:avLst/>
                <a:gdLst>
                  <a:gd name="T0" fmla="*/ 11113 w 7"/>
                  <a:gd name="T1" fmla="*/ 7938 h 7"/>
                  <a:gd name="T2" fmla="*/ 0 w 7"/>
                  <a:gd name="T3" fmla="*/ 11113 h 7"/>
                  <a:gd name="T4" fmla="*/ 0 w 7"/>
                  <a:gd name="T5" fmla="*/ 0 h 7"/>
                  <a:gd name="T6" fmla="*/ 11113 w 7"/>
                  <a:gd name="T7" fmla="*/ 0 h 7"/>
                  <a:gd name="T8" fmla="*/ 11113 w 7"/>
                  <a:gd name="T9" fmla="*/ 7938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7" y="5"/>
                    </a:moveTo>
                    <a:lnTo>
                      <a:pt x="0" y="7"/>
                    </a:lnTo>
                    <a:lnTo>
                      <a:pt x="0" y="0"/>
                    </a:lnTo>
                    <a:lnTo>
                      <a:pt x="7" y="0"/>
                    </a:lnTo>
                    <a:lnTo>
                      <a:pt x="7"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 name="Rectangle 738"/>
              <p:cNvSpPr>
                <a:spLocks noChangeArrowheads="1"/>
              </p:cNvSpPr>
              <p:nvPr/>
            </p:nvSpPr>
            <p:spPr bwMode="auto">
              <a:xfrm rot="1184455">
                <a:off x="7696188" y="290134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1" name="Rectangle 739"/>
              <p:cNvSpPr>
                <a:spLocks noChangeArrowheads="1"/>
              </p:cNvSpPr>
              <p:nvPr/>
            </p:nvSpPr>
            <p:spPr bwMode="auto">
              <a:xfrm rot="1184455">
                <a:off x="7698220" y="2865781"/>
                <a:ext cx="2080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2" name="Freeform 740"/>
              <p:cNvSpPr>
                <a:spLocks/>
              </p:cNvSpPr>
              <p:nvPr/>
            </p:nvSpPr>
            <p:spPr bwMode="auto">
              <a:xfrm rot="1184455">
                <a:off x="7647601" y="2845749"/>
                <a:ext cx="10405" cy="19017"/>
              </a:xfrm>
              <a:custGeom>
                <a:avLst/>
                <a:gdLst>
                  <a:gd name="T0" fmla="*/ 7938 w 5"/>
                  <a:gd name="T1" fmla="*/ 14288 h 9"/>
                  <a:gd name="T2" fmla="*/ 4763 w 5"/>
                  <a:gd name="T3" fmla="*/ 14288 h 9"/>
                  <a:gd name="T4" fmla="*/ 0 w 5"/>
                  <a:gd name="T5" fmla="*/ 0 h 9"/>
                  <a:gd name="T6" fmla="*/ 7938 w 5"/>
                  <a:gd name="T7" fmla="*/ 0 h 9"/>
                  <a:gd name="T8" fmla="*/ 7938 w 5"/>
                  <a:gd name="T9" fmla="*/ 14288 h 9"/>
                  <a:gd name="T10" fmla="*/ 0 60000 65536"/>
                  <a:gd name="T11" fmla="*/ 0 60000 65536"/>
                  <a:gd name="T12" fmla="*/ 0 60000 65536"/>
                  <a:gd name="T13" fmla="*/ 0 60000 65536"/>
                  <a:gd name="T14" fmla="*/ 0 60000 65536"/>
                  <a:gd name="T15" fmla="*/ 0 w 5"/>
                  <a:gd name="T16" fmla="*/ 0 h 9"/>
                  <a:gd name="T17" fmla="*/ 5 w 5"/>
                  <a:gd name="T18" fmla="*/ 9 h 9"/>
                </a:gdLst>
                <a:ahLst/>
                <a:cxnLst>
                  <a:cxn ang="T10">
                    <a:pos x="T0" y="T1"/>
                  </a:cxn>
                  <a:cxn ang="T11">
                    <a:pos x="T2" y="T3"/>
                  </a:cxn>
                  <a:cxn ang="T12">
                    <a:pos x="T4" y="T5"/>
                  </a:cxn>
                  <a:cxn ang="T13">
                    <a:pos x="T6" y="T7"/>
                  </a:cxn>
                  <a:cxn ang="T14">
                    <a:pos x="T8" y="T9"/>
                  </a:cxn>
                </a:cxnLst>
                <a:rect l="T15" t="T16" r="T17" b="T18"/>
                <a:pathLst>
                  <a:path w="5" h="9">
                    <a:moveTo>
                      <a:pt x="5" y="9"/>
                    </a:moveTo>
                    <a:lnTo>
                      <a:pt x="3" y="9"/>
                    </a:lnTo>
                    <a:lnTo>
                      <a:pt x="0" y="0"/>
                    </a:lnTo>
                    <a:lnTo>
                      <a:pt x="5" y="0"/>
                    </a:lnTo>
                    <a:lnTo>
                      <a:pt x="5"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 name="Freeform 741"/>
              <p:cNvSpPr>
                <a:spLocks/>
              </p:cNvSpPr>
              <p:nvPr/>
            </p:nvSpPr>
            <p:spPr bwMode="auto">
              <a:xfrm rot="1184455">
                <a:off x="7718174" y="2870701"/>
                <a:ext cx="8324" cy="19017"/>
              </a:xfrm>
              <a:custGeom>
                <a:avLst/>
                <a:gdLst>
                  <a:gd name="T0" fmla="*/ 6350 w 4"/>
                  <a:gd name="T1" fmla="*/ 14288 h 9"/>
                  <a:gd name="T2" fmla="*/ 3175 w 4"/>
                  <a:gd name="T3" fmla="*/ 14288 h 9"/>
                  <a:gd name="T4" fmla="*/ 0 w 4"/>
                  <a:gd name="T5" fmla="*/ 0 h 9"/>
                  <a:gd name="T6" fmla="*/ 6350 w 4"/>
                  <a:gd name="T7" fmla="*/ 0 h 9"/>
                  <a:gd name="T8" fmla="*/ 6350 w 4"/>
                  <a:gd name="T9" fmla="*/ 14288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4" y="9"/>
                    </a:moveTo>
                    <a:lnTo>
                      <a:pt x="2" y="9"/>
                    </a:lnTo>
                    <a:lnTo>
                      <a:pt x="0" y="0"/>
                    </a:lnTo>
                    <a:lnTo>
                      <a:pt x="4" y="0"/>
                    </a:lnTo>
                    <a:lnTo>
                      <a:pt x="4" y="9"/>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 name="Freeform 742"/>
              <p:cNvSpPr>
                <a:spLocks/>
              </p:cNvSpPr>
              <p:nvPr/>
            </p:nvSpPr>
            <p:spPr bwMode="auto">
              <a:xfrm rot="1184455">
                <a:off x="7666229" y="2858285"/>
                <a:ext cx="18729" cy="14791"/>
              </a:xfrm>
              <a:custGeom>
                <a:avLst/>
                <a:gdLst>
                  <a:gd name="T0" fmla="*/ 14288 w 9"/>
                  <a:gd name="T1" fmla="*/ 11113 h 7"/>
                  <a:gd name="T2" fmla="*/ 0 w 9"/>
                  <a:gd name="T3" fmla="*/ 11113 h 7"/>
                  <a:gd name="T4" fmla="*/ 0 w 9"/>
                  <a:gd name="T5" fmla="*/ 0 h 7"/>
                  <a:gd name="T6" fmla="*/ 11113 w 9"/>
                  <a:gd name="T7" fmla="*/ 0 h 7"/>
                  <a:gd name="T8" fmla="*/ 14288 w 9"/>
                  <a:gd name="T9" fmla="*/ 11113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7"/>
                    </a:moveTo>
                    <a:lnTo>
                      <a:pt x="0" y="7"/>
                    </a:lnTo>
                    <a:lnTo>
                      <a:pt x="0" y="0"/>
                    </a:lnTo>
                    <a:lnTo>
                      <a:pt x="7" y="0"/>
                    </a:lnTo>
                    <a:lnTo>
                      <a:pt x="9"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5" name="Rectangle 743"/>
              <p:cNvSpPr>
                <a:spLocks noChangeArrowheads="1"/>
              </p:cNvSpPr>
              <p:nvPr/>
            </p:nvSpPr>
            <p:spPr bwMode="auto">
              <a:xfrm rot="1184455">
                <a:off x="7688856" y="2859807"/>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6" name="Rectangle 744"/>
              <p:cNvSpPr>
                <a:spLocks noChangeArrowheads="1"/>
              </p:cNvSpPr>
              <p:nvPr/>
            </p:nvSpPr>
            <p:spPr bwMode="auto">
              <a:xfrm rot="1184455">
                <a:off x="7598993" y="3000411"/>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7" name="Rectangle 745"/>
              <p:cNvSpPr>
                <a:spLocks noChangeArrowheads="1"/>
              </p:cNvSpPr>
              <p:nvPr/>
            </p:nvSpPr>
            <p:spPr bwMode="auto">
              <a:xfrm rot="1184455">
                <a:off x="7728977" y="3046925"/>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8" name="Rectangle 746"/>
              <p:cNvSpPr>
                <a:spLocks noChangeArrowheads="1"/>
              </p:cNvSpPr>
              <p:nvPr/>
            </p:nvSpPr>
            <p:spPr bwMode="auto">
              <a:xfrm rot="1184455">
                <a:off x="7667545" y="3025011"/>
                <a:ext cx="18729"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69" name="Rectangle 747"/>
              <p:cNvSpPr>
                <a:spLocks noChangeArrowheads="1"/>
              </p:cNvSpPr>
              <p:nvPr/>
            </p:nvSpPr>
            <p:spPr bwMode="auto">
              <a:xfrm rot="1184455">
                <a:off x="7620904" y="3006034"/>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0" name="Rectangle 748"/>
              <p:cNvSpPr>
                <a:spLocks noChangeArrowheads="1"/>
              </p:cNvSpPr>
              <p:nvPr/>
            </p:nvSpPr>
            <p:spPr bwMode="auto">
              <a:xfrm rot="1184455">
                <a:off x="7691477" y="3030986"/>
                <a:ext cx="4162"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1" name="Freeform 749"/>
              <p:cNvSpPr>
                <a:spLocks/>
              </p:cNvSpPr>
              <p:nvPr/>
            </p:nvSpPr>
            <p:spPr bwMode="auto">
              <a:xfrm rot="1184455">
                <a:off x="7751837" y="3047097"/>
                <a:ext cx="10405" cy="21130"/>
              </a:xfrm>
              <a:custGeom>
                <a:avLst/>
                <a:gdLst>
                  <a:gd name="T0" fmla="*/ 7938 w 5"/>
                  <a:gd name="T1" fmla="*/ 15875 h 10"/>
                  <a:gd name="T2" fmla="*/ 0 w 5"/>
                  <a:gd name="T3" fmla="*/ 15875 h 10"/>
                  <a:gd name="T4" fmla="*/ 0 w 5"/>
                  <a:gd name="T5" fmla="*/ 4762 h 10"/>
                  <a:gd name="T6" fmla="*/ 7938 w 5"/>
                  <a:gd name="T7" fmla="*/ 0 h 10"/>
                  <a:gd name="T8" fmla="*/ 7938 w 5"/>
                  <a:gd name="T9" fmla="*/ 15875 h 10"/>
                  <a:gd name="T10" fmla="*/ 0 60000 65536"/>
                  <a:gd name="T11" fmla="*/ 0 60000 65536"/>
                  <a:gd name="T12" fmla="*/ 0 60000 65536"/>
                  <a:gd name="T13" fmla="*/ 0 60000 65536"/>
                  <a:gd name="T14" fmla="*/ 0 60000 65536"/>
                  <a:gd name="T15" fmla="*/ 0 w 5"/>
                  <a:gd name="T16" fmla="*/ 0 h 10"/>
                  <a:gd name="T17" fmla="*/ 5 w 5"/>
                  <a:gd name="T18" fmla="*/ 10 h 10"/>
                </a:gdLst>
                <a:ahLst/>
                <a:cxnLst>
                  <a:cxn ang="T10">
                    <a:pos x="T0" y="T1"/>
                  </a:cxn>
                  <a:cxn ang="T11">
                    <a:pos x="T2" y="T3"/>
                  </a:cxn>
                  <a:cxn ang="T12">
                    <a:pos x="T4" y="T5"/>
                  </a:cxn>
                  <a:cxn ang="T13">
                    <a:pos x="T6" y="T7"/>
                  </a:cxn>
                  <a:cxn ang="T14">
                    <a:pos x="T8" y="T9"/>
                  </a:cxn>
                </a:cxnLst>
                <a:rect l="T15" t="T16" r="T17" b="T18"/>
                <a:pathLst>
                  <a:path w="5" h="10">
                    <a:moveTo>
                      <a:pt x="5" y="10"/>
                    </a:moveTo>
                    <a:lnTo>
                      <a:pt x="0" y="10"/>
                    </a:lnTo>
                    <a:lnTo>
                      <a:pt x="0" y="3"/>
                    </a:lnTo>
                    <a:lnTo>
                      <a:pt x="5" y="0"/>
                    </a:lnTo>
                    <a:lnTo>
                      <a:pt x="5" y="1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Freeform 750"/>
              <p:cNvSpPr>
                <a:spLocks/>
              </p:cNvSpPr>
              <p:nvPr/>
            </p:nvSpPr>
            <p:spPr bwMode="auto">
              <a:xfrm rot="1184455">
                <a:off x="7723468" y="3042707"/>
                <a:ext cx="6244" cy="14791"/>
              </a:xfrm>
              <a:custGeom>
                <a:avLst/>
                <a:gdLst>
                  <a:gd name="T0" fmla="*/ 4763 w 3"/>
                  <a:gd name="T1" fmla="*/ 11113 h 7"/>
                  <a:gd name="T2" fmla="*/ 0 w 3"/>
                  <a:gd name="T3" fmla="*/ 11113 h 7"/>
                  <a:gd name="T4" fmla="*/ 0 w 3"/>
                  <a:gd name="T5" fmla="*/ 0 h 7"/>
                  <a:gd name="T6" fmla="*/ 0 w 3"/>
                  <a:gd name="T7" fmla="*/ 0 h 7"/>
                  <a:gd name="T8" fmla="*/ 4763 w 3"/>
                  <a:gd name="T9" fmla="*/ 11113 h 7"/>
                  <a:gd name="T10" fmla="*/ 0 60000 65536"/>
                  <a:gd name="T11" fmla="*/ 0 60000 65536"/>
                  <a:gd name="T12" fmla="*/ 0 60000 65536"/>
                  <a:gd name="T13" fmla="*/ 0 60000 65536"/>
                  <a:gd name="T14" fmla="*/ 0 60000 65536"/>
                  <a:gd name="T15" fmla="*/ 0 w 3"/>
                  <a:gd name="T16" fmla="*/ 0 h 7"/>
                  <a:gd name="T17" fmla="*/ 3 w 3"/>
                  <a:gd name="T18" fmla="*/ 7 h 7"/>
                </a:gdLst>
                <a:ahLst/>
                <a:cxnLst>
                  <a:cxn ang="T10">
                    <a:pos x="T0" y="T1"/>
                  </a:cxn>
                  <a:cxn ang="T11">
                    <a:pos x="T2" y="T3"/>
                  </a:cxn>
                  <a:cxn ang="T12">
                    <a:pos x="T4" y="T5"/>
                  </a:cxn>
                  <a:cxn ang="T13">
                    <a:pos x="T6" y="T7"/>
                  </a:cxn>
                  <a:cxn ang="T14">
                    <a:pos x="T8" y="T9"/>
                  </a:cxn>
                </a:cxnLst>
                <a:rect l="T15" t="T16" r="T17" b="T18"/>
                <a:pathLst>
                  <a:path w="3" h="7">
                    <a:moveTo>
                      <a:pt x="3" y="7"/>
                    </a:moveTo>
                    <a:lnTo>
                      <a:pt x="0" y="7"/>
                    </a:lnTo>
                    <a:lnTo>
                      <a:pt x="0" y="0"/>
                    </a:lnTo>
                    <a:lnTo>
                      <a:pt x="3" y="7"/>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3" name="Rectangle 751"/>
              <p:cNvSpPr>
                <a:spLocks noChangeArrowheads="1"/>
              </p:cNvSpPr>
              <p:nvPr/>
            </p:nvSpPr>
            <p:spPr bwMode="auto">
              <a:xfrm rot="1184455">
                <a:off x="7633474" y="3017516"/>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4" name="Freeform 752"/>
              <p:cNvSpPr>
                <a:spLocks/>
              </p:cNvSpPr>
              <p:nvPr/>
            </p:nvSpPr>
            <p:spPr bwMode="auto">
              <a:xfrm rot="1184455">
                <a:off x="7700129" y="3041062"/>
                <a:ext cx="18729" cy="14791"/>
              </a:xfrm>
              <a:custGeom>
                <a:avLst/>
                <a:gdLst>
                  <a:gd name="T0" fmla="*/ 14288 w 9"/>
                  <a:gd name="T1" fmla="*/ 7938 h 7"/>
                  <a:gd name="T2" fmla="*/ 0 w 9"/>
                  <a:gd name="T3" fmla="*/ 11113 h 7"/>
                  <a:gd name="T4" fmla="*/ 0 w 9"/>
                  <a:gd name="T5" fmla="*/ 0 h 7"/>
                  <a:gd name="T6" fmla="*/ 14288 w 9"/>
                  <a:gd name="T7" fmla="*/ 0 h 7"/>
                  <a:gd name="T8" fmla="*/ 14288 w 9"/>
                  <a:gd name="T9" fmla="*/ 7938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9" y="5"/>
                    </a:moveTo>
                    <a:lnTo>
                      <a:pt x="0" y="7"/>
                    </a:lnTo>
                    <a:lnTo>
                      <a:pt x="0" y="0"/>
                    </a:lnTo>
                    <a:lnTo>
                      <a:pt x="9" y="0"/>
                    </a:lnTo>
                    <a:lnTo>
                      <a:pt x="9" y="5"/>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5" name="Rectangle 753"/>
              <p:cNvSpPr>
                <a:spLocks noChangeArrowheads="1"/>
              </p:cNvSpPr>
              <p:nvPr/>
            </p:nvSpPr>
            <p:spPr bwMode="auto">
              <a:xfrm rot="1184455">
                <a:off x="7658119" y="3019388"/>
                <a:ext cx="624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6" name="Rectangle 754"/>
              <p:cNvSpPr>
                <a:spLocks noChangeArrowheads="1"/>
              </p:cNvSpPr>
              <p:nvPr/>
            </p:nvSpPr>
            <p:spPr bwMode="auto">
              <a:xfrm rot="1184455">
                <a:off x="7662173" y="2984173"/>
                <a:ext cx="14567"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7" name="Rectangle 755"/>
              <p:cNvSpPr>
                <a:spLocks noChangeArrowheads="1"/>
              </p:cNvSpPr>
              <p:nvPr/>
            </p:nvSpPr>
            <p:spPr bwMode="auto">
              <a:xfrm rot="1184455">
                <a:off x="7611432" y="2964844"/>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8" name="Rectangle 756"/>
              <p:cNvSpPr>
                <a:spLocks noChangeArrowheads="1"/>
              </p:cNvSpPr>
              <p:nvPr/>
            </p:nvSpPr>
            <p:spPr bwMode="auto">
              <a:xfrm rot="1184455">
                <a:off x="7679923" y="2989796"/>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79" name="Rectangle 757"/>
              <p:cNvSpPr>
                <a:spLocks noChangeArrowheads="1"/>
              </p:cNvSpPr>
              <p:nvPr/>
            </p:nvSpPr>
            <p:spPr bwMode="auto">
              <a:xfrm rot="1184455">
                <a:off x="7624122" y="2975623"/>
                <a:ext cx="1872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0" name="Rectangle 758"/>
              <p:cNvSpPr>
                <a:spLocks noChangeArrowheads="1"/>
              </p:cNvSpPr>
              <p:nvPr/>
            </p:nvSpPr>
            <p:spPr bwMode="auto">
              <a:xfrm rot="1184455">
                <a:off x="7646626" y="2977847"/>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1" name="Rectangle 759"/>
              <p:cNvSpPr>
                <a:spLocks noChangeArrowheads="1"/>
              </p:cNvSpPr>
              <p:nvPr/>
            </p:nvSpPr>
            <p:spPr bwMode="auto">
              <a:xfrm rot="1184455">
                <a:off x="7879622" y="2537713"/>
                <a:ext cx="18729"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2" name="Rectangle 760"/>
              <p:cNvSpPr>
                <a:spLocks noChangeArrowheads="1"/>
              </p:cNvSpPr>
              <p:nvPr/>
            </p:nvSpPr>
            <p:spPr bwMode="auto">
              <a:xfrm rot="1184455">
                <a:off x="8012933" y="2584806"/>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3" name="Rectangle 761"/>
              <p:cNvSpPr>
                <a:spLocks noChangeArrowheads="1"/>
              </p:cNvSpPr>
              <p:nvPr/>
            </p:nvSpPr>
            <p:spPr bwMode="auto">
              <a:xfrm rot="1184455">
                <a:off x="7952214" y="2563017"/>
                <a:ext cx="14567"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4" name="Rectangle 762"/>
              <p:cNvSpPr>
                <a:spLocks noChangeArrowheads="1"/>
              </p:cNvSpPr>
              <p:nvPr/>
            </p:nvSpPr>
            <p:spPr bwMode="auto">
              <a:xfrm rot="1184455">
                <a:off x="7901411" y="2544039"/>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5" name="Rectangle 763"/>
              <p:cNvSpPr>
                <a:spLocks noChangeArrowheads="1"/>
              </p:cNvSpPr>
              <p:nvPr/>
            </p:nvSpPr>
            <p:spPr bwMode="auto">
              <a:xfrm rot="1184455">
                <a:off x="7971984" y="2568991"/>
                <a:ext cx="832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6" name="Rectangle 764"/>
              <p:cNvSpPr>
                <a:spLocks noChangeArrowheads="1"/>
              </p:cNvSpPr>
              <p:nvPr/>
            </p:nvSpPr>
            <p:spPr bwMode="auto">
              <a:xfrm rot="1184455">
                <a:off x="8030682" y="2590429"/>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7" name="Rectangle 765"/>
              <p:cNvSpPr>
                <a:spLocks noChangeArrowheads="1"/>
              </p:cNvSpPr>
              <p:nvPr/>
            </p:nvSpPr>
            <p:spPr bwMode="auto">
              <a:xfrm rot="1184455">
                <a:off x="8003383" y="2579886"/>
                <a:ext cx="6244"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8" name="Rectangle 766"/>
              <p:cNvSpPr>
                <a:spLocks noChangeArrowheads="1"/>
              </p:cNvSpPr>
              <p:nvPr/>
            </p:nvSpPr>
            <p:spPr bwMode="auto">
              <a:xfrm rot="1184455">
                <a:off x="7913032" y="2560972"/>
                <a:ext cx="20809"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89" name="Rectangle 767"/>
              <p:cNvSpPr>
                <a:spLocks noChangeArrowheads="1"/>
              </p:cNvSpPr>
              <p:nvPr/>
            </p:nvSpPr>
            <p:spPr bwMode="auto">
              <a:xfrm rot="1184455">
                <a:off x="7978381" y="2580065"/>
                <a:ext cx="20809" cy="1479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0" name="Rectangle 768"/>
              <p:cNvSpPr>
                <a:spLocks noChangeArrowheads="1"/>
              </p:cNvSpPr>
              <p:nvPr/>
            </p:nvSpPr>
            <p:spPr bwMode="auto">
              <a:xfrm rot="1184455">
                <a:off x="7938626" y="2557394"/>
                <a:ext cx="10405" cy="2113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1" name="Rectangle 769"/>
              <p:cNvSpPr>
                <a:spLocks noChangeArrowheads="1"/>
              </p:cNvSpPr>
              <p:nvPr/>
            </p:nvSpPr>
            <p:spPr bwMode="auto">
              <a:xfrm rot="1184455">
                <a:off x="7940425" y="2523175"/>
                <a:ext cx="16648"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2" name="Rectangle 770"/>
              <p:cNvSpPr>
                <a:spLocks noChangeArrowheads="1"/>
              </p:cNvSpPr>
              <p:nvPr/>
            </p:nvSpPr>
            <p:spPr bwMode="auto">
              <a:xfrm rot="1184455">
                <a:off x="7891704" y="2504198"/>
                <a:ext cx="8324"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3" name="Rectangle 771"/>
              <p:cNvSpPr>
                <a:spLocks noChangeArrowheads="1"/>
              </p:cNvSpPr>
              <p:nvPr/>
            </p:nvSpPr>
            <p:spPr bwMode="auto">
              <a:xfrm rot="1184455">
                <a:off x="7960195" y="2529150"/>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4" name="Rectangle 772"/>
              <p:cNvSpPr>
                <a:spLocks noChangeArrowheads="1"/>
              </p:cNvSpPr>
              <p:nvPr/>
            </p:nvSpPr>
            <p:spPr bwMode="auto">
              <a:xfrm rot="1184455">
                <a:off x="7907720" y="2519781"/>
                <a:ext cx="14567" cy="1056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5" name="Rectangle 773"/>
              <p:cNvSpPr>
                <a:spLocks noChangeArrowheads="1"/>
              </p:cNvSpPr>
              <p:nvPr/>
            </p:nvSpPr>
            <p:spPr bwMode="auto">
              <a:xfrm rot="1184455">
                <a:off x="7926898" y="2517201"/>
                <a:ext cx="10405" cy="1901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496" name="Freeform 774"/>
              <p:cNvSpPr>
                <a:spLocks noEditPoints="1"/>
              </p:cNvSpPr>
              <p:nvPr/>
            </p:nvSpPr>
            <p:spPr bwMode="auto">
              <a:xfrm rot="1184455">
                <a:off x="7235685" y="2387563"/>
                <a:ext cx="790760" cy="693051"/>
              </a:xfrm>
              <a:custGeom>
                <a:avLst/>
                <a:gdLst>
                  <a:gd name="T0" fmla="*/ 0 w 380"/>
                  <a:gd name="T1" fmla="*/ 11112 h 328"/>
                  <a:gd name="T2" fmla="*/ 603250 w 380"/>
                  <a:gd name="T3" fmla="*/ 512763 h 328"/>
                  <a:gd name="T4" fmla="*/ 592138 w 380"/>
                  <a:gd name="T5" fmla="*/ 396875 h 328"/>
                  <a:gd name="T6" fmla="*/ 307975 w 380"/>
                  <a:gd name="T7" fmla="*/ 306387 h 328"/>
                  <a:gd name="T8" fmla="*/ 592138 w 380"/>
                  <a:gd name="T9" fmla="*/ 396875 h 328"/>
                  <a:gd name="T10" fmla="*/ 307975 w 380"/>
                  <a:gd name="T11" fmla="*/ 303212 h 328"/>
                  <a:gd name="T12" fmla="*/ 592138 w 380"/>
                  <a:gd name="T13" fmla="*/ 209550 h 328"/>
                  <a:gd name="T14" fmla="*/ 592138 w 380"/>
                  <a:gd name="T15" fmla="*/ 206375 h 328"/>
                  <a:gd name="T16" fmla="*/ 303212 w 380"/>
                  <a:gd name="T17" fmla="*/ 96837 h 328"/>
                  <a:gd name="T18" fmla="*/ 592138 w 380"/>
                  <a:gd name="T19" fmla="*/ 206375 h 328"/>
                  <a:gd name="T20" fmla="*/ 588963 w 380"/>
                  <a:gd name="T21" fmla="*/ 6350 h 328"/>
                  <a:gd name="T22" fmla="*/ 7938 w 380"/>
                  <a:gd name="T23" fmla="*/ 93662 h 328"/>
                  <a:gd name="T24" fmla="*/ 220663 w 380"/>
                  <a:gd name="T25" fmla="*/ 212725 h 328"/>
                  <a:gd name="T26" fmla="*/ 295275 w 380"/>
                  <a:gd name="T27" fmla="*/ 96837 h 328"/>
                  <a:gd name="T28" fmla="*/ 220663 w 380"/>
                  <a:gd name="T29" fmla="*/ 212725 h 328"/>
                  <a:gd name="T30" fmla="*/ 300038 w 380"/>
                  <a:gd name="T31" fmla="*/ 303212 h 328"/>
                  <a:gd name="T32" fmla="*/ 220663 w 380"/>
                  <a:gd name="T33" fmla="*/ 217488 h 328"/>
                  <a:gd name="T34" fmla="*/ 225425 w 380"/>
                  <a:gd name="T35" fmla="*/ 306387 h 328"/>
                  <a:gd name="T36" fmla="*/ 300038 w 380"/>
                  <a:gd name="T37" fmla="*/ 401637 h 328"/>
                  <a:gd name="T38" fmla="*/ 225425 w 380"/>
                  <a:gd name="T39" fmla="*/ 306387 h 328"/>
                  <a:gd name="T40" fmla="*/ 212725 w 380"/>
                  <a:gd name="T41" fmla="*/ 101600 h 328"/>
                  <a:gd name="T42" fmla="*/ 11112 w 380"/>
                  <a:gd name="T43" fmla="*/ 217488 h 328"/>
                  <a:gd name="T44" fmla="*/ 11112 w 380"/>
                  <a:gd name="T45" fmla="*/ 220663 h 328"/>
                  <a:gd name="T46" fmla="*/ 217488 w 380"/>
                  <a:gd name="T47" fmla="*/ 303212 h 328"/>
                  <a:gd name="T48" fmla="*/ 11112 w 380"/>
                  <a:gd name="T49" fmla="*/ 220663 h 328"/>
                  <a:gd name="T50" fmla="*/ 217488 w 380"/>
                  <a:gd name="T51" fmla="*/ 306387 h 328"/>
                  <a:gd name="T52" fmla="*/ 14288 w 380"/>
                  <a:gd name="T53" fmla="*/ 407988 h 328"/>
                  <a:gd name="T54" fmla="*/ 14288 w 380"/>
                  <a:gd name="T55" fmla="*/ 512763 h 328"/>
                  <a:gd name="T56" fmla="*/ 217488 w 380"/>
                  <a:gd name="T57" fmla="*/ 407988 h 328"/>
                  <a:gd name="T58" fmla="*/ 14288 w 380"/>
                  <a:gd name="T59" fmla="*/ 512763 h 328"/>
                  <a:gd name="T60" fmla="*/ 225425 w 380"/>
                  <a:gd name="T61" fmla="*/ 407988 h 328"/>
                  <a:gd name="T62" fmla="*/ 300038 w 380"/>
                  <a:gd name="T63" fmla="*/ 509588 h 328"/>
                  <a:gd name="T64" fmla="*/ 307975 w 380"/>
                  <a:gd name="T65" fmla="*/ 509588 h 328"/>
                  <a:gd name="T66" fmla="*/ 592138 w 380"/>
                  <a:gd name="T67" fmla="*/ 401637 h 328"/>
                  <a:gd name="T68" fmla="*/ 307975 w 380"/>
                  <a:gd name="T69" fmla="*/ 509588 h 3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0"/>
                  <a:gd name="T106" fmla="*/ 0 h 328"/>
                  <a:gd name="T107" fmla="*/ 380 w 380"/>
                  <a:gd name="T108" fmla="*/ 328 h 3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0" h="328">
                    <a:moveTo>
                      <a:pt x="375" y="0"/>
                    </a:moveTo>
                    <a:lnTo>
                      <a:pt x="0" y="7"/>
                    </a:lnTo>
                    <a:lnTo>
                      <a:pt x="5" y="328"/>
                    </a:lnTo>
                    <a:lnTo>
                      <a:pt x="380" y="323"/>
                    </a:lnTo>
                    <a:lnTo>
                      <a:pt x="375" y="0"/>
                    </a:lnTo>
                    <a:close/>
                    <a:moveTo>
                      <a:pt x="373" y="250"/>
                    </a:moveTo>
                    <a:lnTo>
                      <a:pt x="194" y="253"/>
                    </a:lnTo>
                    <a:lnTo>
                      <a:pt x="194" y="193"/>
                    </a:lnTo>
                    <a:lnTo>
                      <a:pt x="373" y="191"/>
                    </a:lnTo>
                    <a:lnTo>
                      <a:pt x="373" y="250"/>
                    </a:lnTo>
                    <a:close/>
                    <a:moveTo>
                      <a:pt x="373" y="189"/>
                    </a:moveTo>
                    <a:lnTo>
                      <a:pt x="194" y="191"/>
                    </a:lnTo>
                    <a:lnTo>
                      <a:pt x="191" y="134"/>
                    </a:lnTo>
                    <a:lnTo>
                      <a:pt x="373" y="132"/>
                    </a:lnTo>
                    <a:lnTo>
                      <a:pt x="373" y="189"/>
                    </a:lnTo>
                    <a:close/>
                    <a:moveTo>
                      <a:pt x="373" y="130"/>
                    </a:moveTo>
                    <a:lnTo>
                      <a:pt x="191" y="132"/>
                    </a:lnTo>
                    <a:lnTo>
                      <a:pt x="191" y="61"/>
                    </a:lnTo>
                    <a:lnTo>
                      <a:pt x="371" y="59"/>
                    </a:lnTo>
                    <a:lnTo>
                      <a:pt x="373" y="130"/>
                    </a:lnTo>
                    <a:close/>
                    <a:moveTo>
                      <a:pt x="5" y="12"/>
                    </a:moveTo>
                    <a:lnTo>
                      <a:pt x="371" y="4"/>
                    </a:lnTo>
                    <a:lnTo>
                      <a:pt x="371" y="54"/>
                    </a:lnTo>
                    <a:lnTo>
                      <a:pt x="5" y="59"/>
                    </a:lnTo>
                    <a:lnTo>
                      <a:pt x="5" y="12"/>
                    </a:lnTo>
                    <a:close/>
                    <a:moveTo>
                      <a:pt x="139" y="134"/>
                    </a:moveTo>
                    <a:lnTo>
                      <a:pt x="139" y="64"/>
                    </a:lnTo>
                    <a:lnTo>
                      <a:pt x="186" y="61"/>
                    </a:lnTo>
                    <a:lnTo>
                      <a:pt x="186" y="134"/>
                    </a:lnTo>
                    <a:lnTo>
                      <a:pt x="139" y="134"/>
                    </a:lnTo>
                    <a:close/>
                    <a:moveTo>
                      <a:pt x="186" y="137"/>
                    </a:moveTo>
                    <a:lnTo>
                      <a:pt x="189" y="191"/>
                    </a:lnTo>
                    <a:lnTo>
                      <a:pt x="142" y="191"/>
                    </a:lnTo>
                    <a:lnTo>
                      <a:pt x="139" y="137"/>
                    </a:lnTo>
                    <a:lnTo>
                      <a:pt x="186" y="137"/>
                    </a:lnTo>
                    <a:close/>
                    <a:moveTo>
                      <a:pt x="142" y="193"/>
                    </a:moveTo>
                    <a:lnTo>
                      <a:pt x="189" y="193"/>
                    </a:lnTo>
                    <a:lnTo>
                      <a:pt x="189" y="253"/>
                    </a:lnTo>
                    <a:lnTo>
                      <a:pt x="142" y="255"/>
                    </a:lnTo>
                    <a:lnTo>
                      <a:pt x="142" y="193"/>
                    </a:lnTo>
                    <a:close/>
                    <a:moveTo>
                      <a:pt x="5" y="64"/>
                    </a:moveTo>
                    <a:lnTo>
                      <a:pt x="134" y="64"/>
                    </a:lnTo>
                    <a:lnTo>
                      <a:pt x="134" y="134"/>
                    </a:lnTo>
                    <a:lnTo>
                      <a:pt x="7" y="137"/>
                    </a:lnTo>
                    <a:lnTo>
                      <a:pt x="5" y="64"/>
                    </a:lnTo>
                    <a:close/>
                    <a:moveTo>
                      <a:pt x="7" y="139"/>
                    </a:moveTo>
                    <a:lnTo>
                      <a:pt x="134" y="137"/>
                    </a:lnTo>
                    <a:lnTo>
                      <a:pt x="137" y="191"/>
                    </a:lnTo>
                    <a:lnTo>
                      <a:pt x="7" y="193"/>
                    </a:lnTo>
                    <a:lnTo>
                      <a:pt x="7" y="139"/>
                    </a:lnTo>
                    <a:close/>
                    <a:moveTo>
                      <a:pt x="7" y="196"/>
                    </a:moveTo>
                    <a:lnTo>
                      <a:pt x="137" y="193"/>
                    </a:lnTo>
                    <a:lnTo>
                      <a:pt x="137" y="255"/>
                    </a:lnTo>
                    <a:lnTo>
                      <a:pt x="9" y="257"/>
                    </a:lnTo>
                    <a:lnTo>
                      <a:pt x="7" y="196"/>
                    </a:lnTo>
                    <a:close/>
                    <a:moveTo>
                      <a:pt x="9" y="323"/>
                    </a:moveTo>
                    <a:lnTo>
                      <a:pt x="9" y="260"/>
                    </a:lnTo>
                    <a:lnTo>
                      <a:pt x="137" y="257"/>
                    </a:lnTo>
                    <a:lnTo>
                      <a:pt x="139" y="321"/>
                    </a:lnTo>
                    <a:lnTo>
                      <a:pt x="9" y="323"/>
                    </a:lnTo>
                    <a:close/>
                    <a:moveTo>
                      <a:pt x="144" y="321"/>
                    </a:moveTo>
                    <a:lnTo>
                      <a:pt x="142" y="257"/>
                    </a:lnTo>
                    <a:lnTo>
                      <a:pt x="189" y="255"/>
                    </a:lnTo>
                    <a:lnTo>
                      <a:pt x="189" y="321"/>
                    </a:lnTo>
                    <a:lnTo>
                      <a:pt x="144" y="321"/>
                    </a:lnTo>
                    <a:close/>
                    <a:moveTo>
                      <a:pt x="194" y="321"/>
                    </a:moveTo>
                    <a:lnTo>
                      <a:pt x="194" y="255"/>
                    </a:lnTo>
                    <a:lnTo>
                      <a:pt x="373" y="253"/>
                    </a:lnTo>
                    <a:lnTo>
                      <a:pt x="375" y="319"/>
                    </a:lnTo>
                    <a:lnTo>
                      <a:pt x="194" y="321"/>
                    </a:lnTo>
                    <a:close/>
                  </a:path>
                </a:pathLst>
              </a:custGeom>
              <a:solidFill>
                <a:srgbClr val="6FA2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141530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619" y="333396"/>
            <a:ext cx="8985600" cy="353302"/>
          </a:xfrm>
        </p:spPr>
        <p:txBody>
          <a:bodyPr/>
          <a:lstStyle/>
          <a:p>
            <a:r>
              <a:rPr lang="en-US" dirty="0"/>
              <a:t>Global Oncology Monitor: </a:t>
            </a:r>
            <a:r>
              <a:rPr lang="en-US" dirty="0" smtClean="0">
                <a:solidFill>
                  <a:schemeClr val="accent1"/>
                </a:solidFill>
              </a:rPr>
              <a:t>Global Coverage</a:t>
            </a:r>
            <a:endParaRPr lang="en-US" dirty="0"/>
          </a:p>
        </p:txBody>
      </p:sp>
      <p:sp>
        <p:nvSpPr>
          <p:cNvPr id="3" name="Slide Number Placeholder 2"/>
          <p:cNvSpPr>
            <a:spLocks noGrp="1"/>
          </p:cNvSpPr>
          <p:nvPr>
            <p:ph type="sldNum" sz="quarter" idx="12"/>
          </p:nvPr>
        </p:nvSpPr>
        <p:spPr/>
        <p:txBody>
          <a:bodyPr/>
          <a:lstStyle/>
          <a:p>
            <a:fld id="{D34AE20F-330F-454C-9011-43B717E650F2}" type="slidenum">
              <a:rPr lang="en-GB" smtClean="0"/>
              <a:pPr/>
              <a:t>9</a:t>
            </a:fld>
            <a:endParaRPr lang="en-GB"/>
          </a:p>
        </p:txBody>
      </p:sp>
      <p:grpSp>
        <p:nvGrpSpPr>
          <p:cNvPr id="7" name="Group 6"/>
          <p:cNvGrpSpPr>
            <a:grpSpLocks noChangeAspect="1"/>
          </p:cNvGrpSpPr>
          <p:nvPr/>
        </p:nvGrpSpPr>
        <p:grpSpPr>
          <a:xfrm>
            <a:off x="9511590" y="94443"/>
            <a:ext cx="909565" cy="856959"/>
            <a:chOff x="7059613" y="2300288"/>
            <a:chExt cx="850900" cy="801687"/>
          </a:xfrm>
          <a:solidFill>
            <a:schemeClr val="tx1"/>
          </a:solidFill>
        </p:grpSpPr>
        <p:sp>
          <p:nvSpPr>
            <p:cNvPr id="8" name="Freeform 129"/>
            <p:cNvSpPr>
              <a:spLocks noEditPoints="1"/>
            </p:cNvSpPr>
            <p:nvPr/>
          </p:nvSpPr>
          <p:spPr bwMode="auto">
            <a:xfrm>
              <a:off x="7181850" y="2300288"/>
              <a:ext cx="608013" cy="608013"/>
            </a:xfrm>
            <a:custGeom>
              <a:avLst/>
              <a:gdLst/>
              <a:ahLst/>
              <a:cxnLst>
                <a:cxn ang="0">
                  <a:pos x="121" y="484"/>
                </a:cxn>
                <a:cxn ang="0">
                  <a:pos x="122" y="504"/>
                </a:cxn>
                <a:cxn ang="0">
                  <a:pos x="577" y="263"/>
                </a:cxn>
                <a:cxn ang="0">
                  <a:pos x="532" y="265"/>
                </a:cxn>
                <a:cxn ang="0">
                  <a:pos x="505" y="175"/>
                </a:cxn>
                <a:cxn ang="0">
                  <a:pos x="817" y="549"/>
                </a:cxn>
                <a:cxn ang="0">
                  <a:pos x="705" y="410"/>
                </a:cxn>
                <a:cxn ang="0">
                  <a:pos x="600" y="376"/>
                </a:cxn>
                <a:cxn ang="0">
                  <a:pos x="472" y="478"/>
                </a:cxn>
                <a:cxn ang="0">
                  <a:pos x="559" y="590"/>
                </a:cxn>
                <a:cxn ang="0">
                  <a:pos x="621" y="642"/>
                </a:cxn>
                <a:cxn ang="0">
                  <a:pos x="646" y="811"/>
                </a:cxn>
                <a:cxn ang="0">
                  <a:pos x="732" y="840"/>
                </a:cxn>
                <a:cxn ang="0">
                  <a:pos x="790" y="730"/>
                </a:cxn>
                <a:cxn ang="0">
                  <a:pos x="861" y="554"/>
                </a:cxn>
                <a:cxn ang="0">
                  <a:pos x="528" y="0"/>
                </a:cxn>
                <a:cxn ang="0">
                  <a:pos x="278" y="911"/>
                </a:cxn>
                <a:cxn ang="0">
                  <a:pos x="321" y="802"/>
                </a:cxn>
                <a:cxn ang="0">
                  <a:pos x="353" y="654"/>
                </a:cxn>
                <a:cxn ang="0">
                  <a:pos x="199" y="552"/>
                </a:cxn>
                <a:cxn ang="0">
                  <a:pos x="121" y="588"/>
                </a:cxn>
                <a:cxn ang="0">
                  <a:pos x="160" y="741"/>
                </a:cxn>
                <a:cxn ang="0">
                  <a:pos x="33" y="529"/>
                </a:cxn>
                <a:cxn ang="0">
                  <a:pos x="119" y="563"/>
                </a:cxn>
                <a:cxn ang="0">
                  <a:pos x="60" y="503"/>
                </a:cxn>
                <a:cxn ang="0">
                  <a:pos x="78" y="428"/>
                </a:cxn>
                <a:cxn ang="0">
                  <a:pos x="144" y="368"/>
                </a:cxn>
                <a:cxn ang="0">
                  <a:pos x="218" y="311"/>
                </a:cxn>
                <a:cxn ang="0">
                  <a:pos x="247" y="282"/>
                </a:cxn>
                <a:cxn ang="0">
                  <a:pos x="271" y="283"/>
                </a:cxn>
                <a:cxn ang="0">
                  <a:pos x="216" y="217"/>
                </a:cxn>
                <a:cxn ang="0">
                  <a:pos x="170" y="223"/>
                </a:cxn>
                <a:cxn ang="0">
                  <a:pos x="139" y="252"/>
                </a:cxn>
                <a:cxn ang="0">
                  <a:pos x="192" y="181"/>
                </a:cxn>
                <a:cxn ang="0">
                  <a:pos x="249" y="170"/>
                </a:cxn>
                <a:cxn ang="0">
                  <a:pos x="232" y="132"/>
                </a:cxn>
                <a:cxn ang="0">
                  <a:pos x="338" y="206"/>
                </a:cxn>
                <a:cxn ang="0">
                  <a:pos x="464" y="139"/>
                </a:cxn>
                <a:cxn ang="0">
                  <a:pos x="518" y="59"/>
                </a:cxn>
                <a:cxn ang="0">
                  <a:pos x="806" y="158"/>
                </a:cxn>
                <a:cxn ang="0">
                  <a:pos x="753" y="173"/>
                </a:cxn>
                <a:cxn ang="0">
                  <a:pos x="711" y="131"/>
                </a:cxn>
                <a:cxn ang="0">
                  <a:pos x="636" y="164"/>
                </a:cxn>
                <a:cxn ang="0">
                  <a:pos x="622" y="215"/>
                </a:cxn>
                <a:cxn ang="0">
                  <a:pos x="660" y="192"/>
                </a:cxn>
                <a:cxn ang="0">
                  <a:pos x="681" y="204"/>
                </a:cxn>
                <a:cxn ang="0">
                  <a:pos x="692" y="223"/>
                </a:cxn>
                <a:cxn ang="0">
                  <a:pos x="653" y="251"/>
                </a:cxn>
                <a:cxn ang="0">
                  <a:pos x="613" y="241"/>
                </a:cxn>
                <a:cxn ang="0">
                  <a:pos x="563" y="310"/>
                </a:cxn>
                <a:cxn ang="0">
                  <a:pos x="523" y="376"/>
                </a:cxn>
                <a:cxn ang="0">
                  <a:pos x="619" y="324"/>
                </a:cxn>
                <a:cxn ang="0">
                  <a:pos x="664" y="355"/>
                </a:cxn>
                <a:cxn ang="0">
                  <a:pos x="685" y="364"/>
                </a:cxn>
                <a:cxn ang="0">
                  <a:pos x="755" y="323"/>
                </a:cxn>
                <a:cxn ang="0">
                  <a:pos x="755" y="340"/>
                </a:cxn>
                <a:cxn ang="0">
                  <a:pos x="760" y="385"/>
                </a:cxn>
                <a:cxn ang="0">
                  <a:pos x="794" y="484"/>
                </a:cxn>
                <a:cxn ang="0">
                  <a:pos x="880" y="467"/>
                </a:cxn>
                <a:cxn ang="0">
                  <a:pos x="933" y="461"/>
                </a:cxn>
                <a:cxn ang="0">
                  <a:pos x="878" y="878"/>
                </a:cxn>
              </a:cxnLst>
              <a:rect l="0" t="0" r="r" b="b"/>
              <a:pathLst>
                <a:path w="1056" h="1056">
                  <a:moveTo>
                    <a:pt x="162" y="496"/>
                  </a:moveTo>
                  <a:cubicBezTo>
                    <a:pt x="156" y="495"/>
                    <a:pt x="151" y="495"/>
                    <a:pt x="145" y="495"/>
                  </a:cubicBezTo>
                  <a:cubicBezTo>
                    <a:pt x="145" y="497"/>
                    <a:pt x="145" y="499"/>
                    <a:pt x="145" y="502"/>
                  </a:cubicBezTo>
                  <a:cubicBezTo>
                    <a:pt x="146" y="503"/>
                    <a:pt x="145" y="503"/>
                    <a:pt x="144" y="503"/>
                  </a:cubicBezTo>
                  <a:cubicBezTo>
                    <a:pt x="144" y="503"/>
                    <a:pt x="143" y="503"/>
                    <a:pt x="142" y="503"/>
                  </a:cubicBezTo>
                  <a:cubicBezTo>
                    <a:pt x="141" y="503"/>
                    <a:pt x="139" y="503"/>
                    <a:pt x="138" y="503"/>
                  </a:cubicBezTo>
                  <a:cubicBezTo>
                    <a:pt x="138" y="504"/>
                    <a:pt x="138" y="506"/>
                    <a:pt x="138" y="507"/>
                  </a:cubicBezTo>
                  <a:cubicBezTo>
                    <a:pt x="139" y="508"/>
                    <a:pt x="143" y="507"/>
                    <a:pt x="144" y="507"/>
                  </a:cubicBezTo>
                  <a:cubicBezTo>
                    <a:pt x="146" y="507"/>
                    <a:pt x="149" y="508"/>
                    <a:pt x="151" y="508"/>
                  </a:cubicBezTo>
                  <a:cubicBezTo>
                    <a:pt x="152" y="509"/>
                    <a:pt x="154" y="509"/>
                    <a:pt x="156" y="509"/>
                  </a:cubicBezTo>
                  <a:cubicBezTo>
                    <a:pt x="160" y="507"/>
                    <a:pt x="164" y="505"/>
                    <a:pt x="167" y="502"/>
                  </a:cubicBezTo>
                  <a:cubicBezTo>
                    <a:pt x="169" y="500"/>
                    <a:pt x="169" y="500"/>
                    <a:pt x="168" y="498"/>
                  </a:cubicBezTo>
                  <a:cubicBezTo>
                    <a:pt x="167" y="496"/>
                    <a:pt x="164" y="497"/>
                    <a:pt x="162" y="496"/>
                  </a:cubicBezTo>
                  <a:close/>
                  <a:moveTo>
                    <a:pt x="121" y="484"/>
                  </a:moveTo>
                  <a:cubicBezTo>
                    <a:pt x="118" y="482"/>
                    <a:pt x="116" y="480"/>
                    <a:pt x="113" y="478"/>
                  </a:cubicBezTo>
                  <a:cubicBezTo>
                    <a:pt x="111" y="477"/>
                    <a:pt x="108" y="476"/>
                    <a:pt x="105" y="476"/>
                  </a:cubicBezTo>
                  <a:cubicBezTo>
                    <a:pt x="103" y="476"/>
                    <a:pt x="100" y="475"/>
                    <a:pt x="97" y="475"/>
                  </a:cubicBezTo>
                  <a:cubicBezTo>
                    <a:pt x="94" y="474"/>
                    <a:pt x="91" y="475"/>
                    <a:pt x="88" y="476"/>
                  </a:cubicBezTo>
                  <a:cubicBezTo>
                    <a:pt x="87" y="477"/>
                    <a:pt x="85" y="477"/>
                    <a:pt x="83" y="478"/>
                  </a:cubicBezTo>
                  <a:cubicBezTo>
                    <a:pt x="83" y="478"/>
                    <a:pt x="81" y="478"/>
                    <a:pt x="81" y="478"/>
                  </a:cubicBezTo>
                  <a:cubicBezTo>
                    <a:pt x="80" y="480"/>
                    <a:pt x="81" y="482"/>
                    <a:pt x="80" y="484"/>
                  </a:cubicBezTo>
                  <a:cubicBezTo>
                    <a:pt x="85" y="483"/>
                    <a:pt x="90" y="481"/>
                    <a:pt x="95" y="480"/>
                  </a:cubicBezTo>
                  <a:cubicBezTo>
                    <a:pt x="100" y="479"/>
                    <a:pt x="104" y="483"/>
                    <a:pt x="108" y="486"/>
                  </a:cubicBezTo>
                  <a:cubicBezTo>
                    <a:pt x="112" y="489"/>
                    <a:pt x="117" y="490"/>
                    <a:pt x="121" y="493"/>
                  </a:cubicBezTo>
                  <a:cubicBezTo>
                    <a:pt x="126" y="495"/>
                    <a:pt x="130" y="495"/>
                    <a:pt x="135" y="494"/>
                  </a:cubicBezTo>
                  <a:cubicBezTo>
                    <a:pt x="137" y="493"/>
                    <a:pt x="139" y="493"/>
                    <a:pt x="140" y="492"/>
                  </a:cubicBezTo>
                  <a:cubicBezTo>
                    <a:pt x="134" y="489"/>
                    <a:pt x="127" y="487"/>
                    <a:pt x="121" y="484"/>
                  </a:cubicBezTo>
                  <a:close/>
                  <a:moveTo>
                    <a:pt x="122" y="504"/>
                  </a:moveTo>
                  <a:cubicBezTo>
                    <a:pt x="119" y="503"/>
                    <a:pt x="115" y="503"/>
                    <a:pt x="112" y="502"/>
                  </a:cubicBezTo>
                  <a:cubicBezTo>
                    <a:pt x="113" y="503"/>
                    <a:pt x="114" y="505"/>
                    <a:pt x="115" y="507"/>
                  </a:cubicBezTo>
                  <a:cubicBezTo>
                    <a:pt x="117" y="509"/>
                    <a:pt x="122" y="509"/>
                    <a:pt x="125" y="510"/>
                  </a:cubicBezTo>
                  <a:cubicBezTo>
                    <a:pt x="124" y="508"/>
                    <a:pt x="124" y="505"/>
                    <a:pt x="122" y="504"/>
                  </a:cubicBezTo>
                  <a:close/>
                  <a:moveTo>
                    <a:pt x="548" y="248"/>
                  </a:moveTo>
                  <a:cubicBezTo>
                    <a:pt x="549" y="250"/>
                    <a:pt x="552" y="251"/>
                    <a:pt x="552" y="253"/>
                  </a:cubicBezTo>
                  <a:cubicBezTo>
                    <a:pt x="553" y="255"/>
                    <a:pt x="550" y="258"/>
                    <a:pt x="549" y="259"/>
                  </a:cubicBezTo>
                  <a:cubicBezTo>
                    <a:pt x="548" y="261"/>
                    <a:pt x="547" y="263"/>
                    <a:pt x="546" y="266"/>
                  </a:cubicBezTo>
                  <a:cubicBezTo>
                    <a:pt x="546" y="269"/>
                    <a:pt x="544" y="273"/>
                    <a:pt x="545" y="275"/>
                  </a:cubicBezTo>
                  <a:cubicBezTo>
                    <a:pt x="545" y="277"/>
                    <a:pt x="551" y="278"/>
                    <a:pt x="552" y="279"/>
                  </a:cubicBezTo>
                  <a:cubicBezTo>
                    <a:pt x="556" y="280"/>
                    <a:pt x="559" y="279"/>
                    <a:pt x="563" y="278"/>
                  </a:cubicBezTo>
                  <a:cubicBezTo>
                    <a:pt x="567" y="277"/>
                    <a:pt x="570" y="275"/>
                    <a:pt x="573" y="273"/>
                  </a:cubicBezTo>
                  <a:cubicBezTo>
                    <a:pt x="574" y="272"/>
                    <a:pt x="578" y="271"/>
                    <a:pt x="577" y="269"/>
                  </a:cubicBezTo>
                  <a:cubicBezTo>
                    <a:pt x="577" y="267"/>
                    <a:pt x="577" y="265"/>
                    <a:pt x="577" y="263"/>
                  </a:cubicBezTo>
                  <a:cubicBezTo>
                    <a:pt x="577" y="262"/>
                    <a:pt x="577" y="261"/>
                    <a:pt x="577" y="260"/>
                  </a:cubicBezTo>
                  <a:cubicBezTo>
                    <a:pt x="577" y="259"/>
                    <a:pt x="576" y="260"/>
                    <a:pt x="575" y="260"/>
                  </a:cubicBezTo>
                  <a:cubicBezTo>
                    <a:pt x="571" y="260"/>
                    <a:pt x="570" y="255"/>
                    <a:pt x="569" y="252"/>
                  </a:cubicBezTo>
                  <a:cubicBezTo>
                    <a:pt x="567" y="248"/>
                    <a:pt x="566" y="244"/>
                    <a:pt x="563" y="241"/>
                  </a:cubicBezTo>
                  <a:cubicBezTo>
                    <a:pt x="561" y="238"/>
                    <a:pt x="559" y="235"/>
                    <a:pt x="559" y="232"/>
                  </a:cubicBezTo>
                  <a:cubicBezTo>
                    <a:pt x="560" y="229"/>
                    <a:pt x="559" y="226"/>
                    <a:pt x="557" y="223"/>
                  </a:cubicBezTo>
                  <a:cubicBezTo>
                    <a:pt x="557" y="221"/>
                    <a:pt x="555" y="220"/>
                    <a:pt x="554" y="218"/>
                  </a:cubicBezTo>
                  <a:cubicBezTo>
                    <a:pt x="553" y="217"/>
                    <a:pt x="553" y="216"/>
                    <a:pt x="552" y="217"/>
                  </a:cubicBezTo>
                  <a:cubicBezTo>
                    <a:pt x="550" y="219"/>
                    <a:pt x="547" y="221"/>
                    <a:pt x="545" y="223"/>
                  </a:cubicBezTo>
                  <a:cubicBezTo>
                    <a:pt x="544" y="224"/>
                    <a:pt x="542" y="225"/>
                    <a:pt x="541" y="226"/>
                  </a:cubicBezTo>
                  <a:cubicBezTo>
                    <a:pt x="540" y="227"/>
                    <a:pt x="541" y="230"/>
                    <a:pt x="541" y="232"/>
                  </a:cubicBezTo>
                  <a:cubicBezTo>
                    <a:pt x="541" y="238"/>
                    <a:pt x="545" y="243"/>
                    <a:pt x="548" y="248"/>
                  </a:cubicBezTo>
                  <a:close/>
                  <a:moveTo>
                    <a:pt x="526" y="270"/>
                  </a:moveTo>
                  <a:cubicBezTo>
                    <a:pt x="528" y="268"/>
                    <a:pt x="530" y="266"/>
                    <a:pt x="532" y="265"/>
                  </a:cubicBezTo>
                  <a:cubicBezTo>
                    <a:pt x="533" y="263"/>
                    <a:pt x="535" y="262"/>
                    <a:pt x="536" y="260"/>
                  </a:cubicBezTo>
                  <a:cubicBezTo>
                    <a:pt x="537" y="255"/>
                    <a:pt x="539" y="249"/>
                    <a:pt x="541" y="244"/>
                  </a:cubicBezTo>
                  <a:cubicBezTo>
                    <a:pt x="537" y="244"/>
                    <a:pt x="534" y="244"/>
                    <a:pt x="531" y="244"/>
                  </a:cubicBezTo>
                  <a:cubicBezTo>
                    <a:pt x="528" y="244"/>
                    <a:pt x="527" y="244"/>
                    <a:pt x="525" y="246"/>
                  </a:cubicBezTo>
                  <a:cubicBezTo>
                    <a:pt x="522" y="250"/>
                    <a:pt x="520" y="254"/>
                    <a:pt x="517" y="258"/>
                  </a:cubicBezTo>
                  <a:cubicBezTo>
                    <a:pt x="515" y="260"/>
                    <a:pt x="516" y="265"/>
                    <a:pt x="517" y="267"/>
                  </a:cubicBezTo>
                  <a:cubicBezTo>
                    <a:pt x="518" y="271"/>
                    <a:pt x="524" y="270"/>
                    <a:pt x="526" y="270"/>
                  </a:cubicBezTo>
                  <a:close/>
                  <a:moveTo>
                    <a:pt x="621" y="342"/>
                  </a:moveTo>
                  <a:cubicBezTo>
                    <a:pt x="621" y="339"/>
                    <a:pt x="620" y="336"/>
                    <a:pt x="620" y="334"/>
                  </a:cubicBezTo>
                  <a:cubicBezTo>
                    <a:pt x="618" y="335"/>
                    <a:pt x="613" y="337"/>
                    <a:pt x="614" y="340"/>
                  </a:cubicBezTo>
                  <a:cubicBezTo>
                    <a:pt x="615" y="343"/>
                    <a:pt x="619" y="342"/>
                    <a:pt x="621" y="342"/>
                  </a:cubicBezTo>
                  <a:close/>
                  <a:moveTo>
                    <a:pt x="476" y="183"/>
                  </a:moveTo>
                  <a:cubicBezTo>
                    <a:pt x="481" y="182"/>
                    <a:pt x="486" y="182"/>
                    <a:pt x="491" y="181"/>
                  </a:cubicBezTo>
                  <a:cubicBezTo>
                    <a:pt x="497" y="180"/>
                    <a:pt x="500" y="178"/>
                    <a:pt x="505" y="175"/>
                  </a:cubicBezTo>
                  <a:cubicBezTo>
                    <a:pt x="506" y="173"/>
                    <a:pt x="508" y="170"/>
                    <a:pt x="510" y="168"/>
                  </a:cubicBezTo>
                  <a:cubicBezTo>
                    <a:pt x="508" y="167"/>
                    <a:pt x="505" y="167"/>
                    <a:pt x="503" y="166"/>
                  </a:cubicBezTo>
                  <a:cubicBezTo>
                    <a:pt x="502" y="165"/>
                    <a:pt x="501" y="164"/>
                    <a:pt x="499" y="164"/>
                  </a:cubicBezTo>
                  <a:cubicBezTo>
                    <a:pt x="497" y="163"/>
                    <a:pt x="495" y="165"/>
                    <a:pt x="494" y="165"/>
                  </a:cubicBezTo>
                  <a:cubicBezTo>
                    <a:pt x="491" y="166"/>
                    <a:pt x="489" y="165"/>
                    <a:pt x="486" y="165"/>
                  </a:cubicBezTo>
                  <a:cubicBezTo>
                    <a:pt x="481" y="165"/>
                    <a:pt x="476" y="165"/>
                    <a:pt x="471" y="165"/>
                  </a:cubicBezTo>
                  <a:cubicBezTo>
                    <a:pt x="469" y="165"/>
                    <a:pt x="466" y="165"/>
                    <a:pt x="463" y="165"/>
                  </a:cubicBezTo>
                  <a:cubicBezTo>
                    <a:pt x="462" y="165"/>
                    <a:pt x="461" y="165"/>
                    <a:pt x="459" y="165"/>
                  </a:cubicBezTo>
                  <a:cubicBezTo>
                    <a:pt x="459" y="166"/>
                    <a:pt x="459" y="167"/>
                    <a:pt x="459" y="168"/>
                  </a:cubicBezTo>
                  <a:cubicBezTo>
                    <a:pt x="458" y="173"/>
                    <a:pt x="463" y="176"/>
                    <a:pt x="466" y="178"/>
                  </a:cubicBezTo>
                  <a:cubicBezTo>
                    <a:pt x="468" y="181"/>
                    <a:pt x="472" y="184"/>
                    <a:pt x="476" y="183"/>
                  </a:cubicBezTo>
                  <a:close/>
                  <a:moveTo>
                    <a:pt x="861" y="544"/>
                  </a:moveTo>
                  <a:cubicBezTo>
                    <a:pt x="849" y="547"/>
                    <a:pt x="837" y="550"/>
                    <a:pt x="825" y="553"/>
                  </a:cubicBezTo>
                  <a:cubicBezTo>
                    <a:pt x="822" y="552"/>
                    <a:pt x="818" y="552"/>
                    <a:pt x="817" y="549"/>
                  </a:cubicBezTo>
                  <a:cubicBezTo>
                    <a:pt x="816" y="545"/>
                    <a:pt x="815" y="543"/>
                    <a:pt x="813" y="539"/>
                  </a:cubicBezTo>
                  <a:cubicBezTo>
                    <a:pt x="808" y="532"/>
                    <a:pt x="802" y="526"/>
                    <a:pt x="798" y="519"/>
                  </a:cubicBezTo>
                  <a:cubicBezTo>
                    <a:pt x="793" y="511"/>
                    <a:pt x="788" y="504"/>
                    <a:pt x="784" y="496"/>
                  </a:cubicBezTo>
                  <a:cubicBezTo>
                    <a:pt x="780" y="488"/>
                    <a:pt x="776" y="480"/>
                    <a:pt x="772" y="472"/>
                  </a:cubicBezTo>
                  <a:cubicBezTo>
                    <a:pt x="769" y="464"/>
                    <a:pt x="765" y="456"/>
                    <a:pt x="761" y="449"/>
                  </a:cubicBezTo>
                  <a:cubicBezTo>
                    <a:pt x="759" y="446"/>
                    <a:pt x="759" y="443"/>
                    <a:pt x="758" y="439"/>
                  </a:cubicBezTo>
                  <a:cubicBezTo>
                    <a:pt x="758" y="435"/>
                    <a:pt x="758" y="431"/>
                    <a:pt x="756" y="427"/>
                  </a:cubicBezTo>
                  <a:cubicBezTo>
                    <a:pt x="755" y="425"/>
                    <a:pt x="754" y="423"/>
                    <a:pt x="753" y="421"/>
                  </a:cubicBezTo>
                  <a:cubicBezTo>
                    <a:pt x="752" y="420"/>
                    <a:pt x="751" y="417"/>
                    <a:pt x="749" y="416"/>
                  </a:cubicBezTo>
                  <a:cubicBezTo>
                    <a:pt x="748" y="415"/>
                    <a:pt x="747" y="415"/>
                    <a:pt x="745" y="415"/>
                  </a:cubicBezTo>
                  <a:cubicBezTo>
                    <a:pt x="744" y="415"/>
                    <a:pt x="743" y="414"/>
                    <a:pt x="741" y="414"/>
                  </a:cubicBezTo>
                  <a:cubicBezTo>
                    <a:pt x="738" y="413"/>
                    <a:pt x="738" y="415"/>
                    <a:pt x="737" y="417"/>
                  </a:cubicBezTo>
                  <a:cubicBezTo>
                    <a:pt x="735" y="420"/>
                    <a:pt x="730" y="417"/>
                    <a:pt x="727" y="416"/>
                  </a:cubicBezTo>
                  <a:cubicBezTo>
                    <a:pt x="720" y="414"/>
                    <a:pt x="712" y="412"/>
                    <a:pt x="705" y="410"/>
                  </a:cubicBezTo>
                  <a:cubicBezTo>
                    <a:pt x="702" y="409"/>
                    <a:pt x="698" y="408"/>
                    <a:pt x="695" y="407"/>
                  </a:cubicBezTo>
                  <a:cubicBezTo>
                    <a:pt x="693" y="406"/>
                    <a:pt x="686" y="403"/>
                    <a:pt x="686" y="405"/>
                  </a:cubicBezTo>
                  <a:cubicBezTo>
                    <a:pt x="684" y="408"/>
                    <a:pt x="684" y="411"/>
                    <a:pt x="683" y="414"/>
                  </a:cubicBezTo>
                  <a:cubicBezTo>
                    <a:pt x="683" y="415"/>
                    <a:pt x="683" y="419"/>
                    <a:pt x="681" y="420"/>
                  </a:cubicBezTo>
                  <a:cubicBezTo>
                    <a:pt x="678" y="421"/>
                    <a:pt x="673" y="418"/>
                    <a:pt x="670" y="418"/>
                  </a:cubicBezTo>
                  <a:cubicBezTo>
                    <a:pt x="667" y="417"/>
                    <a:pt x="664" y="416"/>
                    <a:pt x="661" y="415"/>
                  </a:cubicBezTo>
                  <a:cubicBezTo>
                    <a:pt x="658" y="415"/>
                    <a:pt x="655" y="415"/>
                    <a:pt x="654" y="412"/>
                  </a:cubicBezTo>
                  <a:cubicBezTo>
                    <a:pt x="654" y="411"/>
                    <a:pt x="653" y="407"/>
                    <a:pt x="651" y="406"/>
                  </a:cubicBezTo>
                  <a:cubicBezTo>
                    <a:pt x="647" y="405"/>
                    <a:pt x="644" y="403"/>
                    <a:pt x="641" y="402"/>
                  </a:cubicBezTo>
                  <a:cubicBezTo>
                    <a:pt x="637" y="400"/>
                    <a:pt x="634" y="399"/>
                    <a:pt x="631" y="397"/>
                  </a:cubicBezTo>
                  <a:cubicBezTo>
                    <a:pt x="629" y="397"/>
                    <a:pt x="628" y="396"/>
                    <a:pt x="626" y="395"/>
                  </a:cubicBezTo>
                  <a:cubicBezTo>
                    <a:pt x="625" y="395"/>
                    <a:pt x="625" y="394"/>
                    <a:pt x="625" y="393"/>
                  </a:cubicBezTo>
                  <a:cubicBezTo>
                    <a:pt x="626" y="387"/>
                    <a:pt x="627" y="381"/>
                    <a:pt x="628" y="375"/>
                  </a:cubicBezTo>
                  <a:cubicBezTo>
                    <a:pt x="619" y="375"/>
                    <a:pt x="609" y="375"/>
                    <a:pt x="600" y="376"/>
                  </a:cubicBezTo>
                  <a:cubicBezTo>
                    <a:pt x="592" y="376"/>
                    <a:pt x="582" y="374"/>
                    <a:pt x="575" y="378"/>
                  </a:cubicBezTo>
                  <a:cubicBezTo>
                    <a:pt x="571" y="380"/>
                    <a:pt x="567" y="382"/>
                    <a:pt x="563" y="384"/>
                  </a:cubicBezTo>
                  <a:cubicBezTo>
                    <a:pt x="560" y="386"/>
                    <a:pt x="556" y="390"/>
                    <a:pt x="552" y="390"/>
                  </a:cubicBezTo>
                  <a:cubicBezTo>
                    <a:pt x="549" y="390"/>
                    <a:pt x="546" y="389"/>
                    <a:pt x="543" y="388"/>
                  </a:cubicBezTo>
                  <a:cubicBezTo>
                    <a:pt x="540" y="388"/>
                    <a:pt x="537" y="387"/>
                    <a:pt x="534" y="387"/>
                  </a:cubicBezTo>
                  <a:cubicBezTo>
                    <a:pt x="531" y="388"/>
                    <a:pt x="529" y="393"/>
                    <a:pt x="527" y="396"/>
                  </a:cubicBezTo>
                  <a:cubicBezTo>
                    <a:pt x="524" y="399"/>
                    <a:pt x="521" y="403"/>
                    <a:pt x="518" y="406"/>
                  </a:cubicBezTo>
                  <a:cubicBezTo>
                    <a:pt x="516" y="409"/>
                    <a:pt x="513" y="411"/>
                    <a:pt x="512" y="414"/>
                  </a:cubicBezTo>
                  <a:cubicBezTo>
                    <a:pt x="510" y="418"/>
                    <a:pt x="511" y="423"/>
                    <a:pt x="510" y="427"/>
                  </a:cubicBezTo>
                  <a:cubicBezTo>
                    <a:pt x="510" y="430"/>
                    <a:pt x="508" y="430"/>
                    <a:pt x="506" y="432"/>
                  </a:cubicBezTo>
                  <a:cubicBezTo>
                    <a:pt x="503" y="433"/>
                    <a:pt x="500" y="434"/>
                    <a:pt x="498" y="436"/>
                  </a:cubicBezTo>
                  <a:cubicBezTo>
                    <a:pt x="495" y="438"/>
                    <a:pt x="493" y="441"/>
                    <a:pt x="492" y="444"/>
                  </a:cubicBezTo>
                  <a:cubicBezTo>
                    <a:pt x="490" y="448"/>
                    <a:pt x="487" y="452"/>
                    <a:pt x="485" y="456"/>
                  </a:cubicBezTo>
                  <a:cubicBezTo>
                    <a:pt x="481" y="463"/>
                    <a:pt x="477" y="471"/>
                    <a:pt x="472" y="478"/>
                  </a:cubicBezTo>
                  <a:cubicBezTo>
                    <a:pt x="470" y="481"/>
                    <a:pt x="468" y="483"/>
                    <a:pt x="469" y="486"/>
                  </a:cubicBezTo>
                  <a:cubicBezTo>
                    <a:pt x="471" y="491"/>
                    <a:pt x="472" y="495"/>
                    <a:pt x="474" y="499"/>
                  </a:cubicBezTo>
                  <a:cubicBezTo>
                    <a:pt x="474" y="501"/>
                    <a:pt x="476" y="503"/>
                    <a:pt x="475" y="504"/>
                  </a:cubicBezTo>
                  <a:cubicBezTo>
                    <a:pt x="475" y="505"/>
                    <a:pt x="474" y="506"/>
                    <a:pt x="474" y="507"/>
                  </a:cubicBezTo>
                  <a:cubicBezTo>
                    <a:pt x="472" y="511"/>
                    <a:pt x="470" y="515"/>
                    <a:pt x="469" y="519"/>
                  </a:cubicBezTo>
                  <a:cubicBezTo>
                    <a:pt x="467" y="522"/>
                    <a:pt x="465" y="524"/>
                    <a:pt x="466" y="528"/>
                  </a:cubicBezTo>
                  <a:cubicBezTo>
                    <a:pt x="467" y="530"/>
                    <a:pt x="468" y="535"/>
                    <a:pt x="470" y="537"/>
                  </a:cubicBezTo>
                  <a:cubicBezTo>
                    <a:pt x="475" y="543"/>
                    <a:pt x="481" y="549"/>
                    <a:pt x="487" y="555"/>
                  </a:cubicBezTo>
                  <a:cubicBezTo>
                    <a:pt x="493" y="561"/>
                    <a:pt x="500" y="568"/>
                    <a:pt x="506" y="575"/>
                  </a:cubicBezTo>
                  <a:cubicBezTo>
                    <a:pt x="509" y="578"/>
                    <a:pt x="512" y="582"/>
                    <a:pt x="515" y="585"/>
                  </a:cubicBezTo>
                  <a:cubicBezTo>
                    <a:pt x="516" y="587"/>
                    <a:pt x="518" y="588"/>
                    <a:pt x="519" y="590"/>
                  </a:cubicBezTo>
                  <a:cubicBezTo>
                    <a:pt x="520" y="591"/>
                    <a:pt x="522" y="594"/>
                    <a:pt x="524" y="594"/>
                  </a:cubicBezTo>
                  <a:cubicBezTo>
                    <a:pt x="532" y="594"/>
                    <a:pt x="540" y="593"/>
                    <a:pt x="547" y="592"/>
                  </a:cubicBezTo>
                  <a:cubicBezTo>
                    <a:pt x="551" y="591"/>
                    <a:pt x="556" y="591"/>
                    <a:pt x="559" y="590"/>
                  </a:cubicBezTo>
                  <a:cubicBezTo>
                    <a:pt x="564" y="589"/>
                    <a:pt x="567" y="587"/>
                    <a:pt x="571" y="585"/>
                  </a:cubicBezTo>
                  <a:cubicBezTo>
                    <a:pt x="573" y="584"/>
                    <a:pt x="575" y="583"/>
                    <a:pt x="576" y="582"/>
                  </a:cubicBezTo>
                  <a:cubicBezTo>
                    <a:pt x="578" y="581"/>
                    <a:pt x="580" y="580"/>
                    <a:pt x="581" y="579"/>
                  </a:cubicBezTo>
                  <a:cubicBezTo>
                    <a:pt x="583" y="579"/>
                    <a:pt x="584" y="579"/>
                    <a:pt x="586" y="579"/>
                  </a:cubicBezTo>
                  <a:cubicBezTo>
                    <a:pt x="587" y="579"/>
                    <a:pt x="588" y="579"/>
                    <a:pt x="590" y="579"/>
                  </a:cubicBezTo>
                  <a:cubicBezTo>
                    <a:pt x="591" y="580"/>
                    <a:pt x="592" y="581"/>
                    <a:pt x="592" y="582"/>
                  </a:cubicBezTo>
                  <a:cubicBezTo>
                    <a:pt x="593" y="584"/>
                    <a:pt x="594" y="586"/>
                    <a:pt x="596" y="587"/>
                  </a:cubicBezTo>
                  <a:cubicBezTo>
                    <a:pt x="597" y="590"/>
                    <a:pt x="599" y="595"/>
                    <a:pt x="602" y="595"/>
                  </a:cubicBezTo>
                  <a:cubicBezTo>
                    <a:pt x="607" y="595"/>
                    <a:pt x="611" y="595"/>
                    <a:pt x="615" y="596"/>
                  </a:cubicBezTo>
                  <a:cubicBezTo>
                    <a:pt x="619" y="596"/>
                    <a:pt x="619" y="596"/>
                    <a:pt x="621" y="599"/>
                  </a:cubicBezTo>
                  <a:cubicBezTo>
                    <a:pt x="622" y="601"/>
                    <a:pt x="623" y="603"/>
                    <a:pt x="624" y="605"/>
                  </a:cubicBezTo>
                  <a:cubicBezTo>
                    <a:pt x="624" y="608"/>
                    <a:pt x="623" y="610"/>
                    <a:pt x="623" y="613"/>
                  </a:cubicBezTo>
                  <a:cubicBezTo>
                    <a:pt x="621" y="620"/>
                    <a:pt x="619" y="627"/>
                    <a:pt x="617" y="634"/>
                  </a:cubicBezTo>
                  <a:cubicBezTo>
                    <a:pt x="616" y="637"/>
                    <a:pt x="620" y="640"/>
                    <a:pt x="621" y="642"/>
                  </a:cubicBezTo>
                  <a:cubicBezTo>
                    <a:pt x="624" y="646"/>
                    <a:pt x="626" y="650"/>
                    <a:pt x="629" y="654"/>
                  </a:cubicBezTo>
                  <a:cubicBezTo>
                    <a:pt x="631" y="658"/>
                    <a:pt x="633" y="661"/>
                    <a:pt x="635" y="664"/>
                  </a:cubicBezTo>
                  <a:cubicBezTo>
                    <a:pt x="637" y="667"/>
                    <a:pt x="638" y="671"/>
                    <a:pt x="638" y="675"/>
                  </a:cubicBezTo>
                  <a:cubicBezTo>
                    <a:pt x="639" y="682"/>
                    <a:pt x="641" y="689"/>
                    <a:pt x="641" y="697"/>
                  </a:cubicBezTo>
                  <a:cubicBezTo>
                    <a:pt x="642" y="699"/>
                    <a:pt x="642" y="702"/>
                    <a:pt x="643" y="704"/>
                  </a:cubicBezTo>
                  <a:cubicBezTo>
                    <a:pt x="644" y="706"/>
                    <a:pt x="647" y="707"/>
                    <a:pt x="649" y="709"/>
                  </a:cubicBezTo>
                  <a:cubicBezTo>
                    <a:pt x="646" y="712"/>
                    <a:pt x="643" y="715"/>
                    <a:pt x="641" y="719"/>
                  </a:cubicBezTo>
                  <a:cubicBezTo>
                    <a:pt x="638" y="722"/>
                    <a:pt x="636" y="724"/>
                    <a:pt x="635" y="729"/>
                  </a:cubicBezTo>
                  <a:cubicBezTo>
                    <a:pt x="634" y="736"/>
                    <a:pt x="633" y="744"/>
                    <a:pt x="632" y="752"/>
                  </a:cubicBezTo>
                  <a:cubicBezTo>
                    <a:pt x="631" y="755"/>
                    <a:pt x="631" y="757"/>
                    <a:pt x="632" y="760"/>
                  </a:cubicBezTo>
                  <a:cubicBezTo>
                    <a:pt x="634" y="765"/>
                    <a:pt x="636" y="769"/>
                    <a:pt x="638" y="774"/>
                  </a:cubicBezTo>
                  <a:cubicBezTo>
                    <a:pt x="639" y="778"/>
                    <a:pt x="641" y="782"/>
                    <a:pt x="643" y="786"/>
                  </a:cubicBezTo>
                  <a:cubicBezTo>
                    <a:pt x="644" y="790"/>
                    <a:pt x="646" y="794"/>
                    <a:pt x="646" y="798"/>
                  </a:cubicBezTo>
                  <a:cubicBezTo>
                    <a:pt x="646" y="802"/>
                    <a:pt x="646" y="806"/>
                    <a:pt x="646" y="811"/>
                  </a:cubicBezTo>
                  <a:cubicBezTo>
                    <a:pt x="646" y="815"/>
                    <a:pt x="645" y="820"/>
                    <a:pt x="646" y="824"/>
                  </a:cubicBezTo>
                  <a:cubicBezTo>
                    <a:pt x="646" y="828"/>
                    <a:pt x="649" y="832"/>
                    <a:pt x="651" y="836"/>
                  </a:cubicBezTo>
                  <a:cubicBezTo>
                    <a:pt x="652" y="840"/>
                    <a:pt x="654" y="845"/>
                    <a:pt x="656" y="849"/>
                  </a:cubicBezTo>
                  <a:cubicBezTo>
                    <a:pt x="658" y="853"/>
                    <a:pt x="659" y="857"/>
                    <a:pt x="661" y="861"/>
                  </a:cubicBezTo>
                  <a:cubicBezTo>
                    <a:pt x="662" y="864"/>
                    <a:pt x="662" y="866"/>
                    <a:pt x="661" y="870"/>
                  </a:cubicBezTo>
                  <a:cubicBezTo>
                    <a:pt x="661" y="873"/>
                    <a:pt x="661" y="875"/>
                    <a:pt x="663" y="878"/>
                  </a:cubicBezTo>
                  <a:cubicBezTo>
                    <a:pt x="663" y="879"/>
                    <a:pt x="664" y="880"/>
                    <a:pt x="665" y="882"/>
                  </a:cubicBezTo>
                  <a:cubicBezTo>
                    <a:pt x="666" y="883"/>
                    <a:pt x="667" y="883"/>
                    <a:pt x="669" y="883"/>
                  </a:cubicBezTo>
                  <a:cubicBezTo>
                    <a:pt x="673" y="883"/>
                    <a:pt x="677" y="884"/>
                    <a:pt x="681" y="883"/>
                  </a:cubicBezTo>
                  <a:cubicBezTo>
                    <a:pt x="685" y="883"/>
                    <a:pt x="689" y="881"/>
                    <a:pt x="693" y="879"/>
                  </a:cubicBezTo>
                  <a:cubicBezTo>
                    <a:pt x="696" y="878"/>
                    <a:pt x="700" y="876"/>
                    <a:pt x="704" y="875"/>
                  </a:cubicBezTo>
                  <a:cubicBezTo>
                    <a:pt x="707" y="873"/>
                    <a:pt x="709" y="870"/>
                    <a:pt x="711" y="868"/>
                  </a:cubicBezTo>
                  <a:cubicBezTo>
                    <a:pt x="716" y="860"/>
                    <a:pt x="722" y="853"/>
                    <a:pt x="728" y="846"/>
                  </a:cubicBezTo>
                  <a:cubicBezTo>
                    <a:pt x="729" y="844"/>
                    <a:pt x="731" y="842"/>
                    <a:pt x="732" y="840"/>
                  </a:cubicBezTo>
                  <a:cubicBezTo>
                    <a:pt x="733" y="839"/>
                    <a:pt x="734" y="838"/>
                    <a:pt x="735" y="836"/>
                  </a:cubicBezTo>
                  <a:cubicBezTo>
                    <a:pt x="736" y="834"/>
                    <a:pt x="736" y="831"/>
                    <a:pt x="737" y="828"/>
                  </a:cubicBezTo>
                  <a:cubicBezTo>
                    <a:pt x="737" y="824"/>
                    <a:pt x="738" y="819"/>
                    <a:pt x="739" y="816"/>
                  </a:cubicBezTo>
                  <a:cubicBezTo>
                    <a:pt x="741" y="812"/>
                    <a:pt x="745" y="810"/>
                    <a:pt x="748" y="807"/>
                  </a:cubicBezTo>
                  <a:cubicBezTo>
                    <a:pt x="750" y="806"/>
                    <a:pt x="754" y="804"/>
                    <a:pt x="754" y="802"/>
                  </a:cubicBezTo>
                  <a:cubicBezTo>
                    <a:pt x="754" y="797"/>
                    <a:pt x="754" y="792"/>
                    <a:pt x="754" y="787"/>
                  </a:cubicBezTo>
                  <a:cubicBezTo>
                    <a:pt x="754" y="784"/>
                    <a:pt x="754" y="780"/>
                    <a:pt x="753" y="776"/>
                  </a:cubicBezTo>
                  <a:cubicBezTo>
                    <a:pt x="753" y="775"/>
                    <a:pt x="753" y="774"/>
                    <a:pt x="752" y="773"/>
                  </a:cubicBezTo>
                  <a:cubicBezTo>
                    <a:pt x="752" y="772"/>
                    <a:pt x="751" y="772"/>
                    <a:pt x="752" y="771"/>
                  </a:cubicBezTo>
                  <a:cubicBezTo>
                    <a:pt x="754" y="769"/>
                    <a:pt x="756" y="768"/>
                    <a:pt x="758" y="766"/>
                  </a:cubicBezTo>
                  <a:cubicBezTo>
                    <a:pt x="764" y="761"/>
                    <a:pt x="770" y="754"/>
                    <a:pt x="776" y="748"/>
                  </a:cubicBezTo>
                  <a:cubicBezTo>
                    <a:pt x="779" y="745"/>
                    <a:pt x="782" y="741"/>
                    <a:pt x="785" y="738"/>
                  </a:cubicBezTo>
                  <a:cubicBezTo>
                    <a:pt x="786" y="737"/>
                    <a:pt x="788" y="735"/>
                    <a:pt x="789" y="734"/>
                  </a:cubicBezTo>
                  <a:cubicBezTo>
                    <a:pt x="790" y="732"/>
                    <a:pt x="790" y="731"/>
                    <a:pt x="790" y="730"/>
                  </a:cubicBezTo>
                  <a:cubicBezTo>
                    <a:pt x="790" y="722"/>
                    <a:pt x="789" y="714"/>
                    <a:pt x="788" y="706"/>
                  </a:cubicBezTo>
                  <a:cubicBezTo>
                    <a:pt x="788" y="702"/>
                    <a:pt x="787" y="698"/>
                    <a:pt x="787" y="693"/>
                  </a:cubicBezTo>
                  <a:cubicBezTo>
                    <a:pt x="787" y="689"/>
                    <a:pt x="788" y="684"/>
                    <a:pt x="788" y="680"/>
                  </a:cubicBezTo>
                  <a:cubicBezTo>
                    <a:pt x="788" y="676"/>
                    <a:pt x="788" y="671"/>
                    <a:pt x="788" y="667"/>
                  </a:cubicBezTo>
                  <a:cubicBezTo>
                    <a:pt x="788" y="665"/>
                    <a:pt x="788" y="663"/>
                    <a:pt x="789" y="662"/>
                  </a:cubicBezTo>
                  <a:cubicBezTo>
                    <a:pt x="789" y="659"/>
                    <a:pt x="790" y="657"/>
                    <a:pt x="791" y="655"/>
                  </a:cubicBezTo>
                  <a:cubicBezTo>
                    <a:pt x="792" y="652"/>
                    <a:pt x="793" y="649"/>
                    <a:pt x="794" y="645"/>
                  </a:cubicBezTo>
                  <a:cubicBezTo>
                    <a:pt x="796" y="642"/>
                    <a:pt x="799" y="639"/>
                    <a:pt x="802" y="636"/>
                  </a:cubicBezTo>
                  <a:cubicBezTo>
                    <a:pt x="808" y="630"/>
                    <a:pt x="814" y="623"/>
                    <a:pt x="820" y="617"/>
                  </a:cubicBezTo>
                  <a:cubicBezTo>
                    <a:pt x="827" y="610"/>
                    <a:pt x="833" y="604"/>
                    <a:pt x="839" y="598"/>
                  </a:cubicBezTo>
                  <a:cubicBezTo>
                    <a:pt x="842" y="595"/>
                    <a:pt x="843" y="592"/>
                    <a:pt x="845" y="588"/>
                  </a:cubicBezTo>
                  <a:cubicBezTo>
                    <a:pt x="847" y="584"/>
                    <a:pt x="850" y="580"/>
                    <a:pt x="852" y="576"/>
                  </a:cubicBezTo>
                  <a:cubicBezTo>
                    <a:pt x="855" y="571"/>
                    <a:pt x="858" y="565"/>
                    <a:pt x="861" y="559"/>
                  </a:cubicBezTo>
                  <a:cubicBezTo>
                    <a:pt x="862" y="557"/>
                    <a:pt x="862" y="556"/>
                    <a:pt x="861" y="554"/>
                  </a:cubicBezTo>
                  <a:cubicBezTo>
                    <a:pt x="861" y="551"/>
                    <a:pt x="861" y="547"/>
                    <a:pt x="861" y="544"/>
                  </a:cubicBezTo>
                  <a:close/>
                  <a:moveTo>
                    <a:pt x="614" y="361"/>
                  </a:moveTo>
                  <a:cubicBezTo>
                    <a:pt x="615" y="361"/>
                    <a:pt x="621" y="362"/>
                    <a:pt x="621" y="359"/>
                  </a:cubicBezTo>
                  <a:cubicBezTo>
                    <a:pt x="621" y="355"/>
                    <a:pt x="621" y="351"/>
                    <a:pt x="621" y="346"/>
                  </a:cubicBezTo>
                  <a:cubicBezTo>
                    <a:pt x="621" y="345"/>
                    <a:pt x="619" y="345"/>
                    <a:pt x="618" y="345"/>
                  </a:cubicBezTo>
                  <a:cubicBezTo>
                    <a:pt x="618" y="345"/>
                    <a:pt x="615" y="345"/>
                    <a:pt x="614" y="346"/>
                  </a:cubicBezTo>
                  <a:cubicBezTo>
                    <a:pt x="613" y="347"/>
                    <a:pt x="614" y="351"/>
                    <a:pt x="614" y="352"/>
                  </a:cubicBezTo>
                  <a:cubicBezTo>
                    <a:pt x="614" y="355"/>
                    <a:pt x="614" y="358"/>
                    <a:pt x="614" y="361"/>
                  </a:cubicBezTo>
                  <a:close/>
                  <a:moveTo>
                    <a:pt x="180" y="506"/>
                  </a:moveTo>
                  <a:cubicBezTo>
                    <a:pt x="182" y="506"/>
                    <a:pt x="184" y="506"/>
                    <a:pt x="186" y="506"/>
                  </a:cubicBezTo>
                  <a:cubicBezTo>
                    <a:pt x="188" y="506"/>
                    <a:pt x="189" y="504"/>
                    <a:pt x="190" y="503"/>
                  </a:cubicBezTo>
                  <a:cubicBezTo>
                    <a:pt x="187" y="503"/>
                    <a:pt x="183" y="503"/>
                    <a:pt x="180" y="503"/>
                  </a:cubicBezTo>
                  <a:cubicBezTo>
                    <a:pt x="180" y="504"/>
                    <a:pt x="180" y="505"/>
                    <a:pt x="180" y="506"/>
                  </a:cubicBezTo>
                  <a:close/>
                  <a:moveTo>
                    <a:pt x="528" y="0"/>
                  </a:moveTo>
                  <a:cubicBezTo>
                    <a:pt x="236" y="0"/>
                    <a:pt x="0" y="236"/>
                    <a:pt x="0" y="528"/>
                  </a:cubicBezTo>
                  <a:cubicBezTo>
                    <a:pt x="0" y="820"/>
                    <a:pt x="236" y="1056"/>
                    <a:pt x="528" y="1056"/>
                  </a:cubicBezTo>
                  <a:cubicBezTo>
                    <a:pt x="820" y="1056"/>
                    <a:pt x="1056" y="820"/>
                    <a:pt x="1056" y="528"/>
                  </a:cubicBezTo>
                  <a:cubicBezTo>
                    <a:pt x="1056" y="236"/>
                    <a:pt x="820" y="0"/>
                    <a:pt x="528" y="0"/>
                  </a:cubicBezTo>
                  <a:close/>
                  <a:moveTo>
                    <a:pt x="878" y="878"/>
                  </a:moveTo>
                  <a:cubicBezTo>
                    <a:pt x="788" y="967"/>
                    <a:pt x="665" y="1023"/>
                    <a:pt x="528" y="1023"/>
                  </a:cubicBezTo>
                  <a:cubicBezTo>
                    <a:pt x="432" y="1023"/>
                    <a:pt x="343" y="996"/>
                    <a:pt x="267" y="949"/>
                  </a:cubicBezTo>
                  <a:cubicBezTo>
                    <a:pt x="265" y="943"/>
                    <a:pt x="263" y="937"/>
                    <a:pt x="261" y="931"/>
                  </a:cubicBezTo>
                  <a:cubicBezTo>
                    <a:pt x="261" y="929"/>
                    <a:pt x="261" y="929"/>
                    <a:pt x="262" y="929"/>
                  </a:cubicBezTo>
                  <a:cubicBezTo>
                    <a:pt x="265" y="928"/>
                    <a:pt x="267" y="928"/>
                    <a:pt x="269" y="928"/>
                  </a:cubicBezTo>
                  <a:cubicBezTo>
                    <a:pt x="270" y="928"/>
                    <a:pt x="271" y="928"/>
                    <a:pt x="272" y="927"/>
                  </a:cubicBezTo>
                  <a:cubicBezTo>
                    <a:pt x="273" y="927"/>
                    <a:pt x="272" y="923"/>
                    <a:pt x="272" y="922"/>
                  </a:cubicBezTo>
                  <a:cubicBezTo>
                    <a:pt x="271" y="920"/>
                    <a:pt x="270" y="915"/>
                    <a:pt x="271" y="913"/>
                  </a:cubicBezTo>
                  <a:cubicBezTo>
                    <a:pt x="273" y="911"/>
                    <a:pt x="276" y="911"/>
                    <a:pt x="278" y="911"/>
                  </a:cubicBezTo>
                  <a:cubicBezTo>
                    <a:pt x="281" y="910"/>
                    <a:pt x="283" y="909"/>
                    <a:pt x="286" y="908"/>
                  </a:cubicBezTo>
                  <a:cubicBezTo>
                    <a:pt x="287" y="907"/>
                    <a:pt x="287" y="903"/>
                    <a:pt x="287" y="902"/>
                  </a:cubicBezTo>
                  <a:cubicBezTo>
                    <a:pt x="288" y="900"/>
                    <a:pt x="289" y="898"/>
                    <a:pt x="289" y="896"/>
                  </a:cubicBezTo>
                  <a:cubicBezTo>
                    <a:pt x="289" y="894"/>
                    <a:pt x="287" y="892"/>
                    <a:pt x="286" y="891"/>
                  </a:cubicBezTo>
                  <a:cubicBezTo>
                    <a:pt x="285" y="889"/>
                    <a:pt x="284" y="886"/>
                    <a:pt x="282" y="884"/>
                  </a:cubicBezTo>
                  <a:cubicBezTo>
                    <a:pt x="286" y="884"/>
                    <a:pt x="291" y="884"/>
                    <a:pt x="295" y="884"/>
                  </a:cubicBezTo>
                  <a:cubicBezTo>
                    <a:pt x="298" y="884"/>
                    <a:pt x="299" y="882"/>
                    <a:pt x="300" y="879"/>
                  </a:cubicBezTo>
                  <a:cubicBezTo>
                    <a:pt x="302" y="871"/>
                    <a:pt x="306" y="863"/>
                    <a:pt x="310" y="855"/>
                  </a:cubicBezTo>
                  <a:cubicBezTo>
                    <a:pt x="311" y="851"/>
                    <a:pt x="313" y="847"/>
                    <a:pt x="315" y="843"/>
                  </a:cubicBezTo>
                  <a:cubicBezTo>
                    <a:pt x="317" y="839"/>
                    <a:pt x="317" y="836"/>
                    <a:pt x="315" y="831"/>
                  </a:cubicBezTo>
                  <a:cubicBezTo>
                    <a:pt x="315" y="828"/>
                    <a:pt x="314" y="826"/>
                    <a:pt x="313" y="823"/>
                  </a:cubicBezTo>
                  <a:cubicBezTo>
                    <a:pt x="313" y="819"/>
                    <a:pt x="314" y="816"/>
                    <a:pt x="315" y="813"/>
                  </a:cubicBezTo>
                  <a:cubicBezTo>
                    <a:pt x="316" y="810"/>
                    <a:pt x="316" y="807"/>
                    <a:pt x="317" y="805"/>
                  </a:cubicBezTo>
                  <a:cubicBezTo>
                    <a:pt x="318" y="803"/>
                    <a:pt x="320" y="803"/>
                    <a:pt x="321" y="802"/>
                  </a:cubicBezTo>
                  <a:cubicBezTo>
                    <a:pt x="323" y="801"/>
                    <a:pt x="326" y="800"/>
                    <a:pt x="328" y="799"/>
                  </a:cubicBezTo>
                  <a:cubicBezTo>
                    <a:pt x="332" y="798"/>
                    <a:pt x="335" y="796"/>
                    <a:pt x="339" y="795"/>
                  </a:cubicBezTo>
                  <a:cubicBezTo>
                    <a:pt x="340" y="794"/>
                    <a:pt x="341" y="794"/>
                    <a:pt x="342" y="794"/>
                  </a:cubicBezTo>
                  <a:cubicBezTo>
                    <a:pt x="344" y="793"/>
                    <a:pt x="344" y="790"/>
                    <a:pt x="345" y="788"/>
                  </a:cubicBezTo>
                  <a:cubicBezTo>
                    <a:pt x="348" y="780"/>
                    <a:pt x="351" y="772"/>
                    <a:pt x="354" y="764"/>
                  </a:cubicBezTo>
                  <a:cubicBezTo>
                    <a:pt x="355" y="760"/>
                    <a:pt x="354" y="756"/>
                    <a:pt x="354" y="752"/>
                  </a:cubicBezTo>
                  <a:cubicBezTo>
                    <a:pt x="353" y="747"/>
                    <a:pt x="353" y="742"/>
                    <a:pt x="353" y="738"/>
                  </a:cubicBezTo>
                  <a:cubicBezTo>
                    <a:pt x="353" y="733"/>
                    <a:pt x="352" y="728"/>
                    <a:pt x="353" y="723"/>
                  </a:cubicBezTo>
                  <a:cubicBezTo>
                    <a:pt x="354" y="719"/>
                    <a:pt x="357" y="716"/>
                    <a:pt x="359" y="712"/>
                  </a:cubicBezTo>
                  <a:cubicBezTo>
                    <a:pt x="361" y="708"/>
                    <a:pt x="364" y="704"/>
                    <a:pt x="366" y="700"/>
                  </a:cubicBezTo>
                  <a:cubicBezTo>
                    <a:pt x="368" y="696"/>
                    <a:pt x="373" y="691"/>
                    <a:pt x="372" y="687"/>
                  </a:cubicBezTo>
                  <a:cubicBezTo>
                    <a:pt x="371" y="682"/>
                    <a:pt x="370" y="678"/>
                    <a:pt x="369" y="673"/>
                  </a:cubicBezTo>
                  <a:cubicBezTo>
                    <a:pt x="368" y="669"/>
                    <a:pt x="368" y="664"/>
                    <a:pt x="364" y="662"/>
                  </a:cubicBezTo>
                  <a:cubicBezTo>
                    <a:pt x="361" y="660"/>
                    <a:pt x="357" y="657"/>
                    <a:pt x="353" y="654"/>
                  </a:cubicBezTo>
                  <a:cubicBezTo>
                    <a:pt x="349" y="651"/>
                    <a:pt x="346" y="649"/>
                    <a:pt x="342" y="646"/>
                  </a:cubicBezTo>
                  <a:cubicBezTo>
                    <a:pt x="338" y="646"/>
                    <a:pt x="335" y="647"/>
                    <a:pt x="331" y="646"/>
                  </a:cubicBezTo>
                  <a:cubicBezTo>
                    <a:pt x="327" y="645"/>
                    <a:pt x="323" y="642"/>
                    <a:pt x="319" y="640"/>
                  </a:cubicBezTo>
                  <a:cubicBezTo>
                    <a:pt x="311" y="636"/>
                    <a:pt x="303" y="633"/>
                    <a:pt x="295" y="629"/>
                  </a:cubicBezTo>
                  <a:cubicBezTo>
                    <a:pt x="291" y="627"/>
                    <a:pt x="287" y="625"/>
                    <a:pt x="283" y="623"/>
                  </a:cubicBezTo>
                  <a:cubicBezTo>
                    <a:pt x="280" y="621"/>
                    <a:pt x="280" y="620"/>
                    <a:pt x="279" y="617"/>
                  </a:cubicBezTo>
                  <a:cubicBezTo>
                    <a:pt x="278" y="609"/>
                    <a:pt x="274" y="602"/>
                    <a:pt x="270" y="595"/>
                  </a:cubicBezTo>
                  <a:cubicBezTo>
                    <a:pt x="269" y="593"/>
                    <a:pt x="267" y="588"/>
                    <a:pt x="264" y="587"/>
                  </a:cubicBezTo>
                  <a:cubicBezTo>
                    <a:pt x="260" y="585"/>
                    <a:pt x="256" y="583"/>
                    <a:pt x="252" y="583"/>
                  </a:cubicBezTo>
                  <a:cubicBezTo>
                    <a:pt x="248" y="582"/>
                    <a:pt x="243" y="582"/>
                    <a:pt x="239" y="582"/>
                  </a:cubicBezTo>
                  <a:cubicBezTo>
                    <a:pt x="236" y="582"/>
                    <a:pt x="235" y="581"/>
                    <a:pt x="233" y="579"/>
                  </a:cubicBezTo>
                  <a:cubicBezTo>
                    <a:pt x="227" y="573"/>
                    <a:pt x="222" y="566"/>
                    <a:pt x="217" y="560"/>
                  </a:cubicBezTo>
                  <a:cubicBezTo>
                    <a:pt x="215" y="558"/>
                    <a:pt x="212" y="557"/>
                    <a:pt x="210" y="555"/>
                  </a:cubicBezTo>
                  <a:cubicBezTo>
                    <a:pt x="206" y="553"/>
                    <a:pt x="204" y="552"/>
                    <a:pt x="199" y="552"/>
                  </a:cubicBezTo>
                  <a:cubicBezTo>
                    <a:pt x="195" y="551"/>
                    <a:pt x="191" y="551"/>
                    <a:pt x="187" y="551"/>
                  </a:cubicBezTo>
                  <a:cubicBezTo>
                    <a:pt x="182" y="550"/>
                    <a:pt x="177" y="551"/>
                    <a:pt x="173" y="549"/>
                  </a:cubicBezTo>
                  <a:cubicBezTo>
                    <a:pt x="171" y="548"/>
                    <a:pt x="168" y="545"/>
                    <a:pt x="165" y="545"/>
                  </a:cubicBezTo>
                  <a:cubicBezTo>
                    <a:pt x="162" y="545"/>
                    <a:pt x="158" y="546"/>
                    <a:pt x="155" y="546"/>
                  </a:cubicBezTo>
                  <a:cubicBezTo>
                    <a:pt x="156" y="545"/>
                    <a:pt x="157" y="544"/>
                    <a:pt x="159" y="543"/>
                  </a:cubicBezTo>
                  <a:cubicBezTo>
                    <a:pt x="156" y="542"/>
                    <a:pt x="154" y="541"/>
                    <a:pt x="152" y="541"/>
                  </a:cubicBezTo>
                  <a:cubicBezTo>
                    <a:pt x="150" y="541"/>
                    <a:pt x="149" y="544"/>
                    <a:pt x="149" y="545"/>
                  </a:cubicBezTo>
                  <a:cubicBezTo>
                    <a:pt x="147" y="547"/>
                    <a:pt x="145" y="546"/>
                    <a:pt x="143" y="546"/>
                  </a:cubicBezTo>
                  <a:cubicBezTo>
                    <a:pt x="141" y="546"/>
                    <a:pt x="138" y="546"/>
                    <a:pt x="135" y="548"/>
                  </a:cubicBezTo>
                  <a:cubicBezTo>
                    <a:pt x="133" y="549"/>
                    <a:pt x="131" y="553"/>
                    <a:pt x="130" y="555"/>
                  </a:cubicBezTo>
                  <a:cubicBezTo>
                    <a:pt x="127" y="558"/>
                    <a:pt x="125" y="561"/>
                    <a:pt x="123" y="564"/>
                  </a:cubicBezTo>
                  <a:cubicBezTo>
                    <a:pt x="121" y="566"/>
                    <a:pt x="118" y="568"/>
                    <a:pt x="118" y="570"/>
                  </a:cubicBezTo>
                  <a:cubicBezTo>
                    <a:pt x="118" y="573"/>
                    <a:pt x="119" y="576"/>
                    <a:pt x="120" y="579"/>
                  </a:cubicBezTo>
                  <a:cubicBezTo>
                    <a:pt x="121" y="582"/>
                    <a:pt x="121" y="585"/>
                    <a:pt x="121" y="588"/>
                  </a:cubicBezTo>
                  <a:cubicBezTo>
                    <a:pt x="121" y="590"/>
                    <a:pt x="122" y="595"/>
                    <a:pt x="121" y="597"/>
                  </a:cubicBezTo>
                  <a:cubicBezTo>
                    <a:pt x="120" y="600"/>
                    <a:pt x="117" y="603"/>
                    <a:pt x="115" y="606"/>
                  </a:cubicBezTo>
                  <a:cubicBezTo>
                    <a:pt x="114" y="608"/>
                    <a:pt x="112" y="610"/>
                    <a:pt x="110" y="613"/>
                  </a:cubicBezTo>
                  <a:cubicBezTo>
                    <a:pt x="107" y="619"/>
                    <a:pt x="106" y="627"/>
                    <a:pt x="105" y="633"/>
                  </a:cubicBezTo>
                  <a:cubicBezTo>
                    <a:pt x="104" y="635"/>
                    <a:pt x="103" y="638"/>
                    <a:pt x="105" y="639"/>
                  </a:cubicBezTo>
                  <a:cubicBezTo>
                    <a:pt x="107" y="640"/>
                    <a:pt x="108" y="641"/>
                    <a:pt x="110" y="642"/>
                  </a:cubicBezTo>
                  <a:cubicBezTo>
                    <a:pt x="108" y="645"/>
                    <a:pt x="105" y="648"/>
                    <a:pt x="105" y="652"/>
                  </a:cubicBezTo>
                  <a:cubicBezTo>
                    <a:pt x="105" y="655"/>
                    <a:pt x="105" y="659"/>
                    <a:pt x="106" y="661"/>
                  </a:cubicBezTo>
                  <a:cubicBezTo>
                    <a:pt x="107" y="664"/>
                    <a:pt x="109" y="665"/>
                    <a:pt x="112" y="666"/>
                  </a:cubicBezTo>
                  <a:cubicBezTo>
                    <a:pt x="115" y="668"/>
                    <a:pt x="116" y="672"/>
                    <a:pt x="118" y="675"/>
                  </a:cubicBezTo>
                  <a:cubicBezTo>
                    <a:pt x="126" y="691"/>
                    <a:pt x="134" y="707"/>
                    <a:pt x="144" y="721"/>
                  </a:cubicBezTo>
                  <a:cubicBezTo>
                    <a:pt x="146" y="725"/>
                    <a:pt x="149" y="729"/>
                    <a:pt x="152" y="732"/>
                  </a:cubicBezTo>
                  <a:cubicBezTo>
                    <a:pt x="153" y="734"/>
                    <a:pt x="154" y="736"/>
                    <a:pt x="156" y="737"/>
                  </a:cubicBezTo>
                  <a:cubicBezTo>
                    <a:pt x="157" y="739"/>
                    <a:pt x="158" y="740"/>
                    <a:pt x="160" y="741"/>
                  </a:cubicBezTo>
                  <a:cubicBezTo>
                    <a:pt x="164" y="743"/>
                    <a:pt x="168" y="745"/>
                    <a:pt x="171" y="747"/>
                  </a:cubicBezTo>
                  <a:cubicBezTo>
                    <a:pt x="175" y="749"/>
                    <a:pt x="178" y="753"/>
                    <a:pt x="180" y="756"/>
                  </a:cubicBezTo>
                  <a:cubicBezTo>
                    <a:pt x="182" y="759"/>
                    <a:pt x="185" y="761"/>
                    <a:pt x="186" y="764"/>
                  </a:cubicBezTo>
                  <a:cubicBezTo>
                    <a:pt x="187" y="766"/>
                    <a:pt x="187" y="770"/>
                    <a:pt x="187" y="773"/>
                  </a:cubicBezTo>
                  <a:cubicBezTo>
                    <a:pt x="188" y="782"/>
                    <a:pt x="189" y="791"/>
                    <a:pt x="190" y="800"/>
                  </a:cubicBezTo>
                  <a:cubicBezTo>
                    <a:pt x="192" y="809"/>
                    <a:pt x="193" y="818"/>
                    <a:pt x="195" y="827"/>
                  </a:cubicBezTo>
                  <a:cubicBezTo>
                    <a:pt x="197" y="835"/>
                    <a:pt x="200" y="844"/>
                    <a:pt x="203" y="853"/>
                  </a:cubicBezTo>
                  <a:cubicBezTo>
                    <a:pt x="204" y="857"/>
                    <a:pt x="205" y="861"/>
                    <a:pt x="207" y="865"/>
                  </a:cubicBezTo>
                  <a:cubicBezTo>
                    <a:pt x="207" y="867"/>
                    <a:pt x="210" y="871"/>
                    <a:pt x="209" y="873"/>
                  </a:cubicBezTo>
                  <a:cubicBezTo>
                    <a:pt x="208" y="877"/>
                    <a:pt x="208" y="881"/>
                    <a:pt x="207" y="885"/>
                  </a:cubicBezTo>
                  <a:cubicBezTo>
                    <a:pt x="206" y="889"/>
                    <a:pt x="206" y="892"/>
                    <a:pt x="206" y="896"/>
                  </a:cubicBezTo>
                  <a:cubicBezTo>
                    <a:pt x="207" y="899"/>
                    <a:pt x="208" y="903"/>
                    <a:pt x="209" y="906"/>
                  </a:cubicBezTo>
                  <a:cubicBezTo>
                    <a:pt x="199" y="897"/>
                    <a:pt x="188" y="888"/>
                    <a:pt x="178" y="878"/>
                  </a:cubicBezTo>
                  <a:cubicBezTo>
                    <a:pt x="89" y="788"/>
                    <a:pt x="33" y="665"/>
                    <a:pt x="33" y="529"/>
                  </a:cubicBezTo>
                  <a:cubicBezTo>
                    <a:pt x="35" y="530"/>
                    <a:pt x="36" y="531"/>
                    <a:pt x="37" y="532"/>
                  </a:cubicBezTo>
                  <a:cubicBezTo>
                    <a:pt x="40" y="534"/>
                    <a:pt x="43" y="535"/>
                    <a:pt x="46" y="536"/>
                  </a:cubicBezTo>
                  <a:cubicBezTo>
                    <a:pt x="49" y="537"/>
                    <a:pt x="52" y="538"/>
                    <a:pt x="55" y="539"/>
                  </a:cubicBezTo>
                  <a:cubicBezTo>
                    <a:pt x="59" y="540"/>
                    <a:pt x="61" y="542"/>
                    <a:pt x="64" y="544"/>
                  </a:cubicBezTo>
                  <a:cubicBezTo>
                    <a:pt x="67" y="547"/>
                    <a:pt x="71" y="550"/>
                    <a:pt x="74" y="553"/>
                  </a:cubicBezTo>
                  <a:cubicBezTo>
                    <a:pt x="78" y="556"/>
                    <a:pt x="81" y="559"/>
                    <a:pt x="84" y="562"/>
                  </a:cubicBezTo>
                  <a:cubicBezTo>
                    <a:pt x="87" y="565"/>
                    <a:pt x="90" y="568"/>
                    <a:pt x="93" y="570"/>
                  </a:cubicBezTo>
                  <a:cubicBezTo>
                    <a:pt x="95" y="572"/>
                    <a:pt x="97" y="573"/>
                    <a:pt x="99" y="573"/>
                  </a:cubicBezTo>
                  <a:cubicBezTo>
                    <a:pt x="99" y="573"/>
                    <a:pt x="100" y="574"/>
                    <a:pt x="101" y="574"/>
                  </a:cubicBezTo>
                  <a:cubicBezTo>
                    <a:pt x="102" y="572"/>
                    <a:pt x="103" y="569"/>
                    <a:pt x="104" y="567"/>
                  </a:cubicBezTo>
                  <a:cubicBezTo>
                    <a:pt x="105" y="566"/>
                    <a:pt x="107" y="565"/>
                    <a:pt x="109" y="564"/>
                  </a:cubicBezTo>
                  <a:cubicBezTo>
                    <a:pt x="110" y="563"/>
                    <a:pt x="110" y="562"/>
                    <a:pt x="111" y="563"/>
                  </a:cubicBezTo>
                  <a:cubicBezTo>
                    <a:pt x="113" y="565"/>
                    <a:pt x="114" y="566"/>
                    <a:pt x="116" y="568"/>
                  </a:cubicBezTo>
                  <a:cubicBezTo>
                    <a:pt x="117" y="566"/>
                    <a:pt x="118" y="565"/>
                    <a:pt x="119" y="563"/>
                  </a:cubicBezTo>
                  <a:cubicBezTo>
                    <a:pt x="116" y="562"/>
                    <a:pt x="113" y="558"/>
                    <a:pt x="110" y="558"/>
                  </a:cubicBezTo>
                  <a:cubicBezTo>
                    <a:pt x="109" y="558"/>
                    <a:pt x="107" y="559"/>
                    <a:pt x="106" y="560"/>
                  </a:cubicBezTo>
                  <a:cubicBezTo>
                    <a:pt x="104" y="561"/>
                    <a:pt x="102" y="562"/>
                    <a:pt x="100" y="563"/>
                  </a:cubicBezTo>
                  <a:cubicBezTo>
                    <a:pt x="97" y="564"/>
                    <a:pt x="97" y="563"/>
                    <a:pt x="95" y="561"/>
                  </a:cubicBezTo>
                  <a:cubicBezTo>
                    <a:pt x="93" y="559"/>
                    <a:pt x="91" y="556"/>
                    <a:pt x="89" y="554"/>
                  </a:cubicBezTo>
                  <a:cubicBezTo>
                    <a:pt x="87" y="552"/>
                    <a:pt x="84" y="551"/>
                    <a:pt x="84" y="547"/>
                  </a:cubicBezTo>
                  <a:cubicBezTo>
                    <a:pt x="84" y="544"/>
                    <a:pt x="84" y="540"/>
                    <a:pt x="84" y="536"/>
                  </a:cubicBezTo>
                  <a:cubicBezTo>
                    <a:pt x="85" y="533"/>
                    <a:pt x="85" y="529"/>
                    <a:pt x="84" y="526"/>
                  </a:cubicBezTo>
                  <a:cubicBezTo>
                    <a:pt x="83" y="524"/>
                    <a:pt x="81" y="522"/>
                    <a:pt x="79" y="520"/>
                  </a:cubicBezTo>
                  <a:cubicBezTo>
                    <a:pt x="77" y="518"/>
                    <a:pt x="77" y="518"/>
                    <a:pt x="74" y="519"/>
                  </a:cubicBezTo>
                  <a:cubicBezTo>
                    <a:pt x="72" y="520"/>
                    <a:pt x="71" y="521"/>
                    <a:pt x="68" y="521"/>
                  </a:cubicBezTo>
                  <a:cubicBezTo>
                    <a:pt x="67" y="521"/>
                    <a:pt x="58" y="520"/>
                    <a:pt x="57" y="518"/>
                  </a:cubicBezTo>
                  <a:cubicBezTo>
                    <a:pt x="57" y="516"/>
                    <a:pt x="58" y="514"/>
                    <a:pt x="58" y="512"/>
                  </a:cubicBezTo>
                  <a:cubicBezTo>
                    <a:pt x="58" y="509"/>
                    <a:pt x="59" y="506"/>
                    <a:pt x="60" y="503"/>
                  </a:cubicBezTo>
                  <a:cubicBezTo>
                    <a:pt x="61" y="500"/>
                    <a:pt x="61" y="497"/>
                    <a:pt x="62" y="493"/>
                  </a:cubicBezTo>
                  <a:cubicBezTo>
                    <a:pt x="63" y="493"/>
                    <a:pt x="64" y="492"/>
                    <a:pt x="64" y="491"/>
                  </a:cubicBezTo>
                  <a:cubicBezTo>
                    <a:pt x="65" y="490"/>
                    <a:pt x="65" y="488"/>
                    <a:pt x="66" y="487"/>
                  </a:cubicBezTo>
                  <a:cubicBezTo>
                    <a:pt x="59" y="487"/>
                    <a:pt x="52" y="488"/>
                    <a:pt x="46" y="490"/>
                  </a:cubicBezTo>
                  <a:cubicBezTo>
                    <a:pt x="43" y="491"/>
                    <a:pt x="44" y="495"/>
                    <a:pt x="43" y="498"/>
                  </a:cubicBezTo>
                  <a:cubicBezTo>
                    <a:pt x="43" y="499"/>
                    <a:pt x="43" y="501"/>
                    <a:pt x="41" y="502"/>
                  </a:cubicBezTo>
                  <a:cubicBezTo>
                    <a:pt x="40" y="503"/>
                    <a:pt x="38" y="504"/>
                    <a:pt x="37" y="504"/>
                  </a:cubicBezTo>
                  <a:cubicBezTo>
                    <a:pt x="36" y="504"/>
                    <a:pt x="35" y="504"/>
                    <a:pt x="34" y="504"/>
                  </a:cubicBezTo>
                  <a:cubicBezTo>
                    <a:pt x="35" y="479"/>
                    <a:pt x="38" y="454"/>
                    <a:pt x="43" y="430"/>
                  </a:cubicBezTo>
                  <a:cubicBezTo>
                    <a:pt x="45" y="430"/>
                    <a:pt x="45" y="431"/>
                    <a:pt x="46" y="434"/>
                  </a:cubicBezTo>
                  <a:cubicBezTo>
                    <a:pt x="46" y="436"/>
                    <a:pt x="50" y="436"/>
                    <a:pt x="51" y="436"/>
                  </a:cubicBezTo>
                  <a:cubicBezTo>
                    <a:pt x="54" y="435"/>
                    <a:pt x="57" y="431"/>
                    <a:pt x="60" y="429"/>
                  </a:cubicBezTo>
                  <a:cubicBezTo>
                    <a:pt x="62" y="427"/>
                    <a:pt x="65" y="426"/>
                    <a:pt x="68" y="426"/>
                  </a:cubicBezTo>
                  <a:cubicBezTo>
                    <a:pt x="72" y="425"/>
                    <a:pt x="75" y="425"/>
                    <a:pt x="78" y="428"/>
                  </a:cubicBezTo>
                  <a:cubicBezTo>
                    <a:pt x="80" y="429"/>
                    <a:pt x="83" y="433"/>
                    <a:pt x="86" y="430"/>
                  </a:cubicBezTo>
                  <a:cubicBezTo>
                    <a:pt x="88" y="428"/>
                    <a:pt x="89" y="430"/>
                    <a:pt x="90" y="432"/>
                  </a:cubicBezTo>
                  <a:cubicBezTo>
                    <a:pt x="93" y="435"/>
                    <a:pt x="93" y="440"/>
                    <a:pt x="94" y="443"/>
                  </a:cubicBezTo>
                  <a:cubicBezTo>
                    <a:pt x="95" y="447"/>
                    <a:pt x="97" y="451"/>
                    <a:pt x="98" y="455"/>
                  </a:cubicBezTo>
                  <a:cubicBezTo>
                    <a:pt x="100" y="457"/>
                    <a:pt x="101" y="463"/>
                    <a:pt x="104" y="461"/>
                  </a:cubicBezTo>
                  <a:cubicBezTo>
                    <a:pt x="108" y="460"/>
                    <a:pt x="107" y="456"/>
                    <a:pt x="107" y="453"/>
                  </a:cubicBezTo>
                  <a:cubicBezTo>
                    <a:pt x="108" y="449"/>
                    <a:pt x="107" y="445"/>
                    <a:pt x="106" y="440"/>
                  </a:cubicBezTo>
                  <a:cubicBezTo>
                    <a:pt x="105" y="436"/>
                    <a:pt x="104" y="432"/>
                    <a:pt x="103" y="428"/>
                  </a:cubicBezTo>
                  <a:cubicBezTo>
                    <a:pt x="102" y="425"/>
                    <a:pt x="102" y="422"/>
                    <a:pt x="104" y="419"/>
                  </a:cubicBezTo>
                  <a:cubicBezTo>
                    <a:pt x="106" y="416"/>
                    <a:pt x="108" y="414"/>
                    <a:pt x="110" y="412"/>
                  </a:cubicBezTo>
                  <a:cubicBezTo>
                    <a:pt x="114" y="410"/>
                    <a:pt x="117" y="408"/>
                    <a:pt x="120" y="406"/>
                  </a:cubicBezTo>
                  <a:cubicBezTo>
                    <a:pt x="126" y="401"/>
                    <a:pt x="133" y="396"/>
                    <a:pt x="139" y="391"/>
                  </a:cubicBezTo>
                  <a:cubicBezTo>
                    <a:pt x="143" y="388"/>
                    <a:pt x="144" y="385"/>
                    <a:pt x="143" y="381"/>
                  </a:cubicBezTo>
                  <a:cubicBezTo>
                    <a:pt x="142" y="376"/>
                    <a:pt x="140" y="371"/>
                    <a:pt x="144" y="368"/>
                  </a:cubicBezTo>
                  <a:cubicBezTo>
                    <a:pt x="152" y="361"/>
                    <a:pt x="161" y="357"/>
                    <a:pt x="169" y="350"/>
                  </a:cubicBezTo>
                  <a:cubicBezTo>
                    <a:pt x="172" y="347"/>
                    <a:pt x="175" y="344"/>
                    <a:pt x="177" y="340"/>
                  </a:cubicBezTo>
                  <a:cubicBezTo>
                    <a:pt x="180" y="336"/>
                    <a:pt x="183" y="334"/>
                    <a:pt x="187" y="331"/>
                  </a:cubicBezTo>
                  <a:cubicBezTo>
                    <a:pt x="191" y="328"/>
                    <a:pt x="196" y="325"/>
                    <a:pt x="200" y="322"/>
                  </a:cubicBezTo>
                  <a:cubicBezTo>
                    <a:pt x="205" y="319"/>
                    <a:pt x="209" y="319"/>
                    <a:pt x="215" y="318"/>
                  </a:cubicBezTo>
                  <a:cubicBezTo>
                    <a:pt x="212" y="320"/>
                    <a:pt x="210" y="322"/>
                    <a:pt x="209" y="325"/>
                  </a:cubicBezTo>
                  <a:cubicBezTo>
                    <a:pt x="208" y="326"/>
                    <a:pt x="207" y="328"/>
                    <a:pt x="206" y="330"/>
                  </a:cubicBezTo>
                  <a:cubicBezTo>
                    <a:pt x="206" y="331"/>
                    <a:pt x="207" y="331"/>
                    <a:pt x="208" y="332"/>
                  </a:cubicBezTo>
                  <a:cubicBezTo>
                    <a:pt x="211" y="333"/>
                    <a:pt x="214" y="331"/>
                    <a:pt x="216" y="330"/>
                  </a:cubicBezTo>
                  <a:cubicBezTo>
                    <a:pt x="219" y="328"/>
                    <a:pt x="222" y="326"/>
                    <a:pt x="225" y="324"/>
                  </a:cubicBezTo>
                  <a:cubicBezTo>
                    <a:pt x="230" y="321"/>
                    <a:pt x="238" y="319"/>
                    <a:pt x="238" y="312"/>
                  </a:cubicBezTo>
                  <a:cubicBezTo>
                    <a:pt x="237" y="310"/>
                    <a:pt x="236" y="309"/>
                    <a:pt x="234" y="309"/>
                  </a:cubicBezTo>
                  <a:cubicBezTo>
                    <a:pt x="231" y="309"/>
                    <a:pt x="228" y="310"/>
                    <a:pt x="225" y="310"/>
                  </a:cubicBezTo>
                  <a:cubicBezTo>
                    <a:pt x="223" y="310"/>
                    <a:pt x="220" y="312"/>
                    <a:pt x="218" y="311"/>
                  </a:cubicBezTo>
                  <a:cubicBezTo>
                    <a:pt x="216" y="310"/>
                    <a:pt x="216" y="307"/>
                    <a:pt x="216" y="305"/>
                  </a:cubicBezTo>
                  <a:cubicBezTo>
                    <a:pt x="215" y="301"/>
                    <a:pt x="226" y="297"/>
                    <a:pt x="221" y="293"/>
                  </a:cubicBezTo>
                  <a:cubicBezTo>
                    <a:pt x="220" y="292"/>
                    <a:pt x="217" y="291"/>
                    <a:pt x="215" y="291"/>
                  </a:cubicBezTo>
                  <a:cubicBezTo>
                    <a:pt x="213" y="291"/>
                    <a:pt x="210" y="293"/>
                    <a:pt x="209" y="294"/>
                  </a:cubicBezTo>
                  <a:cubicBezTo>
                    <a:pt x="202" y="298"/>
                    <a:pt x="194" y="300"/>
                    <a:pt x="187" y="303"/>
                  </a:cubicBezTo>
                  <a:cubicBezTo>
                    <a:pt x="193" y="299"/>
                    <a:pt x="199" y="296"/>
                    <a:pt x="204" y="293"/>
                  </a:cubicBezTo>
                  <a:cubicBezTo>
                    <a:pt x="207" y="291"/>
                    <a:pt x="210" y="290"/>
                    <a:pt x="213" y="289"/>
                  </a:cubicBezTo>
                  <a:cubicBezTo>
                    <a:pt x="214" y="288"/>
                    <a:pt x="215" y="288"/>
                    <a:pt x="217" y="287"/>
                  </a:cubicBezTo>
                  <a:cubicBezTo>
                    <a:pt x="218" y="286"/>
                    <a:pt x="220" y="285"/>
                    <a:pt x="221" y="285"/>
                  </a:cubicBezTo>
                  <a:cubicBezTo>
                    <a:pt x="223" y="285"/>
                    <a:pt x="224" y="287"/>
                    <a:pt x="225" y="288"/>
                  </a:cubicBezTo>
                  <a:cubicBezTo>
                    <a:pt x="227" y="289"/>
                    <a:pt x="228" y="289"/>
                    <a:pt x="229" y="289"/>
                  </a:cubicBezTo>
                  <a:cubicBezTo>
                    <a:pt x="230" y="290"/>
                    <a:pt x="237" y="292"/>
                    <a:pt x="237" y="291"/>
                  </a:cubicBezTo>
                  <a:cubicBezTo>
                    <a:pt x="237" y="289"/>
                    <a:pt x="230" y="286"/>
                    <a:pt x="229" y="285"/>
                  </a:cubicBezTo>
                  <a:cubicBezTo>
                    <a:pt x="235" y="284"/>
                    <a:pt x="241" y="283"/>
                    <a:pt x="247" y="282"/>
                  </a:cubicBezTo>
                  <a:cubicBezTo>
                    <a:pt x="253" y="281"/>
                    <a:pt x="258" y="276"/>
                    <a:pt x="263" y="274"/>
                  </a:cubicBezTo>
                  <a:cubicBezTo>
                    <a:pt x="265" y="272"/>
                    <a:pt x="270" y="270"/>
                    <a:pt x="268" y="274"/>
                  </a:cubicBezTo>
                  <a:cubicBezTo>
                    <a:pt x="266" y="276"/>
                    <a:pt x="265" y="279"/>
                    <a:pt x="263" y="281"/>
                  </a:cubicBezTo>
                  <a:cubicBezTo>
                    <a:pt x="260" y="286"/>
                    <a:pt x="256" y="290"/>
                    <a:pt x="253" y="294"/>
                  </a:cubicBezTo>
                  <a:cubicBezTo>
                    <a:pt x="251" y="295"/>
                    <a:pt x="246" y="300"/>
                    <a:pt x="249" y="302"/>
                  </a:cubicBezTo>
                  <a:cubicBezTo>
                    <a:pt x="252" y="305"/>
                    <a:pt x="256" y="300"/>
                    <a:pt x="259" y="300"/>
                  </a:cubicBezTo>
                  <a:cubicBezTo>
                    <a:pt x="260" y="300"/>
                    <a:pt x="262" y="303"/>
                    <a:pt x="263" y="304"/>
                  </a:cubicBezTo>
                  <a:cubicBezTo>
                    <a:pt x="264" y="306"/>
                    <a:pt x="265" y="309"/>
                    <a:pt x="266" y="311"/>
                  </a:cubicBezTo>
                  <a:cubicBezTo>
                    <a:pt x="267" y="308"/>
                    <a:pt x="268" y="304"/>
                    <a:pt x="271" y="302"/>
                  </a:cubicBezTo>
                  <a:cubicBezTo>
                    <a:pt x="272" y="301"/>
                    <a:pt x="276" y="306"/>
                    <a:pt x="277" y="306"/>
                  </a:cubicBezTo>
                  <a:cubicBezTo>
                    <a:pt x="280" y="308"/>
                    <a:pt x="283" y="306"/>
                    <a:pt x="285" y="305"/>
                  </a:cubicBezTo>
                  <a:cubicBezTo>
                    <a:pt x="285" y="301"/>
                    <a:pt x="285" y="296"/>
                    <a:pt x="283" y="293"/>
                  </a:cubicBezTo>
                  <a:cubicBezTo>
                    <a:pt x="281" y="291"/>
                    <a:pt x="279" y="288"/>
                    <a:pt x="276" y="287"/>
                  </a:cubicBezTo>
                  <a:cubicBezTo>
                    <a:pt x="274" y="286"/>
                    <a:pt x="272" y="286"/>
                    <a:pt x="271" y="283"/>
                  </a:cubicBezTo>
                  <a:cubicBezTo>
                    <a:pt x="271" y="282"/>
                    <a:pt x="270" y="281"/>
                    <a:pt x="272" y="280"/>
                  </a:cubicBezTo>
                  <a:cubicBezTo>
                    <a:pt x="273" y="279"/>
                    <a:pt x="273" y="279"/>
                    <a:pt x="273" y="277"/>
                  </a:cubicBezTo>
                  <a:cubicBezTo>
                    <a:pt x="274" y="273"/>
                    <a:pt x="274" y="270"/>
                    <a:pt x="275" y="266"/>
                  </a:cubicBezTo>
                  <a:cubicBezTo>
                    <a:pt x="276" y="264"/>
                    <a:pt x="278" y="261"/>
                    <a:pt x="275" y="259"/>
                  </a:cubicBezTo>
                  <a:cubicBezTo>
                    <a:pt x="272" y="256"/>
                    <a:pt x="269" y="253"/>
                    <a:pt x="265" y="251"/>
                  </a:cubicBezTo>
                  <a:cubicBezTo>
                    <a:pt x="259" y="246"/>
                    <a:pt x="255" y="242"/>
                    <a:pt x="253" y="234"/>
                  </a:cubicBezTo>
                  <a:cubicBezTo>
                    <a:pt x="252" y="228"/>
                    <a:pt x="250" y="223"/>
                    <a:pt x="248" y="217"/>
                  </a:cubicBezTo>
                  <a:cubicBezTo>
                    <a:pt x="247" y="215"/>
                    <a:pt x="246" y="213"/>
                    <a:pt x="244" y="212"/>
                  </a:cubicBezTo>
                  <a:cubicBezTo>
                    <a:pt x="243" y="212"/>
                    <a:pt x="242" y="213"/>
                    <a:pt x="241" y="214"/>
                  </a:cubicBezTo>
                  <a:cubicBezTo>
                    <a:pt x="239" y="215"/>
                    <a:pt x="237" y="217"/>
                    <a:pt x="235" y="218"/>
                  </a:cubicBezTo>
                  <a:cubicBezTo>
                    <a:pt x="233" y="219"/>
                    <a:pt x="232" y="220"/>
                    <a:pt x="230" y="222"/>
                  </a:cubicBezTo>
                  <a:cubicBezTo>
                    <a:pt x="229" y="223"/>
                    <a:pt x="227" y="224"/>
                    <a:pt x="226" y="224"/>
                  </a:cubicBezTo>
                  <a:cubicBezTo>
                    <a:pt x="223" y="225"/>
                    <a:pt x="220" y="223"/>
                    <a:pt x="218" y="221"/>
                  </a:cubicBezTo>
                  <a:cubicBezTo>
                    <a:pt x="216" y="220"/>
                    <a:pt x="215" y="220"/>
                    <a:pt x="216" y="217"/>
                  </a:cubicBezTo>
                  <a:cubicBezTo>
                    <a:pt x="217" y="216"/>
                    <a:pt x="217" y="215"/>
                    <a:pt x="218" y="213"/>
                  </a:cubicBezTo>
                  <a:cubicBezTo>
                    <a:pt x="218" y="212"/>
                    <a:pt x="217" y="211"/>
                    <a:pt x="216" y="211"/>
                  </a:cubicBezTo>
                  <a:cubicBezTo>
                    <a:pt x="215" y="208"/>
                    <a:pt x="214" y="205"/>
                    <a:pt x="212" y="204"/>
                  </a:cubicBezTo>
                  <a:cubicBezTo>
                    <a:pt x="210" y="203"/>
                    <a:pt x="208" y="203"/>
                    <a:pt x="206" y="203"/>
                  </a:cubicBezTo>
                  <a:cubicBezTo>
                    <a:pt x="204" y="202"/>
                    <a:pt x="201" y="202"/>
                    <a:pt x="199" y="202"/>
                  </a:cubicBezTo>
                  <a:cubicBezTo>
                    <a:pt x="197" y="201"/>
                    <a:pt x="195" y="201"/>
                    <a:pt x="193" y="201"/>
                  </a:cubicBezTo>
                  <a:cubicBezTo>
                    <a:pt x="191" y="200"/>
                    <a:pt x="192" y="200"/>
                    <a:pt x="191" y="199"/>
                  </a:cubicBezTo>
                  <a:cubicBezTo>
                    <a:pt x="190" y="198"/>
                    <a:pt x="182" y="199"/>
                    <a:pt x="182" y="201"/>
                  </a:cubicBezTo>
                  <a:cubicBezTo>
                    <a:pt x="180" y="202"/>
                    <a:pt x="180" y="205"/>
                    <a:pt x="179" y="207"/>
                  </a:cubicBezTo>
                  <a:cubicBezTo>
                    <a:pt x="179" y="208"/>
                    <a:pt x="178" y="209"/>
                    <a:pt x="178" y="209"/>
                  </a:cubicBezTo>
                  <a:cubicBezTo>
                    <a:pt x="178" y="211"/>
                    <a:pt x="176" y="213"/>
                    <a:pt x="176" y="214"/>
                  </a:cubicBezTo>
                  <a:cubicBezTo>
                    <a:pt x="176" y="215"/>
                    <a:pt x="177" y="215"/>
                    <a:pt x="177" y="216"/>
                  </a:cubicBezTo>
                  <a:cubicBezTo>
                    <a:pt x="177" y="217"/>
                    <a:pt x="176" y="218"/>
                    <a:pt x="176" y="218"/>
                  </a:cubicBezTo>
                  <a:cubicBezTo>
                    <a:pt x="174" y="220"/>
                    <a:pt x="172" y="222"/>
                    <a:pt x="170" y="223"/>
                  </a:cubicBezTo>
                  <a:cubicBezTo>
                    <a:pt x="171" y="227"/>
                    <a:pt x="172" y="230"/>
                    <a:pt x="173" y="234"/>
                  </a:cubicBezTo>
                  <a:cubicBezTo>
                    <a:pt x="174" y="237"/>
                    <a:pt x="173" y="239"/>
                    <a:pt x="172" y="242"/>
                  </a:cubicBezTo>
                  <a:cubicBezTo>
                    <a:pt x="171" y="244"/>
                    <a:pt x="170" y="246"/>
                    <a:pt x="169" y="248"/>
                  </a:cubicBezTo>
                  <a:cubicBezTo>
                    <a:pt x="168" y="248"/>
                    <a:pt x="166" y="248"/>
                    <a:pt x="166" y="249"/>
                  </a:cubicBezTo>
                  <a:cubicBezTo>
                    <a:pt x="162" y="250"/>
                    <a:pt x="158" y="251"/>
                    <a:pt x="154" y="253"/>
                  </a:cubicBezTo>
                  <a:cubicBezTo>
                    <a:pt x="154" y="257"/>
                    <a:pt x="154" y="261"/>
                    <a:pt x="154" y="265"/>
                  </a:cubicBezTo>
                  <a:cubicBezTo>
                    <a:pt x="154" y="266"/>
                    <a:pt x="155" y="269"/>
                    <a:pt x="154" y="270"/>
                  </a:cubicBezTo>
                  <a:cubicBezTo>
                    <a:pt x="153" y="271"/>
                    <a:pt x="152" y="272"/>
                    <a:pt x="151" y="273"/>
                  </a:cubicBezTo>
                  <a:cubicBezTo>
                    <a:pt x="150" y="274"/>
                    <a:pt x="148" y="276"/>
                    <a:pt x="146" y="278"/>
                  </a:cubicBezTo>
                  <a:cubicBezTo>
                    <a:pt x="145" y="279"/>
                    <a:pt x="142" y="278"/>
                    <a:pt x="140" y="277"/>
                  </a:cubicBezTo>
                  <a:cubicBezTo>
                    <a:pt x="137" y="277"/>
                    <a:pt x="137" y="272"/>
                    <a:pt x="137" y="269"/>
                  </a:cubicBezTo>
                  <a:cubicBezTo>
                    <a:pt x="136" y="266"/>
                    <a:pt x="135" y="263"/>
                    <a:pt x="136" y="260"/>
                  </a:cubicBezTo>
                  <a:cubicBezTo>
                    <a:pt x="137" y="258"/>
                    <a:pt x="138" y="256"/>
                    <a:pt x="138" y="254"/>
                  </a:cubicBezTo>
                  <a:cubicBezTo>
                    <a:pt x="139" y="253"/>
                    <a:pt x="139" y="252"/>
                    <a:pt x="139" y="252"/>
                  </a:cubicBezTo>
                  <a:cubicBezTo>
                    <a:pt x="139" y="251"/>
                    <a:pt x="134" y="251"/>
                    <a:pt x="134" y="251"/>
                  </a:cubicBezTo>
                  <a:cubicBezTo>
                    <a:pt x="130" y="250"/>
                    <a:pt x="126" y="249"/>
                    <a:pt x="122" y="248"/>
                  </a:cubicBezTo>
                  <a:cubicBezTo>
                    <a:pt x="121" y="248"/>
                    <a:pt x="121" y="248"/>
                    <a:pt x="120" y="248"/>
                  </a:cubicBezTo>
                  <a:cubicBezTo>
                    <a:pt x="137" y="223"/>
                    <a:pt x="157" y="200"/>
                    <a:pt x="178" y="178"/>
                  </a:cubicBezTo>
                  <a:cubicBezTo>
                    <a:pt x="188" y="168"/>
                    <a:pt x="199" y="159"/>
                    <a:pt x="210" y="149"/>
                  </a:cubicBezTo>
                  <a:cubicBezTo>
                    <a:pt x="211" y="151"/>
                    <a:pt x="212" y="154"/>
                    <a:pt x="214" y="156"/>
                  </a:cubicBezTo>
                  <a:cubicBezTo>
                    <a:pt x="210" y="158"/>
                    <a:pt x="206" y="159"/>
                    <a:pt x="203" y="163"/>
                  </a:cubicBezTo>
                  <a:cubicBezTo>
                    <a:pt x="202" y="164"/>
                    <a:pt x="201" y="165"/>
                    <a:pt x="201" y="167"/>
                  </a:cubicBezTo>
                  <a:cubicBezTo>
                    <a:pt x="200" y="168"/>
                    <a:pt x="199" y="169"/>
                    <a:pt x="201" y="168"/>
                  </a:cubicBezTo>
                  <a:cubicBezTo>
                    <a:pt x="206" y="167"/>
                    <a:pt x="212" y="164"/>
                    <a:pt x="216" y="161"/>
                  </a:cubicBezTo>
                  <a:cubicBezTo>
                    <a:pt x="218" y="160"/>
                    <a:pt x="219" y="158"/>
                    <a:pt x="221" y="160"/>
                  </a:cubicBezTo>
                  <a:cubicBezTo>
                    <a:pt x="222" y="161"/>
                    <a:pt x="223" y="163"/>
                    <a:pt x="224" y="164"/>
                  </a:cubicBezTo>
                  <a:cubicBezTo>
                    <a:pt x="218" y="168"/>
                    <a:pt x="212" y="175"/>
                    <a:pt x="204" y="177"/>
                  </a:cubicBezTo>
                  <a:cubicBezTo>
                    <a:pt x="200" y="178"/>
                    <a:pt x="196" y="179"/>
                    <a:pt x="192" y="181"/>
                  </a:cubicBezTo>
                  <a:cubicBezTo>
                    <a:pt x="189" y="182"/>
                    <a:pt x="187" y="186"/>
                    <a:pt x="185" y="188"/>
                  </a:cubicBezTo>
                  <a:cubicBezTo>
                    <a:pt x="193" y="187"/>
                    <a:pt x="200" y="186"/>
                    <a:pt x="207" y="184"/>
                  </a:cubicBezTo>
                  <a:cubicBezTo>
                    <a:pt x="213" y="183"/>
                    <a:pt x="217" y="189"/>
                    <a:pt x="221" y="193"/>
                  </a:cubicBezTo>
                  <a:cubicBezTo>
                    <a:pt x="222" y="195"/>
                    <a:pt x="224" y="199"/>
                    <a:pt x="227" y="200"/>
                  </a:cubicBezTo>
                  <a:cubicBezTo>
                    <a:pt x="229" y="201"/>
                    <a:pt x="232" y="200"/>
                    <a:pt x="235" y="200"/>
                  </a:cubicBezTo>
                  <a:cubicBezTo>
                    <a:pt x="237" y="200"/>
                    <a:pt x="239" y="200"/>
                    <a:pt x="239" y="197"/>
                  </a:cubicBezTo>
                  <a:cubicBezTo>
                    <a:pt x="239" y="196"/>
                    <a:pt x="237" y="194"/>
                    <a:pt x="236" y="193"/>
                  </a:cubicBezTo>
                  <a:cubicBezTo>
                    <a:pt x="235" y="192"/>
                    <a:pt x="234" y="190"/>
                    <a:pt x="233" y="189"/>
                  </a:cubicBezTo>
                  <a:cubicBezTo>
                    <a:pt x="237" y="188"/>
                    <a:pt x="240" y="192"/>
                    <a:pt x="243" y="195"/>
                  </a:cubicBezTo>
                  <a:cubicBezTo>
                    <a:pt x="246" y="197"/>
                    <a:pt x="250" y="193"/>
                    <a:pt x="252" y="191"/>
                  </a:cubicBezTo>
                  <a:cubicBezTo>
                    <a:pt x="254" y="189"/>
                    <a:pt x="252" y="185"/>
                    <a:pt x="252" y="182"/>
                  </a:cubicBezTo>
                  <a:cubicBezTo>
                    <a:pt x="252" y="180"/>
                    <a:pt x="251" y="179"/>
                    <a:pt x="249" y="178"/>
                  </a:cubicBezTo>
                  <a:cubicBezTo>
                    <a:pt x="246" y="176"/>
                    <a:pt x="244" y="174"/>
                    <a:pt x="241" y="173"/>
                  </a:cubicBezTo>
                  <a:cubicBezTo>
                    <a:pt x="244" y="172"/>
                    <a:pt x="246" y="171"/>
                    <a:pt x="249" y="170"/>
                  </a:cubicBezTo>
                  <a:cubicBezTo>
                    <a:pt x="250" y="170"/>
                    <a:pt x="251" y="170"/>
                    <a:pt x="252" y="171"/>
                  </a:cubicBezTo>
                  <a:cubicBezTo>
                    <a:pt x="253" y="173"/>
                    <a:pt x="255" y="176"/>
                    <a:pt x="257" y="178"/>
                  </a:cubicBezTo>
                  <a:cubicBezTo>
                    <a:pt x="261" y="177"/>
                    <a:pt x="265" y="175"/>
                    <a:pt x="269" y="174"/>
                  </a:cubicBezTo>
                  <a:cubicBezTo>
                    <a:pt x="270" y="173"/>
                    <a:pt x="273" y="173"/>
                    <a:pt x="274" y="172"/>
                  </a:cubicBezTo>
                  <a:cubicBezTo>
                    <a:pt x="275" y="170"/>
                    <a:pt x="275" y="168"/>
                    <a:pt x="276" y="167"/>
                  </a:cubicBezTo>
                  <a:cubicBezTo>
                    <a:pt x="277" y="164"/>
                    <a:pt x="273" y="162"/>
                    <a:pt x="272" y="161"/>
                  </a:cubicBezTo>
                  <a:cubicBezTo>
                    <a:pt x="269" y="160"/>
                    <a:pt x="265" y="157"/>
                    <a:pt x="261" y="158"/>
                  </a:cubicBezTo>
                  <a:cubicBezTo>
                    <a:pt x="260" y="158"/>
                    <a:pt x="257" y="160"/>
                    <a:pt x="257" y="157"/>
                  </a:cubicBezTo>
                  <a:cubicBezTo>
                    <a:pt x="256" y="155"/>
                    <a:pt x="257" y="152"/>
                    <a:pt x="258" y="149"/>
                  </a:cubicBezTo>
                  <a:cubicBezTo>
                    <a:pt x="258" y="148"/>
                    <a:pt x="257" y="147"/>
                    <a:pt x="256" y="146"/>
                  </a:cubicBezTo>
                  <a:cubicBezTo>
                    <a:pt x="255" y="145"/>
                    <a:pt x="254" y="144"/>
                    <a:pt x="253" y="142"/>
                  </a:cubicBezTo>
                  <a:cubicBezTo>
                    <a:pt x="250" y="140"/>
                    <a:pt x="247" y="139"/>
                    <a:pt x="244" y="138"/>
                  </a:cubicBezTo>
                  <a:cubicBezTo>
                    <a:pt x="240" y="137"/>
                    <a:pt x="237" y="135"/>
                    <a:pt x="234" y="133"/>
                  </a:cubicBezTo>
                  <a:cubicBezTo>
                    <a:pt x="234" y="132"/>
                    <a:pt x="233" y="132"/>
                    <a:pt x="232" y="132"/>
                  </a:cubicBezTo>
                  <a:cubicBezTo>
                    <a:pt x="245" y="122"/>
                    <a:pt x="259" y="113"/>
                    <a:pt x="273" y="104"/>
                  </a:cubicBezTo>
                  <a:cubicBezTo>
                    <a:pt x="273" y="104"/>
                    <a:pt x="273" y="104"/>
                    <a:pt x="273" y="104"/>
                  </a:cubicBezTo>
                  <a:cubicBezTo>
                    <a:pt x="278" y="103"/>
                    <a:pt x="282" y="103"/>
                    <a:pt x="286" y="103"/>
                  </a:cubicBezTo>
                  <a:cubicBezTo>
                    <a:pt x="290" y="103"/>
                    <a:pt x="295" y="102"/>
                    <a:pt x="299" y="102"/>
                  </a:cubicBezTo>
                  <a:cubicBezTo>
                    <a:pt x="302" y="102"/>
                    <a:pt x="308" y="101"/>
                    <a:pt x="311" y="103"/>
                  </a:cubicBezTo>
                  <a:cubicBezTo>
                    <a:pt x="313" y="104"/>
                    <a:pt x="315" y="107"/>
                    <a:pt x="317" y="109"/>
                  </a:cubicBezTo>
                  <a:cubicBezTo>
                    <a:pt x="320" y="112"/>
                    <a:pt x="320" y="116"/>
                    <a:pt x="321" y="119"/>
                  </a:cubicBezTo>
                  <a:cubicBezTo>
                    <a:pt x="321" y="122"/>
                    <a:pt x="320" y="125"/>
                    <a:pt x="320" y="127"/>
                  </a:cubicBezTo>
                  <a:cubicBezTo>
                    <a:pt x="319" y="132"/>
                    <a:pt x="319" y="136"/>
                    <a:pt x="318" y="140"/>
                  </a:cubicBezTo>
                  <a:cubicBezTo>
                    <a:pt x="317" y="144"/>
                    <a:pt x="316" y="148"/>
                    <a:pt x="315" y="151"/>
                  </a:cubicBezTo>
                  <a:cubicBezTo>
                    <a:pt x="315" y="156"/>
                    <a:pt x="316" y="160"/>
                    <a:pt x="317" y="165"/>
                  </a:cubicBezTo>
                  <a:cubicBezTo>
                    <a:pt x="319" y="173"/>
                    <a:pt x="322" y="182"/>
                    <a:pt x="324" y="190"/>
                  </a:cubicBezTo>
                  <a:cubicBezTo>
                    <a:pt x="325" y="193"/>
                    <a:pt x="326" y="198"/>
                    <a:pt x="328" y="200"/>
                  </a:cubicBezTo>
                  <a:cubicBezTo>
                    <a:pt x="331" y="202"/>
                    <a:pt x="335" y="203"/>
                    <a:pt x="338" y="206"/>
                  </a:cubicBezTo>
                  <a:cubicBezTo>
                    <a:pt x="340" y="207"/>
                    <a:pt x="342" y="208"/>
                    <a:pt x="343" y="210"/>
                  </a:cubicBezTo>
                  <a:cubicBezTo>
                    <a:pt x="344" y="211"/>
                    <a:pt x="346" y="213"/>
                    <a:pt x="348" y="213"/>
                  </a:cubicBezTo>
                  <a:cubicBezTo>
                    <a:pt x="349" y="214"/>
                    <a:pt x="353" y="206"/>
                    <a:pt x="354" y="205"/>
                  </a:cubicBezTo>
                  <a:cubicBezTo>
                    <a:pt x="357" y="201"/>
                    <a:pt x="360" y="197"/>
                    <a:pt x="362" y="194"/>
                  </a:cubicBezTo>
                  <a:cubicBezTo>
                    <a:pt x="365" y="190"/>
                    <a:pt x="367" y="186"/>
                    <a:pt x="370" y="183"/>
                  </a:cubicBezTo>
                  <a:cubicBezTo>
                    <a:pt x="371" y="181"/>
                    <a:pt x="372" y="179"/>
                    <a:pt x="373" y="178"/>
                  </a:cubicBezTo>
                  <a:cubicBezTo>
                    <a:pt x="374" y="176"/>
                    <a:pt x="377" y="175"/>
                    <a:pt x="378" y="175"/>
                  </a:cubicBezTo>
                  <a:cubicBezTo>
                    <a:pt x="384" y="172"/>
                    <a:pt x="388" y="170"/>
                    <a:pt x="394" y="170"/>
                  </a:cubicBezTo>
                  <a:cubicBezTo>
                    <a:pt x="396" y="170"/>
                    <a:pt x="399" y="170"/>
                    <a:pt x="401" y="169"/>
                  </a:cubicBezTo>
                  <a:cubicBezTo>
                    <a:pt x="404" y="168"/>
                    <a:pt x="405" y="167"/>
                    <a:pt x="407" y="165"/>
                  </a:cubicBezTo>
                  <a:cubicBezTo>
                    <a:pt x="411" y="162"/>
                    <a:pt x="416" y="158"/>
                    <a:pt x="420" y="155"/>
                  </a:cubicBezTo>
                  <a:cubicBezTo>
                    <a:pt x="423" y="151"/>
                    <a:pt x="429" y="151"/>
                    <a:pt x="434" y="150"/>
                  </a:cubicBezTo>
                  <a:cubicBezTo>
                    <a:pt x="440" y="148"/>
                    <a:pt x="445" y="147"/>
                    <a:pt x="450" y="146"/>
                  </a:cubicBezTo>
                  <a:cubicBezTo>
                    <a:pt x="455" y="145"/>
                    <a:pt x="460" y="141"/>
                    <a:pt x="464" y="139"/>
                  </a:cubicBezTo>
                  <a:cubicBezTo>
                    <a:pt x="467" y="138"/>
                    <a:pt x="469" y="137"/>
                    <a:pt x="472" y="135"/>
                  </a:cubicBezTo>
                  <a:cubicBezTo>
                    <a:pt x="474" y="134"/>
                    <a:pt x="475" y="134"/>
                    <a:pt x="475" y="132"/>
                  </a:cubicBezTo>
                  <a:cubicBezTo>
                    <a:pt x="475" y="130"/>
                    <a:pt x="475" y="127"/>
                    <a:pt x="475" y="124"/>
                  </a:cubicBezTo>
                  <a:cubicBezTo>
                    <a:pt x="478" y="121"/>
                    <a:pt x="481" y="118"/>
                    <a:pt x="484" y="115"/>
                  </a:cubicBezTo>
                  <a:cubicBezTo>
                    <a:pt x="487" y="112"/>
                    <a:pt x="488" y="109"/>
                    <a:pt x="488" y="105"/>
                  </a:cubicBezTo>
                  <a:cubicBezTo>
                    <a:pt x="489" y="103"/>
                    <a:pt x="489" y="101"/>
                    <a:pt x="490" y="99"/>
                  </a:cubicBezTo>
                  <a:cubicBezTo>
                    <a:pt x="490" y="97"/>
                    <a:pt x="490" y="95"/>
                    <a:pt x="491" y="93"/>
                  </a:cubicBezTo>
                  <a:cubicBezTo>
                    <a:pt x="493" y="91"/>
                    <a:pt x="495" y="90"/>
                    <a:pt x="497" y="88"/>
                  </a:cubicBezTo>
                  <a:cubicBezTo>
                    <a:pt x="495" y="88"/>
                    <a:pt x="491" y="88"/>
                    <a:pt x="489" y="86"/>
                  </a:cubicBezTo>
                  <a:cubicBezTo>
                    <a:pt x="487" y="85"/>
                    <a:pt x="494" y="80"/>
                    <a:pt x="495" y="79"/>
                  </a:cubicBezTo>
                  <a:cubicBezTo>
                    <a:pt x="501" y="74"/>
                    <a:pt x="508" y="69"/>
                    <a:pt x="516" y="67"/>
                  </a:cubicBezTo>
                  <a:cubicBezTo>
                    <a:pt x="520" y="66"/>
                    <a:pt x="523" y="65"/>
                    <a:pt x="527" y="63"/>
                  </a:cubicBezTo>
                  <a:cubicBezTo>
                    <a:pt x="528" y="63"/>
                    <a:pt x="533" y="61"/>
                    <a:pt x="530" y="60"/>
                  </a:cubicBezTo>
                  <a:cubicBezTo>
                    <a:pt x="526" y="59"/>
                    <a:pt x="522" y="59"/>
                    <a:pt x="518" y="59"/>
                  </a:cubicBezTo>
                  <a:cubicBezTo>
                    <a:pt x="514" y="58"/>
                    <a:pt x="509" y="59"/>
                    <a:pt x="505" y="60"/>
                  </a:cubicBezTo>
                  <a:cubicBezTo>
                    <a:pt x="500" y="60"/>
                    <a:pt x="497" y="59"/>
                    <a:pt x="493" y="57"/>
                  </a:cubicBezTo>
                  <a:cubicBezTo>
                    <a:pt x="489" y="55"/>
                    <a:pt x="485" y="53"/>
                    <a:pt x="481" y="52"/>
                  </a:cubicBezTo>
                  <a:cubicBezTo>
                    <a:pt x="473" y="50"/>
                    <a:pt x="464" y="48"/>
                    <a:pt x="456" y="46"/>
                  </a:cubicBezTo>
                  <a:cubicBezTo>
                    <a:pt x="452" y="45"/>
                    <a:pt x="447" y="47"/>
                    <a:pt x="443" y="47"/>
                  </a:cubicBezTo>
                  <a:cubicBezTo>
                    <a:pt x="438" y="48"/>
                    <a:pt x="434" y="49"/>
                    <a:pt x="429" y="49"/>
                  </a:cubicBezTo>
                  <a:cubicBezTo>
                    <a:pt x="420" y="51"/>
                    <a:pt x="411" y="52"/>
                    <a:pt x="402" y="53"/>
                  </a:cubicBezTo>
                  <a:cubicBezTo>
                    <a:pt x="394" y="54"/>
                    <a:pt x="385" y="56"/>
                    <a:pt x="377" y="57"/>
                  </a:cubicBezTo>
                  <a:cubicBezTo>
                    <a:pt x="424" y="42"/>
                    <a:pt x="475" y="33"/>
                    <a:pt x="528" y="33"/>
                  </a:cubicBezTo>
                  <a:cubicBezTo>
                    <a:pt x="649" y="33"/>
                    <a:pt x="759" y="77"/>
                    <a:pt x="845" y="148"/>
                  </a:cubicBezTo>
                  <a:cubicBezTo>
                    <a:pt x="840" y="149"/>
                    <a:pt x="835" y="149"/>
                    <a:pt x="830" y="149"/>
                  </a:cubicBezTo>
                  <a:cubicBezTo>
                    <a:pt x="826" y="149"/>
                    <a:pt x="823" y="149"/>
                    <a:pt x="819" y="150"/>
                  </a:cubicBezTo>
                  <a:cubicBezTo>
                    <a:pt x="816" y="150"/>
                    <a:pt x="813" y="152"/>
                    <a:pt x="810" y="154"/>
                  </a:cubicBezTo>
                  <a:cubicBezTo>
                    <a:pt x="808" y="155"/>
                    <a:pt x="807" y="156"/>
                    <a:pt x="806" y="158"/>
                  </a:cubicBezTo>
                  <a:cubicBezTo>
                    <a:pt x="805" y="159"/>
                    <a:pt x="804" y="162"/>
                    <a:pt x="802" y="162"/>
                  </a:cubicBezTo>
                  <a:cubicBezTo>
                    <a:pt x="800" y="164"/>
                    <a:pt x="798" y="162"/>
                    <a:pt x="796" y="161"/>
                  </a:cubicBezTo>
                  <a:cubicBezTo>
                    <a:pt x="794" y="160"/>
                    <a:pt x="793" y="158"/>
                    <a:pt x="793" y="155"/>
                  </a:cubicBezTo>
                  <a:cubicBezTo>
                    <a:pt x="794" y="155"/>
                    <a:pt x="795" y="155"/>
                    <a:pt x="797" y="154"/>
                  </a:cubicBezTo>
                  <a:cubicBezTo>
                    <a:pt x="796" y="153"/>
                    <a:pt x="794" y="147"/>
                    <a:pt x="792" y="147"/>
                  </a:cubicBezTo>
                  <a:cubicBezTo>
                    <a:pt x="788" y="148"/>
                    <a:pt x="785" y="148"/>
                    <a:pt x="781" y="148"/>
                  </a:cubicBezTo>
                  <a:cubicBezTo>
                    <a:pt x="783" y="151"/>
                    <a:pt x="784" y="154"/>
                    <a:pt x="786" y="157"/>
                  </a:cubicBezTo>
                  <a:cubicBezTo>
                    <a:pt x="787" y="159"/>
                    <a:pt x="787" y="161"/>
                    <a:pt x="786" y="163"/>
                  </a:cubicBezTo>
                  <a:cubicBezTo>
                    <a:pt x="786" y="165"/>
                    <a:pt x="785" y="167"/>
                    <a:pt x="783" y="167"/>
                  </a:cubicBezTo>
                  <a:cubicBezTo>
                    <a:pt x="780" y="167"/>
                    <a:pt x="776" y="167"/>
                    <a:pt x="773" y="168"/>
                  </a:cubicBezTo>
                  <a:cubicBezTo>
                    <a:pt x="771" y="168"/>
                    <a:pt x="769" y="167"/>
                    <a:pt x="769" y="169"/>
                  </a:cubicBezTo>
                  <a:cubicBezTo>
                    <a:pt x="769" y="171"/>
                    <a:pt x="768" y="173"/>
                    <a:pt x="768" y="175"/>
                  </a:cubicBezTo>
                  <a:cubicBezTo>
                    <a:pt x="768" y="177"/>
                    <a:pt x="767" y="177"/>
                    <a:pt x="764" y="176"/>
                  </a:cubicBezTo>
                  <a:cubicBezTo>
                    <a:pt x="760" y="175"/>
                    <a:pt x="756" y="174"/>
                    <a:pt x="753" y="173"/>
                  </a:cubicBezTo>
                  <a:cubicBezTo>
                    <a:pt x="753" y="175"/>
                    <a:pt x="754" y="176"/>
                    <a:pt x="754" y="178"/>
                  </a:cubicBezTo>
                  <a:cubicBezTo>
                    <a:pt x="750" y="178"/>
                    <a:pt x="748" y="180"/>
                    <a:pt x="746" y="176"/>
                  </a:cubicBezTo>
                  <a:cubicBezTo>
                    <a:pt x="743" y="172"/>
                    <a:pt x="740" y="167"/>
                    <a:pt x="737" y="163"/>
                  </a:cubicBezTo>
                  <a:cubicBezTo>
                    <a:pt x="745" y="165"/>
                    <a:pt x="752" y="165"/>
                    <a:pt x="760" y="165"/>
                  </a:cubicBezTo>
                  <a:cubicBezTo>
                    <a:pt x="763" y="165"/>
                    <a:pt x="766" y="166"/>
                    <a:pt x="767" y="163"/>
                  </a:cubicBezTo>
                  <a:cubicBezTo>
                    <a:pt x="769" y="162"/>
                    <a:pt x="769" y="159"/>
                    <a:pt x="771" y="158"/>
                  </a:cubicBezTo>
                  <a:cubicBezTo>
                    <a:pt x="767" y="156"/>
                    <a:pt x="763" y="154"/>
                    <a:pt x="759" y="152"/>
                  </a:cubicBezTo>
                  <a:cubicBezTo>
                    <a:pt x="755" y="150"/>
                    <a:pt x="752" y="147"/>
                    <a:pt x="748" y="145"/>
                  </a:cubicBezTo>
                  <a:cubicBezTo>
                    <a:pt x="744" y="143"/>
                    <a:pt x="740" y="143"/>
                    <a:pt x="736" y="143"/>
                  </a:cubicBezTo>
                  <a:cubicBezTo>
                    <a:pt x="734" y="143"/>
                    <a:pt x="727" y="143"/>
                    <a:pt x="727" y="141"/>
                  </a:cubicBezTo>
                  <a:cubicBezTo>
                    <a:pt x="727" y="138"/>
                    <a:pt x="723" y="138"/>
                    <a:pt x="721" y="138"/>
                  </a:cubicBezTo>
                  <a:cubicBezTo>
                    <a:pt x="720" y="138"/>
                    <a:pt x="719" y="138"/>
                    <a:pt x="718" y="138"/>
                  </a:cubicBezTo>
                  <a:cubicBezTo>
                    <a:pt x="717" y="137"/>
                    <a:pt x="717" y="135"/>
                    <a:pt x="717" y="134"/>
                  </a:cubicBezTo>
                  <a:cubicBezTo>
                    <a:pt x="716" y="131"/>
                    <a:pt x="713" y="132"/>
                    <a:pt x="711" y="131"/>
                  </a:cubicBezTo>
                  <a:cubicBezTo>
                    <a:pt x="708" y="130"/>
                    <a:pt x="704" y="128"/>
                    <a:pt x="701" y="130"/>
                  </a:cubicBezTo>
                  <a:cubicBezTo>
                    <a:pt x="697" y="132"/>
                    <a:pt x="694" y="135"/>
                    <a:pt x="690" y="135"/>
                  </a:cubicBezTo>
                  <a:cubicBezTo>
                    <a:pt x="688" y="135"/>
                    <a:pt x="688" y="132"/>
                    <a:pt x="686" y="132"/>
                  </a:cubicBezTo>
                  <a:cubicBezTo>
                    <a:pt x="684" y="131"/>
                    <a:pt x="682" y="131"/>
                    <a:pt x="681" y="134"/>
                  </a:cubicBezTo>
                  <a:cubicBezTo>
                    <a:pt x="680" y="135"/>
                    <a:pt x="680" y="137"/>
                    <a:pt x="679" y="137"/>
                  </a:cubicBezTo>
                  <a:cubicBezTo>
                    <a:pt x="678" y="138"/>
                    <a:pt x="677" y="138"/>
                    <a:pt x="676" y="139"/>
                  </a:cubicBezTo>
                  <a:cubicBezTo>
                    <a:pt x="673" y="140"/>
                    <a:pt x="672" y="136"/>
                    <a:pt x="669" y="136"/>
                  </a:cubicBezTo>
                  <a:cubicBezTo>
                    <a:pt x="667" y="135"/>
                    <a:pt x="663" y="136"/>
                    <a:pt x="661" y="136"/>
                  </a:cubicBezTo>
                  <a:cubicBezTo>
                    <a:pt x="660" y="137"/>
                    <a:pt x="658" y="138"/>
                    <a:pt x="657" y="139"/>
                  </a:cubicBezTo>
                  <a:cubicBezTo>
                    <a:pt x="655" y="139"/>
                    <a:pt x="654" y="139"/>
                    <a:pt x="653" y="140"/>
                  </a:cubicBezTo>
                  <a:cubicBezTo>
                    <a:pt x="652" y="142"/>
                    <a:pt x="652" y="145"/>
                    <a:pt x="652" y="148"/>
                  </a:cubicBezTo>
                  <a:cubicBezTo>
                    <a:pt x="650" y="146"/>
                    <a:pt x="647" y="145"/>
                    <a:pt x="645" y="143"/>
                  </a:cubicBezTo>
                  <a:cubicBezTo>
                    <a:pt x="644" y="147"/>
                    <a:pt x="644" y="152"/>
                    <a:pt x="642" y="155"/>
                  </a:cubicBezTo>
                  <a:cubicBezTo>
                    <a:pt x="640" y="158"/>
                    <a:pt x="638" y="161"/>
                    <a:pt x="636" y="164"/>
                  </a:cubicBezTo>
                  <a:cubicBezTo>
                    <a:pt x="634" y="166"/>
                    <a:pt x="632" y="168"/>
                    <a:pt x="629" y="170"/>
                  </a:cubicBezTo>
                  <a:cubicBezTo>
                    <a:pt x="626" y="171"/>
                    <a:pt x="624" y="176"/>
                    <a:pt x="622" y="179"/>
                  </a:cubicBezTo>
                  <a:cubicBezTo>
                    <a:pt x="621" y="181"/>
                    <a:pt x="620" y="182"/>
                    <a:pt x="620" y="183"/>
                  </a:cubicBezTo>
                  <a:cubicBezTo>
                    <a:pt x="619" y="185"/>
                    <a:pt x="618" y="185"/>
                    <a:pt x="616" y="185"/>
                  </a:cubicBezTo>
                  <a:cubicBezTo>
                    <a:pt x="614" y="186"/>
                    <a:pt x="612" y="186"/>
                    <a:pt x="610" y="187"/>
                  </a:cubicBezTo>
                  <a:cubicBezTo>
                    <a:pt x="609" y="187"/>
                    <a:pt x="608" y="187"/>
                    <a:pt x="608" y="188"/>
                  </a:cubicBezTo>
                  <a:cubicBezTo>
                    <a:pt x="606" y="190"/>
                    <a:pt x="607" y="192"/>
                    <a:pt x="606" y="194"/>
                  </a:cubicBezTo>
                  <a:cubicBezTo>
                    <a:pt x="605" y="196"/>
                    <a:pt x="602" y="195"/>
                    <a:pt x="601" y="195"/>
                  </a:cubicBezTo>
                  <a:cubicBezTo>
                    <a:pt x="598" y="194"/>
                    <a:pt x="597" y="198"/>
                    <a:pt x="597" y="200"/>
                  </a:cubicBezTo>
                  <a:cubicBezTo>
                    <a:pt x="596" y="204"/>
                    <a:pt x="597" y="207"/>
                    <a:pt x="599" y="211"/>
                  </a:cubicBezTo>
                  <a:cubicBezTo>
                    <a:pt x="600" y="214"/>
                    <a:pt x="600" y="217"/>
                    <a:pt x="601" y="220"/>
                  </a:cubicBezTo>
                  <a:cubicBezTo>
                    <a:pt x="603" y="223"/>
                    <a:pt x="604" y="223"/>
                    <a:pt x="608" y="223"/>
                  </a:cubicBezTo>
                  <a:cubicBezTo>
                    <a:pt x="611" y="223"/>
                    <a:pt x="613" y="222"/>
                    <a:pt x="615" y="220"/>
                  </a:cubicBezTo>
                  <a:cubicBezTo>
                    <a:pt x="617" y="219"/>
                    <a:pt x="620" y="215"/>
                    <a:pt x="622" y="215"/>
                  </a:cubicBezTo>
                  <a:cubicBezTo>
                    <a:pt x="625" y="215"/>
                    <a:pt x="627" y="215"/>
                    <a:pt x="628" y="218"/>
                  </a:cubicBezTo>
                  <a:cubicBezTo>
                    <a:pt x="629" y="222"/>
                    <a:pt x="631" y="226"/>
                    <a:pt x="633" y="230"/>
                  </a:cubicBezTo>
                  <a:cubicBezTo>
                    <a:pt x="634" y="234"/>
                    <a:pt x="635" y="237"/>
                    <a:pt x="637" y="240"/>
                  </a:cubicBezTo>
                  <a:cubicBezTo>
                    <a:pt x="637" y="241"/>
                    <a:pt x="638" y="242"/>
                    <a:pt x="639" y="243"/>
                  </a:cubicBezTo>
                  <a:cubicBezTo>
                    <a:pt x="639" y="244"/>
                    <a:pt x="640" y="242"/>
                    <a:pt x="641" y="242"/>
                  </a:cubicBezTo>
                  <a:cubicBezTo>
                    <a:pt x="645" y="240"/>
                    <a:pt x="649" y="238"/>
                    <a:pt x="652" y="236"/>
                  </a:cubicBezTo>
                  <a:cubicBezTo>
                    <a:pt x="655" y="234"/>
                    <a:pt x="657" y="233"/>
                    <a:pt x="658" y="230"/>
                  </a:cubicBezTo>
                  <a:cubicBezTo>
                    <a:pt x="658" y="227"/>
                    <a:pt x="658" y="225"/>
                    <a:pt x="658" y="222"/>
                  </a:cubicBezTo>
                  <a:cubicBezTo>
                    <a:pt x="658" y="218"/>
                    <a:pt x="660" y="216"/>
                    <a:pt x="662" y="213"/>
                  </a:cubicBezTo>
                  <a:cubicBezTo>
                    <a:pt x="663" y="212"/>
                    <a:pt x="664" y="211"/>
                    <a:pt x="664" y="210"/>
                  </a:cubicBezTo>
                  <a:cubicBezTo>
                    <a:pt x="665" y="209"/>
                    <a:pt x="664" y="209"/>
                    <a:pt x="663" y="208"/>
                  </a:cubicBezTo>
                  <a:cubicBezTo>
                    <a:pt x="662" y="206"/>
                    <a:pt x="660" y="205"/>
                    <a:pt x="659" y="204"/>
                  </a:cubicBezTo>
                  <a:cubicBezTo>
                    <a:pt x="658" y="202"/>
                    <a:pt x="658" y="200"/>
                    <a:pt x="659" y="198"/>
                  </a:cubicBezTo>
                  <a:cubicBezTo>
                    <a:pt x="659" y="196"/>
                    <a:pt x="660" y="194"/>
                    <a:pt x="660" y="192"/>
                  </a:cubicBezTo>
                  <a:cubicBezTo>
                    <a:pt x="660" y="191"/>
                    <a:pt x="661" y="190"/>
                    <a:pt x="662" y="189"/>
                  </a:cubicBezTo>
                  <a:cubicBezTo>
                    <a:pt x="664" y="187"/>
                    <a:pt x="665" y="186"/>
                    <a:pt x="666" y="184"/>
                  </a:cubicBezTo>
                  <a:cubicBezTo>
                    <a:pt x="669" y="181"/>
                    <a:pt x="672" y="177"/>
                    <a:pt x="675" y="174"/>
                  </a:cubicBezTo>
                  <a:cubicBezTo>
                    <a:pt x="676" y="173"/>
                    <a:pt x="677" y="171"/>
                    <a:pt x="679" y="170"/>
                  </a:cubicBezTo>
                  <a:cubicBezTo>
                    <a:pt x="681" y="170"/>
                    <a:pt x="683" y="170"/>
                    <a:pt x="686" y="169"/>
                  </a:cubicBezTo>
                  <a:cubicBezTo>
                    <a:pt x="687" y="169"/>
                    <a:pt x="690" y="168"/>
                    <a:pt x="691" y="168"/>
                  </a:cubicBezTo>
                  <a:cubicBezTo>
                    <a:pt x="693" y="168"/>
                    <a:pt x="694" y="169"/>
                    <a:pt x="694" y="170"/>
                  </a:cubicBezTo>
                  <a:cubicBezTo>
                    <a:pt x="695" y="171"/>
                    <a:pt x="696" y="172"/>
                    <a:pt x="695" y="173"/>
                  </a:cubicBezTo>
                  <a:cubicBezTo>
                    <a:pt x="694" y="173"/>
                    <a:pt x="693" y="174"/>
                    <a:pt x="692" y="175"/>
                  </a:cubicBezTo>
                  <a:cubicBezTo>
                    <a:pt x="690" y="176"/>
                    <a:pt x="688" y="178"/>
                    <a:pt x="686" y="180"/>
                  </a:cubicBezTo>
                  <a:cubicBezTo>
                    <a:pt x="684" y="181"/>
                    <a:pt x="683" y="182"/>
                    <a:pt x="681" y="184"/>
                  </a:cubicBezTo>
                  <a:cubicBezTo>
                    <a:pt x="680" y="185"/>
                    <a:pt x="678" y="186"/>
                    <a:pt x="678" y="187"/>
                  </a:cubicBezTo>
                  <a:cubicBezTo>
                    <a:pt x="677" y="190"/>
                    <a:pt x="678" y="194"/>
                    <a:pt x="679" y="197"/>
                  </a:cubicBezTo>
                  <a:cubicBezTo>
                    <a:pt x="679" y="200"/>
                    <a:pt x="678" y="202"/>
                    <a:pt x="681" y="204"/>
                  </a:cubicBezTo>
                  <a:cubicBezTo>
                    <a:pt x="683" y="206"/>
                    <a:pt x="685" y="207"/>
                    <a:pt x="688" y="207"/>
                  </a:cubicBezTo>
                  <a:cubicBezTo>
                    <a:pt x="691" y="207"/>
                    <a:pt x="695" y="206"/>
                    <a:pt x="698" y="205"/>
                  </a:cubicBezTo>
                  <a:cubicBezTo>
                    <a:pt x="699" y="204"/>
                    <a:pt x="701" y="203"/>
                    <a:pt x="702" y="203"/>
                  </a:cubicBezTo>
                  <a:cubicBezTo>
                    <a:pt x="704" y="202"/>
                    <a:pt x="706" y="202"/>
                    <a:pt x="708" y="202"/>
                  </a:cubicBezTo>
                  <a:cubicBezTo>
                    <a:pt x="709" y="202"/>
                    <a:pt x="713" y="201"/>
                    <a:pt x="713" y="204"/>
                  </a:cubicBezTo>
                  <a:cubicBezTo>
                    <a:pt x="714" y="205"/>
                    <a:pt x="714" y="207"/>
                    <a:pt x="715" y="209"/>
                  </a:cubicBezTo>
                  <a:cubicBezTo>
                    <a:pt x="715" y="210"/>
                    <a:pt x="716" y="211"/>
                    <a:pt x="716" y="212"/>
                  </a:cubicBezTo>
                  <a:cubicBezTo>
                    <a:pt x="715" y="213"/>
                    <a:pt x="714" y="213"/>
                    <a:pt x="714" y="213"/>
                  </a:cubicBezTo>
                  <a:cubicBezTo>
                    <a:pt x="713" y="214"/>
                    <a:pt x="711" y="214"/>
                    <a:pt x="710" y="213"/>
                  </a:cubicBezTo>
                  <a:cubicBezTo>
                    <a:pt x="710" y="213"/>
                    <a:pt x="710" y="211"/>
                    <a:pt x="709" y="211"/>
                  </a:cubicBezTo>
                  <a:cubicBezTo>
                    <a:pt x="704" y="210"/>
                    <a:pt x="699" y="211"/>
                    <a:pt x="695" y="211"/>
                  </a:cubicBezTo>
                  <a:cubicBezTo>
                    <a:pt x="695" y="213"/>
                    <a:pt x="696" y="214"/>
                    <a:pt x="694" y="214"/>
                  </a:cubicBezTo>
                  <a:cubicBezTo>
                    <a:pt x="691" y="215"/>
                    <a:pt x="691" y="215"/>
                    <a:pt x="691" y="217"/>
                  </a:cubicBezTo>
                  <a:cubicBezTo>
                    <a:pt x="691" y="219"/>
                    <a:pt x="691" y="221"/>
                    <a:pt x="692" y="223"/>
                  </a:cubicBezTo>
                  <a:cubicBezTo>
                    <a:pt x="692" y="224"/>
                    <a:pt x="695" y="224"/>
                    <a:pt x="697" y="224"/>
                  </a:cubicBezTo>
                  <a:cubicBezTo>
                    <a:pt x="696" y="226"/>
                    <a:pt x="696" y="228"/>
                    <a:pt x="695" y="230"/>
                  </a:cubicBezTo>
                  <a:cubicBezTo>
                    <a:pt x="695" y="231"/>
                    <a:pt x="691" y="230"/>
                    <a:pt x="690" y="229"/>
                  </a:cubicBezTo>
                  <a:cubicBezTo>
                    <a:pt x="689" y="228"/>
                    <a:pt x="688" y="227"/>
                    <a:pt x="687" y="226"/>
                  </a:cubicBezTo>
                  <a:cubicBezTo>
                    <a:pt x="686" y="226"/>
                    <a:pt x="685" y="227"/>
                    <a:pt x="684" y="228"/>
                  </a:cubicBezTo>
                  <a:cubicBezTo>
                    <a:pt x="682" y="228"/>
                    <a:pt x="679" y="229"/>
                    <a:pt x="679" y="231"/>
                  </a:cubicBezTo>
                  <a:cubicBezTo>
                    <a:pt x="677" y="233"/>
                    <a:pt x="679" y="236"/>
                    <a:pt x="679" y="238"/>
                  </a:cubicBezTo>
                  <a:cubicBezTo>
                    <a:pt x="679" y="240"/>
                    <a:pt x="678" y="243"/>
                    <a:pt x="677" y="245"/>
                  </a:cubicBezTo>
                  <a:cubicBezTo>
                    <a:pt x="676" y="246"/>
                    <a:pt x="676" y="249"/>
                    <a:pt x="675" y="250"/>
                  </a:cubicBezTo>
                  <a:cubicBezTo>
                    <a:pt x="674" y="251"/>
                    <a:pt x="670" y="251"/>
                    <a:pt x="669" y="251"/>
                  </a:cubicBezTo>
                  <a:cubicBezTo>
                    <a:pt x="667" y="251"/>
                    <a:pt x="668" y="247"/>
                    <a:pt x="667" y="247"/>
                  </a:cubicBezTo>
                  <a:cubicBezTo>
                    <a:pt x="666" y="246"/>
                    <a:pt x="665" y="246"/>
                    <a:pt x="664" y="247"/>
                  </a:cubicBezTo>
                  <a:cubicBezTo>
                    <a:pt x="662" y="247"/>
                    <a:pt x="660" y="246"/>
                    <a:pt x="659" y="246"/>
                  </a:cubicBezTo>
                  <a:cubicBezTo>
                    <a:pt x="655" y="246"/>
                    <a:pt x="656" y="250"/>
                    <a:pt x="653" y="251"/>
                  </a:cubicBezTo>
                  <a:cubicBezTo>
                    <a:pt x="652" y="251"/>
                    <a:pt x="650" y="251"/>
                    <a:pt x="648" y="251"/>
                  </a:cubicBezTo>
                  <a:cubicBezTo>
                    <a:pt x="647" y="251"/>
                    <a:pt x="643" y="251"/>
                    <a:pt x="642" y="251"/>
                  </a:cubicBezTo>
                  <a:cubicBezTo>
                    <a:pt x="642" y="250"/>
                    <a:pt x="643" y="249"/>
                    <a:pt x="642" y="248"/>
                  </a:cubicBezTo>
                  <a:cubicBezTo>
                    <a:pt x="641" y="248"/>
                    <a:pt x="639" y="248"/>
                    <a:pt x="639" y="248"/>
                  </a:cubicBezTo>
                  <a:cubicBezTo>
                    <a:pt x="637" y="249"/>
                    <a:pt x="636" y="249"/>
                    <a:pt x="635" y="250"/>
                  </a:cubicBezTo>
                  <a:cubicBezTo>
                    <a:pt x="633" y="251"/>
                    <a:pt x="632" y="251"/>
                    <a:pt x="631" y="251"/>
                  </a:cubicBezTo>
                  <a:cubicBezTo>
                    <a:pt x="629" y="250"/>
                    <a:pt x="626" y="250"/>
                    <a:pt x="625" y="248"/>
                  </a:cubicBezTo>
                  <a:cubicBezTo>
                    <a:pt x="624" y="245"/>
                    <a:pt x="625" y="244"/>
                    <a:pt x="625" y="242"/>
                  </a:cubicBezTo>
                  <a:cubicBezTo>
                    <a:pt x="626" y="240"/>
                    <a:pt x="627" y="238"/>
                    <a:pt x="627" y="237"/>
                  </a:cubicBezTo>
                  <a:cubicBezTo>
                    <a:pt x="627" y="236"/>
                    <a:pt x="624" y="229"/>
                    <a:pt x="623" y="229"/>
                  </a:cubicBezTo>
                  <a:cubicBezTo>
                    <a:pt x="622" y="229"/>
                    <a:pt x="620" y="230"/>
                    <a:pt x="619" y="230"/>
                  </a:cubicBezTo>
                  <a:cubicBezTo>
                    <a:pt x="617" y="231"/>
                    <a:pt x="615" y="232"/>
                    <a:pt x="613" y="232"/>
                  </a:cubicBezTo>
                  <a:cubicBezTo>
                    <a:pt x="611" y="233"/>
                    <a:pt x="612" y="234"/>
                    <a:pt x="612" y="236"/>
                  </a:cubicBezTo>
                  <a:cubicBezTo>
                    <a:pt x="613" y="238"/>
                    <a:pt x="613" y="239"/>
                    <a:pt x="613" y="241"/>
                  </a:cubicBezTo>
                  <a:cubicBezTo>
                    <a:pt x="613" y="243"/>
                    <a:pt x="614" y="247"/>
                    <a:pt x="616" y="248"/>
                  </a:cubicBezTo>
                  <a:cubicBezTo>
                    <a:pt x="618" y="249"/>
                    <a:pt x="620" y="250"/>
                    <a:pt x="620" y="253"/>
                  </a:cubicBezTo>
                  <a:cubicBezTo>
                    <a:pt x="620" y="255"/>
                    <a:pt x="618" y="255"/>
                    <a:pt x="616" y="255"/>
                  </a:cubicBezTo>
                  <a:cubicBezTo>
                    <a:pt x="613" y="255"/>
                    <a:pt x="609" y="255"/>
                    <a:pt x="605" y="255"/>
                  </a:cubicBezTo>
                  <a:cubicBezTo>
                    <a:pt x="602" y="256"/>
                    <a:pt x="601" y="256"/>
                    <a:pt x="600" y="258"/>
                  </a:cubicBezTo>
                  <a:cubicBezTo>
                    <a:pt x="598" y="261"/>
                    <a:pt x="596" y="263"/>
                    <a:pt x="594" y="266"/>
                  </a:cubicBezTo>
                  <a:cubicBezTo>
                    <a:pt x="593" y="267"/>
                    <a:pt x="592" y="269"/>
                    <a:pt x="591" y="270"/>
                  </a:cubicBezTo>
                  <a:cubicBezTo>
                    <a:pt x="590" y="272"/>
                    <a:pt x="589" y="271"/>
                    <a:pt x="587" y="272"/>
                  </a:cubicBezTo>
                  <a:cubicBezTo>
                    <a:pt x="584" y="272"/>
                    <a:pt x="581" y="271"/>
                    <a:pt x="579" y="275"/>
                  </a:cubicBezTo>
                  <a:cubicBezTo>
                    <a:pt x="577" y="277"/>
                    <a:pt x="575" y="280"/>
                    <a:pt x="573" y="283"/>
                  </a:cubicBezTo>
                  <a:cubicBezTo>
                    <a:pt x="571" y="285"/>
                    <a:pt x="568" y="287"/>
                    <a:pt x="565" y="289"/>
                  </a:cubicBezTo>
                  <a:cubicBezTo>
                    <a:pt x="559" y="293"/>
                    <a:pt x="552" y="294"/>
                    <a:pt x="545" y="296"/>
                  </a:cubicBezTo>
                  <a:cubicBezTo>
                    <a:pt x="549" y="298"/>
                    <a:pt x="553" y="300"/>
                    <a:pt x="557" y="302"/>
                  </a:cubicBezTo>
                  <a:cubicBezTo>
                    <a:pt x="560" y="304"/>
                    <a:pt x="561" y="307"/>
                    <a:pt x="563" y="310"/>
                  </a:cubicBezTo>
                  <a:cubicBezTo>
                    <a:pt x="564" y="312"/>
                    <a:pt x="564" y="313"/>
                    <a:pt x="565" y="315"/>
                  </a:cubicBezTo>
                  <a:cubicBezTo>
                    <a:pt x="565" y="316"/>
                    <a:pt x="564" y="317"/>
                    <a:pt x="564" y="319"/>
                  </a:cubicBezTo>
                  <a:cubicBezTo>
                    <a:pt x="562" y="322"/>
                    <a:pt x="561" y="326"/>
                    <a:pt x="559" y="329"/>
                  </a:cubicBezTo>
                  <a:cubicBezTo>
                    <a:pt x="558" y="330"/>
                    <a:pt x="553" y="329"/>
                    <a:pt x="551" y="329"/>
                  </a:cubicBezTo>
                  <a:cubicBezTo>
                    <a:pt x="547" y="329"/>
                    <a:pt x="542" y="329"/>
                    <a:pt x="537" y="329"/>
                  </a:cubicBezTo>
                  <a:cubicBezTo>
                    <a:pt x="534" y="329"/>
                    <a:pt x="531" y="329"/>
                    <a:pt x="529" y="327"/>
                  </a:cubicBezTo>
                  <a:cubicBezTo>
                    <a:pt x="527" y="325"/>
                    <a:pt x="525" y="326"/>
                    <a:pt x="523" y="327"/>
                  </a:cubicBezTo>
                  <a:cubicBezTo>
                    <a:pt x="520" y="328"/>
                    <a:pt x="520" y="329"/>
                    <a:pt x="520" y="332"/>
                  </a:cubicBezTo>
                  <a:cubicBezTo>
                    <a:pt x="519" y="336"/>
                    <a:pt x="519" y="338"/>
                    <a:pt x="521" y="341"/>
                  </a:cubicBezTo>
                  <a:cubicBezTo>
                    <a:pt x="523" y="344"/>
                    <a:pt x="521" y="348"/>
                    <a:pt x="520" y="351"/>
                  </a:cubicBezTo>
                  <a:cubicBezTo>
                    <a:pt x="518" y="355"/>
                    <a:pt x="517" y="358"/>
                    <a:pt x="516" y="362"/>
                  </a:cubicBezTo>
                  <a:cubicBezTo>
                    <a:pt x="515" y="365"/>
                    <a:pt x="517" y="369"/>
                    <a:pt x="518" y="372"/>
                  </a:cubicBezTo>
                  <a:cubicBezTo>
                    <a:pt x="518" y="373"/>
                    <a:pt x="518" y="374"/>
                    <a:pt x="520" y="375"/>
                  </a:cubicBezTo>
                  <a:cubicBezTo>
                    <a:pt x="521" y="375"/>
                    <a:pt x="522" y="375"/>
                    <a:pt x="523" y="376"/>
                  </a:cubicBezTo>
                  <a:cubicBezTo>
                    <a:pt x="527" y="377"/>
                    <a:pt x="531" y="379"/>
                    <a:pt x="535" y="379"/>
                  </a:cubicBezTo>
                  <a:cubicBezTo>
                    <a:pt x="539" y="380"/>
                    <a:pt x="543" y="378"/>
                    <a:pt x="547" y="378"/>
                  </a:cubicBezTo>
                  <a:cubicBezTo>
                    <a:pt x="550" y="378"/>
                    <a:pt x="554" y="379"/>
                    <a:pt x="557" y="377"/>
                  </a:cubicBezTo>
                  <a:cubicBezTo>
                    <a:pt x="560" y="374"/>
                    <a:pt x="563" y="370"/>
                    <a:pt x="566" y="367"/>
                  </a:cubicBezTo>
                  <a:cubicBezTo>
                    <a:pt x="568" y="365"/>
                    <a:pt x="569" y="363"/>
                    <a:pt x="569" y="361"/>
                  </a:cubicBezTo>
                  <a:cubicBezTo>
                    <a:pt x="568" y="357"/>
                    <a:pt x="568" y="355"/>
                    <a:pt x="571" y="353"/>
                  </a:cubicBezTo>
                  <a:cubicBezTo>
                    <a:pt x="574" y="351"/>
                    <a:pt x="578" y="348"/>
                    <a:pt x="581" y="346"/>
                  </a:cubicBezTo>
                  <a:cubicBezTo>
                    <a:pt x="584" y="344"/>
                    <a:pt x="585" y="340"/>
                    <a:pt x="587" y="337"/>
                  </a:cubicBezTo>
                  <a:cubicBezTo>
                    <a:pt x="588" y="335"/>
                    <a:pt x="589" y="333"/>
                    <a:pt x="590" y="332"/>
                  </a:cubicBezTo>
                  <a:cubicBezTo>
                    <a:pt x="590" y="331"/>
                    <a:pt x="591" y="330"/>
                    <a:pt x="591" y="330"/>
                  </a:cubicBezTo>
                  <a:cubicBezTo>
                    <a:pt x="594" y="331"/>
                    <a:pt x="596" y="331"/>
                    <a:pt x="599" y="332"/>
                  </a:cubicBezTo>
                  <a:cubicBezTo>
                    <a:pt x="600" y="332"/>
                    <a:pt x="602" y="333"/>
                    <a:pt x="604" y="333"/>
                  </a:cubicBezTo>
                  <a:cubicBezTo>
                    <a:pt x="606" y="332"/>
                    <a:pt x="607" y="330"/>
                    <a:pt x="609" y="329"/>
                  </a:cubicBezTo>
                  <a:cubicBezTo>
                    <a:pt x="612" y="327"/>
                    <a:pt x="615" y="323"/>
                    <a:pt x="619" y="324"/>
                  </a:cubicBezTo>
                  <a:cubicBezTo>
                    <a:pt x="623" y="325"/>
                    <a:pt x="625" y="328"/>
                    <a:pt x="628" y="331"/>
                  </a:cubicBezTo>
                  <a:cubicBezTo>
                    <a:pt x="630" y="334"/>
                    <a:pt x="633" y="337"/>
                    <a:pt x="636" y="340"/>
                  </a:cubicBezTo>
                  <a:cubicBezTo>
                    <a:pt x="639" y="343"/>
                    <a:pt x="642" y="346"/>
                    <a:pt x="644" y="349"/>
                  </a:cubicBezTo>
                  <a:cubicBezTo>
                    <a:pt x="647" y="352"/>
                    <a:pt x="651" y="354"/>
                    <a:pt x="654" y="357"/>
                  </a:cubicBezTo>
                  <a:cubicBezTo>
                    <a:pt x="655" y="358"/>
                    <a:pt x="654" y="359"/>
                    <a:pt x="654" y="360"/>
                  </a:cubicBezTo>
                  <a:cubicBezTo>
                    <a:pt x="653" y="362"/>
                    <a:pt x="652" y="363"/>
                    <a:pt x="651" y="364"/>
                  </a:cubicBezTo>
                  <a:cubicBezTo>
                    <a:pt x="649" y="367"/>
                    <a:pt x="644" y="367"/>
                    <a:pt x="641" y="367"/>
                  </a:cubicBezTo>
                  <a:cubicBezTo>
                    <a:pt x="640" y="367"/>
                    <a:pt x="639" y="367"/>
                    <a:pt x="638" y="368"/>
                  </a:cubicBezTo>
                  <a:cubicBezTo>
                    <a:pt x="640" y="370"/>
                    <a:pt x="642" y="372"/>
                    <a:pt x="644" y="374"/>
                  </a:cubicBezTo>
                  <a:cubicBezTo>
                    <a:pt x="645" y="375"/>
                    <a:pt x="647" y="378"/>
                    <a:pt x="649" y="377"/>
                  </a:cubicBezTo>
                  <a:cubicBezTo>
                    <a:pt x="652" y="376"/>
                    <a:pt x="655" y="372"/>
                    <a:pt x="657" y="369"/>
                  </a:cubicBezTo>
                  <a:cubicBezTo>
                    <a:pt x="658" y="367"/>
                    <a:pt x="660" y="366"/>
                    <a:pt x="661" y="364"/>
                  </a:cubicBezTo>
                  <a:cubicBezTo>
                    <a:pt x="662" y="363"/>
                    <a:pt x="662" y="361"/>
                    <a:pt x="662" y="360"/>
                  </a:cubicBezTo>
                  <a:cubicBezTo>
                    <a:pt x="663" y="358"/>
                    <a:pt x="663" y="356"/>
                    <a:pt x="664" y="355"/>
                  </a:cubicBezTo>
                  <a:cubicBezTo>
                    <a:pt x="665" y="354"/>
                    <a:pt x="667" y="355"/>
                    <a:pt x="669" y="355"/>
                  </a:cubicBezTo>
                  <a:cubicBezTo>
                    <a:pt x="668" y="351"/>
                    <a:pt x="667" y="349"/>
                    <a:pt x="664" y="347"/>
                  </a:cubicBezTo>
                  <a:cubicBezTo>
                    <a:pt x="659" y="344"/>
                    <a:pt x="655" y="340"/>
                    <a:pt x="651" y="337"/>
                  </a:cubicBezTo>
                  <a:cubicBezTo>
                    <a:pt x="647" y="334"/>
                    <a:pt x="643" y="332"/>
                    <a:pt x="640" y="328"/>
                  </a:cubicBezTo>
                  <a:cubicBezTo>
                    <a:pt x="637" y="324"/>
                    <a:pt x="637" y="319"/>
                    <a:pt x="635" y="314"/>
                  </a:cubicBezTo>
                  <a:cubicBezTo>
                    <a:pt x="638" y="314"/>
                    <a:pt x="640" y="314"/>
                    <a:pt x="643" y="314"/>
                  </a:cubicBezTo>
                  <a:cubicBezTo>
                    <a:pt x="646" y="314"/>
                    <a:pt x="647" y="314"/>
                    <a:pt x="649" y="317"/>
                  </a:cubicBezTo>
                  <a:cubicBezTo>
                    <a:pt x="651" y="319"/>
                    <a:pt x="653" y="322"/>
                    <a:pt x="655" y="325"/>
                  </a:cubicBezTo>
                  <a:cubicBezTo>
                    <a:pt x="658" y="327"/>
                    <a:pt x="661" y="329"/>
                    <a:pt x="664" y="331"/>
                  </a:cubicBezTo>
                  <a:cubicBezTo>
                    <a:pt x="667" y="333"/>
                    <a:pt x="670" y="335"/>
                    <a:pt x="673" y="337"/>
                  </a:cubicBezTo>
                  <a:cubicBezTo>
                    <a:pt x="674" y="338"/>
                    <a:pt x="675" y="338"/>
                    <a:pt x="676" y="339"/>
                  </a:cubicBezTo>
                  <a:cubicBezTo>
                    <a:pt x="677" y="340"/>
                    <a:pt x="677" y="343"/>
                    <a:pt x="677" y="345"/>
                  </a:cubicBezTo>
                  <a:cubicBezTo>
                    <a:pt x="677" y="348"/>
                    <a:pt x="677" y="353"/>
                    <a:pt x="679" y="355"/>
                  </a:cubicBezTo>
                  <a:cubicBezTo>
                    <a:pt x="681" y="358"/>
                    <a:pt x="683" y="361"/>
                    <a:pt x="685" y="364"/>
                  </a:cubicBezTo>
                  <a:cubicBezTo>
                    <a:pt x="687" y="367"/>
                    <a:pt x="689" y="370"/>
                    <a:pt x="690" y="373"/>
                  </a:cubicBezTo>
                  <a:cubicBezTo>
                    <a:pt x="691" y="374"/>
                    <a:pt x="692" y="376"/>
                    <a:pt x="693" y="376"/>
                  </a:cubicBezTo>
                  <a:cubicBezTo>
                    <a:pt x="694" y="377"/>
                    <a:pt x="696" y="375"/>
                    <a:pt x="696" y="375"/>
                  </a:cubicBezTo>
                  <a:cubicBezTo>
                    <a:pt x="702" y="370"/>
                    <a:pt x="695" y="363"/>
                    <a:pt x="697" y="357"/>
                  </a:cubicBezTo>
                  <a:cubicBezTo>
                    <a:pt x="698" y="355"/>
                    <a:pt x="701" y="353"/>
                    <a:pt x="703" y="352"/>
                  </a:cubicBezTo>
                  <a:cubicBezTo>
                    <a:pt x="704" y="351"/>
                    <a:pt x="707" y="352"/>
                    <a:pt x="709" y="352"/>
                  </a:cubicBezTo>
                  <a:cubicBezTo>
                    <a:pt x="711" y="352"/>
                    <a:pt x="714" y="350"/>
                    <a:pt x="716" y="349"/>
                  </a:cubicBezTo>
                  <a:cubicBezTo>
                    <a:pt x="719" y="347"/>
                    <a:pt x="722" y="345"/>
                    <a:pt x="725" y="344"/>
                  </a:cubicBezTo>
                  <a:cubicBezTo>
                    <a:pt x="723" y="340"/>
                    <a:pt x="721" y="336"/>
                    <a:pt x="719" y="332"/>
                  </a:cubicBezTo>
                  <a:cubicBezTo>
                    <a:pt x="717" y="329"/>
                    <a:pt x="720" y="327"/>
                    <a:pt x="721" y="326"/>
                  </a:cubicBezTo>
                  <a:cubicBezTo>
                    <a:pt x="728" y="319"/>
                    <a:pt x="733" y="311"/>
                    <a:pt x="739" y="304"/>
                  </a:cubicBezTo>
                  <a:cubicBezTo>
                    <a:pt x="740" y="306"/>
                    <a:pt x="741" y="308"/>
                    <a:pt x="743" y="311"/>
                  </a:cubicBezTo>
                  <a:cubicBezTo>
                    <a:pt x="744" y="313"/>
                    <a:pt x="745" y="315"/>
                    <a:pt x="747" y="317"/>
                  </a:cubicBezTo>
                  <a:cubicBezTo>
                    <a:pt x="749" y="320"/>
                    <a:pt x="752" y="321"/>
                    <a:pt x="755" y="323"/>
                  </a:cubicBezTo>
                  <a:cubicBezTo>
                    <a:pt x="758" y="325"/>
                    <a:pt x="757" y="320"/>
                    <a:pt x="759" y="318"/>
                  </a:cubicBezTo>
                  <a:cubicBezTo>
                    <a:pt x="761" y="316"/>
                    <a:pt x="765" y="318"/>
                    <a:pt x="768" y="317"/>
                  </a:cubicBezTo>
                  <a:cubicBezTo>
                    <a:pt x="766" y="315"/>
                    <a:pt x="765" y="313"/>
                    <a:pt x="763" y="310"/>
                  </a:cubicBezTo>
                  <a:cubicBezTo>
                    <a:pt x="763" y="309"/>
                    <a:pt x="762" y="307"/>
                    <a:pt x="761" y="306"/>
                  </a:cubicBezTo>
                  <a:cubicBezTo>
                    <a:pt x="763" y="305"/>
                    <a:pt x="764" y="305"/>
                    <a:pt x="765" y="304"/>
                  </a:cubicBezTo>
                  <a:cubicBezTo>
                    <a:pt x="768" y="303"/>
                    <a:pt x="771" y="302"/>
                    <a:pt x="774" y="304"/>
                  </a:cubicBezTo>
                  <a:cubicBezTo>
                    <a:pt x="776" y="305"/>
                    <a:pt x="776" y="308"/>
                    <a:pt x="776" y="311"/>
                  </a:cubicBezTo>
                  <a:cubicBezTo>
                    <a:pt x="776" y="314"/>
                    <a:pt x="775" y="317"/>
                    <a:pt x="775" y="320"/>
                  </a:cubicBezTo>
                  <a:cubicBezTo>
                    <a:pt x="775" y="322"/>
                    <a:pt x="780" y="325"/>
                    <a:pt x="782" y="326"/>
                  </a:cubicBezTo>
                  <a:cubicBezTo>
                    <a:pt x="787" y="331"/>
                    <a:pt x="793" y="336"/>
                    <a:pt x="799" y="341"/>
                  </a:cubicBezTo>
                  <a:cubicBezTo>
                    <a:pt x="796" y="342"/>
                    <a:pt x="793" y="344"/>
                    <a:pt x="790" y="345"/>
                  </a:cubicBezTo>
                  <a:cubicBezTo>
                    <a:pt x="786" y="345"/>
                    <a:pt x="782" y="345"/>
                    <a:pt x="778" y="344"/>
                  </a:cubicBezTo>
                  <a:cubicBezTo>
                    <a:pt x="774" y="344"/>
                    <a:pt x="771" y="343"/>
                    <a:pt x="767" y="342"/>
                  </a:cubicBezTo>
                  <a:cubicBezTo>
                    <a:pt x="763" y="342"/>
                    <a:pt x="759" y="341"/>
                    <a:pt x="755" y="340"/>
                  </a:cubicBezTo>
                  <a:cubicBezTo>
                    <a:pt x="753" y="340"/>
                    <a:pt x="750" y="339"/>
                    <a:pt x="747" y="339"/>
                  </a:cubicBezTo>
                  <a:cubicBezTo>
                    <a:pt x="743" y="340"/>
                    <a:pt x="740" y="342"/>
                    <a:pt x="738" y="344"/>
                  </a:cubicBezTo>
                  <a:cubicBezTo>
                    <a:pt x="735" y="346"/>
                    <a:pt x="732" y="348"/>
                    <a:pt x="728" y="351"/>
                  </a:cubicBezTo>
                  <a:cubicBezTo>
                    <a:pt x="726" y="352"/>
                    <a:pt x="722" y="351"/>
                    <a:pt x="719" y="352"/>
                  </a:cubicBezTo>
                  <a:cubicBezTo>
                    <a:pt x="717" y="352"/>
                    <a:pt x="715" y="354"/>
                    <a:pt x="714" y="355"/>
                  </a:cubicBezTo>
                  <a:cubicBezTo>
                    <a:pt x="713" y="355"/>
                    <a:pt x="712" y="356"/>
                    <a:pt x="711" y="357"/>
                  </a:cubicBezTo>
                  <a:cubicBezTo>
                    <a:pt x="711" y="357"/>
                    <a:pt x="713" y="360"/>
                    <a:pt x="713" y="361"/>
                  </a:cubicBezTo>
                  <a:cubicBezTo>
                    <a:pt x="714" y="364"/>
                    <a:pt x="716" y="367"/>
                    <a:pt x="717" y="371"/>
                  </a:cubicBezTo>
                  <a:cubicBezTo>
                    <a:pt x="718" y="374"/>
                    <a:pt x="722" y="375"/>
                    <a:pt x="725" y="377"/>
                  </a:cubicBezTo>
                  <a:cubicBezTo>
                    <a:pt x="728" y="379"/>
                    <a:pt x="731" y="382"/>
                    <a:pt x="734" y="380"/>
                  </a:cubicBezTo>
                  <a:cubicBezTo>
                    <a:pt x="736" y="379"/>
                    <a:pt x="737" y="377"/>
                    <a:pt x="740" y="376"/>
                  </a:cubicBezTo>
                  <a:cubicBezTo>
                    <a:pt x="742" y="376"/>
                    <a:pt x="746" y="380"/>
                    <a:pt x="748" y="382"/>
                  </a:cubicBezTo>
                  <a:cubicBezTo>
                    <a:pt x="751" y="385"/>
                    <a:pt x="754" y="387"/>
                    <a:pt x="757" y="390"/>
                  </a:cubicBezTo>
                  <a:cubicBezTo>
                    <a:pt x="758" y="388"/>
                    <a:pt x="759" y="386"/>
                    <a:pt x="760" y="385"/>
                  </a:cubicBezTo>
                  <a:cubicBezTo>
                    <a:pt x="761" y="383"/>
                    <a:pt x="762" y="381"/>
                    <a:pt x="764" y="381"/>
                  </a:cubicBezTo>
                  <a:cubicBezTo>
                    <a:pt x="765" y="381"/>
                    <a:pt x="766" y="381"/>
                    <a:pt x="768" y="381"/>
                  </a:cubicBezTo>
                  <a:cubicBezTo>
                    <a:pt x="769" y="381"/>
                    <a:pt x="769" y="383"/>
                    <a:pt x="769" y="384"/>
                  </a:cubicBezTo>
                  <a:cubicBezTo>
                    <a:pt x="769" y="386"/>
                    <a:pt x="769" y="388"/>
                    <a:pt x="769" y="390"/>
                  </a:cubicBezTo>
                  <a:cubicBezTo>
                    <a:pt x="769" y="392"/>
                    <a:pt x="768" y="393"/>
                    <a:pt x="767" y="395"/>
                  </a:cubicBezTo>
                  <a:cubicBezTo>
                    <a:pt x="766" y="397"/>
                    <a:pt x="765" y="399"/>
                    <a:pt x="764" y="401"/>
                  </a:cubicBezTo>
                  <a:cubicBezTo>
                    <a:pt x="762" y="405"/>
                    <a:pt x="760" y="409"/>
                    <a:pt x="758" y="412"/>
                  </a:cubicBezTo>
                  <a:cubicBezTo>
                    <a:pt x="757" y="414"/>
                    <a:pt x="755" y="417"/>
                    <a:pt x="756" y="419"/>
                  </a:cubicBezTo>
                  <a:cubicBezTo>
                    <a:pt x="757" y="423"/>
                    <a:pt x="758" y="427"/>
                    <a:pt x="760" y="431"/>
                  </a:cubicBezTo>
                  <a:cubicBezTo>
                    <a:pt x="762" y="435"/>
                    <a:pt x="765" y="438"/>
                    <a:pt x="768" y="441"/>
                  </a:cubicBezTo>
                  <a:cubicBezTo>
                    <a:pt x="771" y="444"/>
                    <a:pt x="773" y="447"/>
                    <a:pt x="775" y="451"/>
                  </a:cubicBezTo>
                  <a:cubicBezTo>
                    <a:pt x="778" y="455"/>
                    <a:pt x="781" y="458"/>
                    <a:pt x="783" y="462"/>
                  </a:cubicBezTo>
                  <a:cubicBezTo>
                    <a:pt x="786" y="465"/>
                    <a:pt x="789" y="468"/>
                    <a:pt x="790" y="472"/>
                  </a:cubicBezTo>
                  <a:cubicBezTo>
                    <a:pt x="792" y="476"/>
                    <a:pt x="793" y="480"/>
                    <a:pt x="794" y="484"/>
                  </a:cubicBezTo>
                  <a:cubicBezTo>
                    <a:pt x="794" y="487"/>
                    <a:pt x="796" y="490"/>
                    <a:pt x="798" y="492"/>
                  </a:cubicBezTo>
                  <a:cubicBezTo>
                    <a:pt x="801" y="496"/>
                    <a:pt x="803" y="499"/>
                    <a:pt x="805" y="502"/>
                  </a:cubicBezTo>
                  <a:cubicBezTo>
                    <a:pt x="807" y="506"/>
                    <a:pt x="810" y="509"/>
                    <a:pt x="812" y="513"/>
                  </a:cubicBezTo>
                  <a:cubicBezTo>
                    <a:pt x="814" y="516"/>
                    <a:pt x="815" y="521"/>
                    <a:pt x="817" y="525"/>
                  </a:cubicBezTo>
                  <a:cubicBezTo>
                    <a:pt x="818" y="530"/>
                    <a:pt x="820" y="535"/>
                    <a:pt x="821" y="540"/>
                  </a:cubicBezTo>
                  <a:cubicBezTo>
                    <a:pt x="839" y="532"/>
                    <a:pt x="856" y="524"/>
                    <a:pt x="874" y="516"/>
                  </a:cubicBezTo>
                  <a:cubicBezTo>
                    <a:pt x="878" y="514"/>
                    <a:pt x="882" y="512"/>
                    <a:pt x="886" y="510"/>
                  </a:cubicBezTo>
                  <a:cubicBezTo>
                    <a:pt x="890" y="508"/>
                    <a:pt x="892" y="506"/>
                    <a:pt x="895" y="503"/>
                  </a:cubicBezTo>
                  <a:cubicBezTo>
                    <a:pt x="902" y="496"/>
                    <a:pt x="908" y="489"/>
                    <a:pt x="914" y="483"/>
                  </a:cubicBezTo>
                  <a:cubicBezTo>
                    <a:pt x="908" y="479"/>
                    <a:pt x="901" y="475"/>
                    <a:pt x="895" y="471"/>
                  </a:cubicBezTo>
                  <a:cubicBezTo>
                    <a:pt x="893" y="470"/>
                    <a:pt x="892" y="469"/>
                    <a:pt x="891" y="466"/>
                  </a:cubicBezTo>
                  <a:cubicBezTo>
                    <a:pt x="890" y="463"/>
                    <a:pt x="889" y="459"/>
                    <a:pt x="888" y="455"/>
                  </a:cubicBezTo>
                  <a:cubicBezTo>
                    <a:pt x="887" y="457"/>
                    <a:pt x="886" y="459"/>
                    <a:pt x="885" y="461"/>
                  </a:cubicBezTo>
                  <a:cubicBezTo>
                    <a:pt x="884" y="463"/>
                    <a:pt x="882" y="467"/>
                    <a:pt x="880" y="467"/>
                  </a:cubicBezTo>
                  <a:cubicBezTo>
                    <a:pt x="879" y="467"/>
                    <a:pt x="877" y="467"/>
                    <a:pt x="876" y="466"/>
                  </a:cubicBezTo>
                  <a:cubicBezTo>
                    <a:pt x="874" y="466"/>
                    <a:pt x="872" y="465"/>
                    <a:pt x="871" y="465"/>
                  </a:cubicBezTo>
                  <a:cubicBezTo>
                    <a:pt x="869" y="464"/>
                    <a:pt x="866" y="464"/>
                    <a:pt x="865" y="463"/>
                  </a:cubicBezTo>
                  <a:cubicBezTo>
                    <a:pt x="857" y="452"/>
                    <a:pt x="849" y="442"/>
                    <a:pt x="841" y="432"/>
                  </a:cubicBezTo>
                  <a:cubicBezTo>
                    <a:pt x="843" y="430"/>
                    <a:pt x="845" y="428"/>
                    <a:pt x="848" y="427"/>
                  </a:cubicBezTo>
                  <a:cubicBezTo>
                    <a:pt x="851" y="426"/>
                    <a:pt x="854" y="430"/>
                    <a:pt x="856" y="432"/>
                  </a:cubicBezTo>
                  <a:cubicBezTo>
                    <a:pt x="861" y="437"/>
                    <a:pt x="866" y="442"/>
                    <a:pt x="871" y="447"/>
                  </a:cubicBezTo>
                  <a:cubicBezTo>
                    <a:pt x="872" y="448"/>
                    <a:pt x="874" y="451"/>
                    <a:pt x="876" y="451"/>
                  </a:cubicBezTo>
                  <a:cubicBezTo>
                    <a:pt x="878" y="451"/>
                    <a:pt x="879" y="449"/>
                    <a:pt x="881" y="449"/>
                  </a:cubicBezTo>
                  <a:cubicBezTo>
                    <a:pt x="883" y="448"/>
                    <a:pt x="885" y="447"/>
                    <a:pt x="887" y="446"/>
                  </a:cubicBezTo>
                  <a:cubicBezTo>
                    <a:pt x="890" y="444"/>
                    <a:pt x="891" y="447"/>
                    <a:pt x="892" y="449"/>
                  </a:cubicBezTo>
                  <a:cubicBezTo>
                    <a:pt x="893" y="452"/>
                    <a:pt x="894" y="455"/>
                    <a:pt x="898" y="455"/>
                  </a:cubicBezTo>
                  <a:cubicBezTo>
                    <a:pt x="906" y="457"/>
                    <a:pt x="913" y="461"/>
                    <a:pt x="922" y="462"/>
                  </a:cubicBezTo>
                  <a:cubicBezTo>
                    <a:pt x="925" y="463"/>
                    <a:pt x="929" y="462"/>
                    <a:pt x="933" y="461"/>
                  </a:cubicBezTo>
                  <a:cubicBezTo>
                    <a:pt x="937" y="460"/>
                    <a:pt x="941" y="459"/>
                    <a:pt x="946" y="458"/>
                  </a:cubicBezTo>
                  <a:cubicBezTo>
                    <a:pt x="949" y="457"/>
                    <a:pt x="949" y="458"/>
                    <a:pt x="951" y="461"/>
                  </a:cubicBezTo>
                  <a:cubicBezTo>
                    <a:pt x="952" y="463"/>
                    <a:pt x="953" y="465"/>
                    <a:pt x="955" y="468"/>
                  </a:cubicBezTo>
                  <a:cubicBezTo>
                    <a:pt x="959" y="474"/>
                    <a:pt x="964" y="481"/>
                    <a:pt x="968" y="488"/>
                  </a:cubicBezTo>
                  <a:cubicBezTo>
                    <a:pt x="969" y="489"/>
                    <a:pt x="969" y="490"/>
                    <a:pt x="970" y="491"/>
                  </a:cubicBezTo>
                  <a:cubicBezTo>
                    <a:pt x="972" y="492"/>
                    <a:pt x="973" y="491"/>
                    <a:pt x="974" y="490"/>
                  </a:cubicBezTo>
                  <a:cubicBezTo>
                    <a:pt x="978" y="488"/>
                    <a:pt x="982" y="486"/>
                    <a:pt x="985" y="482"/>
                  </a:cubicBezTo>
                  <a:cubicBezTo>
                    <a:pt x="984" y="486"/>
                    <a:pt x="984" y="490"/>
                    <a:pt x="984" y="494"/>
                  </a:cubicBezTo>
                  <a:cubicBezTo>
                    <a:pt x="984" y="497"/>
                    <a:pt x="986" y="500"/>
                    <a:pt x="987" y="503"/>
                  </a:cubicBezTo>
                  <a:cubicBezTo>
                    <a:pt x="989" y="510"/>
                    <a:pt x="992" y="518"/>
                    <a:pt x="995" y="525"/>
                  </a:cubicBezTo>
                  <a:cubicBezTo>
                    <a:pt x="997" y="533"/>
                    <a:pt x="1001" y="540"/>
                    <a:pt x="1004" y="547"/>
                  </a:cubicBezTo>
                  <a:cubicBezTo>
                    <a:pt x="1008" y="554"/>
                    <a:pt x="1011" y="561"/>
                    <a:pt x="1014" y="568"/>
                  </a:cubicBezTo>
                  <a:cubicBezTo>
                    <a:pt x="1017" y="564"/>
                    <a:pt x="1019" y="559"/>
                    <a:pt x="1022" y="555"/>
                  </a:cubicBezTo>
                  <a:cubicBezTo>
                    <a:pt x="1015" y="681"/>
                    <a:pt x="961" y="794"/>
                    <a:pt x="878" y="87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130"/>
            <p:cNvSpPr>
              <a:spLocks noEditPoints="1"/>
            </p:cNvSpPr>
            <p:nvPr/>
          </p:nvSpPr>
          <p:spPr bwMode="auto">
            <a:xfrm>
              <a:off x="7059613" y="2743200"/>
              <a:ext cx="850900" cy="358775"/>
            </a:xfrm>
            <a:custGeom>
              <a:avLst/>
              <a:gdLst/>
              <a:ahLst/>
              <a:cxnLst>
                <a:cxn ang="0">
                  <a:pos x="344" y="205"/>
                </a:cxn>
                <a:cxn ang="0">
                  <a:pos x="340" y="207"/>
                </a:cxn>
                <a:cxn ang="0">
                  <a:pos x="340" y="301"/>
                </a:cxn>
                <a:cxn ang="0">
                  <a:pos x="328" y="311"/>
                </a:cxn>
                <a:cxn ang="0">
                  <a:pos x="13" y="180"/>
                </a:cxn>
                <a:cxn ang="0">
                  <a:pos x="12" y="143"/>
                </a:cxn>
                <a:cxn ang="0">
                  <a:pos x="162" y="231"/>
                </a:cxn>
                <a:cxn ang="0">
                  <a:pos x="368" y="182"/>
                </a:cxn>
                <a:cxn ang="0">
                  <a:pos x="256" y="47"/>
                </a:cxn>
                <a:cxn ang="0">
                  <a:pos x="206" y="3"/>
                </a:cxn>
                <a:cxn ang="0">
                  <a:pos x="0" y="143"/>
                </a:cxn>
                <a:cxn ang="0">
                  <a:pos x="0" y="357"/>
                </a:cxn>
                <a:cxn ang="0">
                  <a:pos x="328" y="525"/>
                </a:cxn>
                <a:cxn ang="0">
                  <a:pos x="340" y="540"/>
                </a:cxn>
                <a:cxn ang="0">
                  <a:pos x="340" y="619"/>
                </a:cxn>
                <a:cxn ang="0">
                  <a:pos x="345" y="621"/>
                </a:cxn>
                <a:cxn ang="0">
                  <a:pos x="566" y="439"/>
                </a:cxn>
                <a:cxn ang="0">
                  <a:pos x="566" y="431"/>
                </a:cxn>
                <a:cxn ang="0">
                  <a:pos x="344" y="205"/>
                </a:cxn>
                <a:cxn ang="0">
                  <a:pos x="1262" y="0"/>
                </a:cxn>
                <a:cxn ang="0">
                  <a:pos x="1172" y="118"/>
                </a:cxn>
                <a:cxn ang="0">
                  <a:pos x="1109" y="182"/>
                </a:cxn>
                <a:cxn ang="0">
                  <a:pos x="1316" y="231"/>
                </a:cxn>
                <a:cxn ang="0">
                  <a:pos x="1466" y="143"/>
                </a:cxn>
                <a:cxn ang="0">
                  <a:pos x="1465" y="180"/>
                </a:cxn>
                <a:cxn ang="0">
                  <a:pos x="1094" y="320"/>
                </a:cxn>
                <a:cxn ang="0">
                  <a:pos x="1088" y="328"/>
                </a:cxn>
                <a:cxn ang="0">
                  <a:pos x="1088" y="530"/>
                </a:cxn>
                <a:cxn ang="0">
                  <a:pos x="1094" y="535"/>
                </a:cxn>
                <a:cxn ang="0">
                  <a:pos x="1478" y="357"/>
                </a:cxn>
                <a:cxn ang="0">
                  <a:pos x="1478" y="143"/>
                </a:cxn>
                <a:cxn ang="0">
                  <a:pos x="1262" y="0"/>
                </a:cxn>
              </a:cxnLst>
              <a:rect l="0" t="0" r="r" b="b"/>
              <a:pathLst>
                <a:path w="1478" h="623">
                  <a:moveTo>
                    <a:pt x="344" y="205"/>
                  </a:moveTo>
                  <a:cubicBezTo>
                    <a:pt x="342" y="203"/>
                    <a:pt x="340" y="203"/>
                    <a:pt x="340" y="207"/>
                  </a:cubicBezTo>
                  <a:cubicBezTo>
                    <a:pt x="340" y="301"/>
                    <a:pt x="340" y="301"/>
                    <a:pt x="340" y="301"/>
                  </a:cubicBezTo>
                  <a:cubicBezTo>
                    <a:pt x="340" y="308"/>
                    <a:pt x="335" y="312"/>
                    <a:pt x="328" y="311"/>
                  </a:cubicBezTo>
                  <a:cubicBezTo>
                    <a:pt x="166" y="281"/>
                    <a:pt x="50" y="235"/>
                    <a:pt x="13" y="180"/>
                  </a:cubicBezTo>
                  <a:cubicBezTo>
                    <a:pt x="10" y="165"/>
                    <a:pt x="10" y="152"/>
                    <a:pt x="12" y="143"/>
                  </a:cubicBezTo>
                  <a:cubicBezTo>
                    <a:pt x="30" y="201"/>
                    <a:pt x="110" y="241"/>
                    <a:pt x="162" y="231"/>
                  </a:cubicBezTo>
                  <a:cubicBezTo>
                    <a:pt x="219" y="211"/>
                    <a:pt x="289" y="195"/>
                    <a:pt x="368" y="182"/>
                  </a:cubicBezTo>
                  <a:cubicBezTo>
                    <a:pt x="324" y="143"/>
                    <a:pt x="286" y="98"/>
                    <a:pt x="256" y="47"/>
                  </a:cubicBezTo>
                  <a:cubicBezTo>
                    <a:pt x="247" y="33"/>
                    <a:pt x="226" y="18"/>
                    <a:pt x="206" y="3"/>
                  </a:cubicBezTo>
                  <a:cubicBezTo>
                    <a:pt x="78" y="39"/>
                    <a:pt x="0" y="88"/>
                    <a:pt x="0" y="143"/>
                  </a:cubicBezTo>
                  <a:cubicBezTo>
                    <a:pt x="0" y="357"/>
                    <a:pt x="0" y="357"/>
                    <a:pt x="0" y="357"/>
                  </a:cubicBezTo>
                  <a:cubicBezTo>
                    <a:pt x="0" y="427"/>
                    <a:pt x="130" y="489"/>
                    <a:pt x="328" y="525"/>
                  </a:cubicBezTo>
                  <a:cubicBezTo>
                    <a:pt x="335" y="527"/>
                    <a:pt x="340" y="533"/>
                    <a:pt x="340" y="540"/>
                  </a:cubicBezTo>
                  <a:cubicBezTo>
                    <a:pt x="340" y="619"/>
                    <a:pt x="340" y="619"/>
                    <a:pt x="340" y="619"/>
                  </a:cubicBezTo>
                  <a:cubicBezTo>
                    <a:pt x="340" y="622"/>
                    <a:pt x="342" y="623"/>
                    <a:pt x="345" y="621"/>
                  </a:cubicBezTo>
                  <a:cubicBezTo>
                    <a:pt x="566" y="439"/>
                    <a:pt x="566" y="439"/>
                    <a:pt x="566" y="439"/>
                  </a:cubicBezTo>
                  <a:cubicBezTo>
                    <a:pt x="568" y="437"/>
                    <a:pt x="568" y="433"/>
                    <a:pt x="566" y="431"/>
                  </a:cubicBezTo>
                  <a:lnTo>
                    <a:pt x="344" y="205"/>
                  </a:lnTo>
                  <a:close/>
                  <a:moveTo>
                    <a:pt x="1262" y="0"/>
                  </a:moveTo>
                  <a:cubicBezTo>
                    <a:pt x="1231" y="33"/>
                    <a:pt x="1198" y="87"/>
                    <a:pt x="1172" y="118"/>
                  </a:cubicBezTo>
                  <a:cubicBezTo>
                    <a:pt x="1153" y="141"/>
                    <a:pt x="1132" y="162"/>
                    <a:pt x="1109" y="182"/>
                  </a:cubicBezTo>
                  <a:cubicBezTo>
                    <a:pt x="1189" y="195"/>
                    <a:pt x="1259" y="211"/>
                    <a:pt x="1316" y="231"/>
                  </a:cubicBezTo>
                  <a:cubicBezTo>
                    <a:pt x="1368" y="241"/>
                    <a:pt x="1448" y="201"/>
                    <a:pt x="1466" y="143"/>
                  </a:cubicBezTo>
                  <a:cubicBezTo>
                    <a:pt x="1468" y="152"/>
                    <a:pt x="1468" y="165"/>
                    <a:pt x="1465" y="180"/>
                  </a:cubicBezTo>
                  <a:cubicBezTo>
                    <a:pt x="1423" y="241"/>
                    <a:pt x="1284" y="292"/>
                    <a:pt x="1094" y="320"/>
                  </a:cubicBezTo>
                  <a:cubicBezTo>
                    <a:pt x="1090" y="321"/>
                    <a:pt x="1088" y="324"/>
                    <a:pt x="1088" y="328"/>
                  </a:cubicBezTo>
                  <a:cubicBezTo>
                    <a:pt x="1088" y="530"/>
                    <a:pt x="1088" y="530"/>
                    <a:pt x="1088" y="530"/>
                  </a:cubicBezTo>
                  <a:cubicBezTo>
                    <a:pt x="1088" y="533"/>
                    <a:pt x="1090" y="535"/>
                    <a:pt x="1094" y="535"/>
                  </a:cubicBezTo>
                  <a:cubicBezTo>
                    <a:pt x="1323" y="500"/>
                    <a:pt x="1478" y="434"/>
                    <a:pt x="1478" y="357"/>
                  </a:cubicBezTo>
                  <a:cubicBezTo>
                    <a:pt x="1478" y="143"/>
                    <a:pt x="1478" y="143"/>
                    <a:pt x="1478" y="143"/>
                  </a:cubicBezTo>
                  <a:cubicBezTo>
                    <a:pt x="1478" y="87"/>
                    <a:pt x="1395" y="37"/>
                    <a:pt x="126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aphicFrame>
        <p:nvGraphicFramePr>
          <p:cNvPr id="12" name="Table 11"/>
          <p:cNvGraphicFramePr>
            <a:graphicFrameLocks noGrp="1"/>
          </p:cNvGraphicFramePr>
          <p:nvPr>
            <p:extLst>
              <p:ext uri="{D42A27DB-BD31-4B8C-83A1-F6EECF244321}">
                <p14:modId xmlns:p14="http://schemas.microsoft.com/office/powerpoint/2010/main" val="1773993796"/>
              </p:ext>
            </p:extLst>
          </p:nvPr>
        </p:nvGraphicFramePr>
        <p:xfrm>
          <a:off x="1213752" y="1032290"/>
          <a:ext cx="8393374" cy="5623870"/>
        </p:xfrm>
        <a:graphic>
          <a:graphicData uri="http://schemas.openxmlformats.org/drawingml/2006/table">
            <a:tbl>
              <a:tblPr firstRow="1" firstCol="1" bandRow="1">
                <a:tableStyleId>{073A0DAA-6AF3-43AB-8588-CEC1D06C72B9}</a:tableStyleId>
              </a:tblPr>
              <a:tblGrid>
                <a:gridCol w="1103034"/>
                <a:gridCol w="2895761"/>
                <a:gridCol w="1241946"/>
                <a:gridCol w="1924335"/>
                <a:gridCol w="1228298"/>
              </a:tblGrid>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smtClean="0">
                          <a:effectLst/>
                        </a:rPr>
                        <a:t>Country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Tumor Coverage</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Historical Data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Frequency of Updates</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Data Lag</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US</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All Cancer Types Covered</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Since 1991</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Monthly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2 </a:t>
                      </a:r>
                      <a:r>
                        <a:rPr lang="en-US" sz="1400" dirty="0" smtClean="0">
                          <a:effectLst/>
                        </a:rPr>
                        <a:t>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EU(5)</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All Cancer Types Covered</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Since 1995</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Monthly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6</a:t>
                      </a:r>
                      <a:r>
                        <a:rPr lang="en-US" sz="1400" dirty="0" smtClean="0">
                          <a:effectLst/>
                        </a:rPr>
                        <a:t>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Japan</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All Major Cancer Types Covered</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Since 2002</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Quarterly</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6 weeks </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China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0"/>
                        </a:spcBef>
                        <a:spcAft>
                          <a:spcPts val="0"/>
                        </a:spcAft>
                        <a:tabLst>
                          <a:tab pos="4343400" algn="l"/>
                        </a:tabLst>
                      </a:pPr>
                      <a:r>
                        <a:rPr lang="en-US" sz="1400" dirty="0">
                          <a:effectLst/>
                        </a:rPr>
                        <a:t>All Cancer Types Covered</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0"/>
                        </a:spcBef>
                        <a:spcAft>
                          <a:spcPts val="0"/>
                        </a:spcAft>
                        <a:tabLst>
                          <a:tab pos="4343400" algn="l"/>
                        </a:tabLst>
                      </a:pPr>
                      <a:r>
                        <a:rPr lang="en-US" sz="1400" dirty="0">
                          <a:effectLst/>
                        </a:rPr>
                        <a:t>Since 2006</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0"/>
                        </a:spcBef>
                        <a:spcAft>
                          <a:spcPts val="0"/>
                        </a:spcAft>
                        <a:tabLst>
                          <a:tab pos="4343400" algn="l"/>
                        </a:tabLst>
                      </a:pPr>
                      <a:r>
                        <a:rPr lang="en-US" sz="1400" dirty="0">
                          <a:effectLst/>
                        </a:rPr>
                        <a:t>Bi-Annually </a:t>
                      </a:r>
                      <a:endParaRPr lang="en-US" sz="1400" dirty="0" smtClean="0">
                        <a:effectLst/>
                      </a:endParaRPr>
                    </a:p>
                    <a:p>
                      <a:pPr marL="0" marR="0">
                        <a:spcBef>
                          <a:spcPts val="0"/>
                        </a:spcBef>
                        <a:spcAft>
                          <a:spcPts val="0"/>
                        </a:spcAft>
                        <a:tabLst>
                          <a:tab pos="4343400" algn="l"/>
                        </a:tabLst>
                      </a:pPr>
                      <a:r>
                        <a:rPr lang="en-US" sz="1200" dirty="0" smtClean="0">
                          <a:effectLst/>
                        </a:rPr>
                        <a:t>(option </a:t>
                      </a:r>
                      <a:r>
                        <a:rPr lang="en-US" sz="1200" dirty="0">
                          <a:effectLst/>
                        </a:rPr>
                        <a:t>for quarterly)</a:t>
                      </a:r>
                      <a:endParaRPr lang="en-US" sz="12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0"/>
                        </a:spcBef>
                        <a:spcAft>
                          <a:spcPts val="0"/>
                        </a:spcAft>
                        <a:tabLst>
                          <a:tab pos="4343400" algn="l"/>
                        </a:tabLst>
                      </a:pPr>
                      <a:r>
                        <a:rPr lang="en-US" sz="1400" dirty="0">
                          <a:effectLst/>
                        </a:rPr>
                        <a:t>6 </a:t>
                      </a:r>
                      <a:r>
                        <a:rPr lang="en-US" sz="1400" dirty="0" smtClean="0">
                          <a:effectLst/>
                        </a:rPr>
                        <a:t>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Australia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All Cancer Types Covered</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Since 2006</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Quarterly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Korea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All Cancer Types Covered</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Since 2006</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Quarterly</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India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All Cancer Types Covered</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Since 2006</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Bi-Annually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Taiwan</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NSCL</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Since</a:t>
                      </a:r>
                      <a:r>
                        <a:rPr lang="en-US" sz="1400" baseline="0" dirty="0" smtClean="0">
                          <a:effectLst/>
                        </a:rPr>
                        <a:t> </a:t>
                      </a:r>
                      <a:r>
                        <a:rPr lang="en-US" sz="1400" dirty="0" smtClean="0">
                          <a:effectLst/>
                        </a:rPr>
                        <a:t>2012</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Bi-Annually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kern="1200" dirty="0" smtClean="0">
                          <a:effectLst/>
                        </a:rPr>
                        <a:t>Canada</a:t>
                      </a:r>
                      <a:endParaRPr lang="en-US" sz="1400" b="1" kern="1200" dirty="0">
                        <a:solidFill>
                          <a:schemeClr val="lt1"/>
                        </a:solidFill>
                        <a:effectLst/>
                        <a:latin typeface="+mn-lt"/>
                        <a:ea typeface="+mn-ea"/>
                        <a:cs typeface="+mn-cs"/>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kern="1200" dirty="0" smtClean="0">
                          <a:effectLst/>
                        </a:rPr>
                        <a:t>NSCL, mBC</a:t>
                      </a:r>
                      <a:endParaRPr lang="en-US" sz="1400" kern="1200" dirty="0">
                        <a:solidFill>
                          <a:schemeClr val="dk1"/>
                        </a:solidFill>
                        <a:effectLst/>
                        <a:latin typeface="+mn-lt"/>
                        <a:ea typeface="+mn-ea"/>
                        <a:cs typeface="+mn-cs"/>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kern="1200" dirty="0" smtClean="0">
                          <a:effectLst/>
                        </a:rPr>
                        <a:t>Began 2013</a:t>
                      </a:r>
                      <a:endParaRPr lang="en-US" sz="1400" kern="1200" dirty="0">
                        <a:solidFill>
                          <a:schemeClr val="dk1"/>
                        </a:solidFill>
                        <a:effectLst/>
                        <a:latin typeface="+mn-lt"/>
                        <a:ea typeface="+mn-ea"/>
                        <a:cs typeface="+mn-cs"/>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kern="1200" dirty="0" smtClean="0">
                          <a:effectLst/>
                        </a:rPr>
                        <a:t>Bi-Annually</a:t>
                      </a:r>
                      <a:endParaRPr lang="en-US" sz="1400" kern="1200" dirty="0">
                        <a:solidFill>
                          <a:schemeClr val="dk1"/>
                        </a:solidFill>
                        <a:effectLst/>
                        <a:latin typeface="+mn-lt"/>
                        <a:ea typeface="+mn-ea"/>
                        <a:cs typeface="+mn-cs"/>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kern="1200" dirty="0" smtClean="0">
                          <a:effectLst/>
                        </a:rPr>
                        <a:t>4 weeks</a:t>
                      </a:r>
                      <a:endParaRPr lang="en-US" sz="1400" kern="1200" dirty="0">
                        <a:solidFill>
                          <a:schemeClr val="dk1"/>
                        </a:solidFill>
                        <a:effectLst/>
                        <a:latin typeface="+mn-lt"/>
                        <a:ea typeface="+mn-ea"/>
                        <a:cs typeface="+mn-cs"/>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Mexico</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mBC, mCRC, mNSCL, RCC, OV &amp; CRPC</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Since 2010</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Bi-Annually</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4 weeks </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Brazil</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mBC, mCRC, mNSCL, RCC, OV &amp; CRPC</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Since 2010</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Bi-Annually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a:effectLst/>
                        </a:rPr>
                        <a:t>4 weeks </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Turkey</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mBC, mCRC, mNSCL </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Since 2010</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Bi-Annually</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r h="401705">
                <a:tc>
                  <a:txBody>
                    <a:bodyPr/>
                    <a:lstStyle>
                      <a:lvl1pPr marL="0" algn="l" defTabSz="1043056" rtl="0" eaLnBrk="1" latinLnBrk="0" hangingPunct="1">
                        <a:defRPr sz="2100" b="1" kern="1200">
                          <a:solidFill>
                            <a:schemeClr val="lt1"/>
                          </a:solidFill>
                          <a:latin typeface="Calibri"/>
                          <a:ea typeface=""/>
                          <a:cs typeface=""/>
                        </a:defRPr>
                      </a:lvl1pPr>
                      <a:lvl2pPr marL="521528" algn="l" defTabSz="1043056" rtl="0" eaLnBrk="1" latinLnBrk="0" hangingPunct="1">
                        <a:defRPr sz="2100" b="1" kern="1200">
                          <a:solidFill>
                            <a:schemeClr val="lt1"/>
                          </a:solidFill>
                          <a:latin typeface="Calibri"/>
                          <a:ea typeface=""/>
                          <a:cs typeface=""/>
                        </a:defRPr>
                      </a:lvl2pPr>
                      <a:lvl3pPr marL="1043056" algn="l" defTabSz="1043056" rtl="0" eaLnBrk="1" latinLnBrk="0" hangingPunct="1">
                        <a:defRPr sz="2100" b="1" kern="1200">
                          <a:solidFill>
                            <a:schemeClr val="lt1"/>
                          </a:solidFill>
                          <a:latin typeface="Calibri"/>
                          <a:ea typeface=""/>
                          <a:cs typeface=""/>
                        </a:defRPr>
                      </a:lvl3pPr>
                      <a:lvl4pPr marL="1564584" algn="l" defTabSz="1043056" rtl="0" eaLnBrk="1" latinLnBrk="0" hangingPunct="1">
                        <a:defRPr sz="2100" b="1" kern="1200">
                          <a:solidFill>
                            <a:schemeClr val="lt1"/>
                          </a:solidFill>
                          <a:latin typeface="Calibri"/>
                          <a:ea typeface=""/>
                          <a:cs typeface=""/>
                        </a:defRPr>
                      </a:lvl4pPr>
                      <a:lvl5pPr marL="2086112" algn="l" defTabSz="1043056" rtl="0" eaLnBrk="1" latinLnBrk="0" hangingPunct="1">
                        <a:defRPr sz="2100" b="1" kern="1200">
                          <a:solidFill>
                            <a:schemeClr val="lt1"/>
                          </a:solidFill>
                          <a:latin typeface="Calibri"/>
                          <a:ea typeface=""/>
                          <a:cs typeface=""/>
                        </a:defRPr>
                      </a:lvl5pPr>
                      <a:lvl6pPr marL="2607640" algn="l" defTabSz="1043056" rtl="0" eaLnBrk="1" latinLnBrk="0" hangingPunct="1">
                        <a:defRPr sz="2100" b="1" kern="1200">
                          <a:solidFill>
                            <a:schemeClr val="lt1"/>
                          </a:solidFill>
                          <a:latin typeface="Calibri"/>
                          <a:ea typeface=""/>
                          <a:cs typeface=""/>
                        </a:defRPr>
                      </a:lvl6pPr>
                      <a:lvl7pPr marL="3129168" algn="l" defTabSz="1043056" rtl="0" eaLnBrk="1" latinLnBrk="0" hangingPunct="1">
                        <a:defRPr sz="2100" b="1" kern="1200">
                          <a:solidFill>
                            <a:schemeClr val="lt1"/>
                          </a:solidFill>
                          <a:latin typeface="Calibri"/>
                          <a:ea typeface=""/>
                          <a:cs typeface=""/>
                        </a:defRPr>
                      </a:lvl7pPr>
                      <a:lvl8pPr marL="3650696" algn="l" defTabSz="1043056" rtl="0" eaLnBrk="1" latinLnBrk="0" hangingPunct="1">
                        <a:defRPr sz="2100" b="1" kern="1200">
                          <a:solidFill>
                            <a:schemeClr val="lt1"/>
                          </a:solidFill>
                          <a:latin typeface="Calibri"/>
                          <a:ea typeface=""/>
                          <a:cs typeface=""/>
                        </a:defRPr>
                      </a:lvl8pPr>
                      <a:lvl9pPr marL="4172224" algn="l" defTabSz="1043056" rtl="0" eaLnBrk="1" latinLnBrk="0" hangingPunct="1">
                        <a:defRPr sz="2100" b="1" kern="1200">
                          <a:solidFill>
                            <a:schemeClr val="lt1"/>
                          </a:solidFill>
                          <a:latin typeface="Calibri"/>
                          <a:ea typeface=""/>
                          <a:cs typeface=""/>
                        </a:defRPr>
                      </a:lvl9pPr>
                    </a:lstStyle>
                    <a:p>
                      <a:pPr marL="0" marR="0">
                        <a:spcBef>
                          <a:spcPts val="500"/>
                        </a:spcBef>
                        <a:spcAft>
                          <a:spcPts val="500"/>
                        </a:spcAft>
                        <a:tabLst>
                          <a:tab pos="4343400" algn="l"/>
                        </a:tabLst>
                      </a:pPr>
                      <a:r>
                        <a:rPr lang="en-US" sz="1400" dirty="0">
                          <a:effectLst/>
                        </a:rPr>
                        <a:t>Russia</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mNSCL, mBC</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Since 2012</a:t>
                      </a:r>
                      <a:endParaRPr lang="en-US" sz="1400" i="1" dirty="0">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a:effectLst/>
                        </a:rPr>
                        <a:t>Bi-Annually</a:t>
                      </a:r>
                      <a:endParaRPr lang="en-US" sz="1400" i="1">
                        <a:effectLst/>
                        <a:latin typeface="Arial"/>
                        <a:ea typeface="Arial Unicode MS"/>
                        <a:cs typeface="Times New Roman"/>
                      </a:endParaRPr>
                    </a:p>
                  </a:txBody>
                  <a:tcPr marL="45159" marR="45159" marT="0" marB="0" anchor="ctr"/>
                </a:tc>
                <a:tc>
                  <a:txBody>
                    <a:bodyPr/>
                    <a:lstStyle>
                      <a:lvl1pPr marL="0" algn="l" defTabSz="1043056" rtl="0" eaLnBrk="1" latinLnBrk="0" hangingPunct="1">
                        <a:defRPr sz="2100" kern="1200">
                          <a:solidFill>
                            <a:schemeClr val="dk1"/>
                          </a:solidFill>
                          <a:latin typeface="Calibri"/>
                          <a:ea typeface=""/>
                          <a:cs typeface=""/>
                        </a:defRPr>
                      </a:lvl1pPr>
                      <a:lvl2pPr marL="521528" algn="l" defTabSz="1043056" rtl="0" eaLnBrk="1" latinLnBrk="0" hangingPunct="1">
                        <a:defRPr sz="2100" kern="1200">
                          <a:solidFill>
                            <a:schemeClr val="dk1"/>
                          </a:solidFill>
                          <a:latin typeface="Calibri"/>
                          <a:ea typeface=""/>
                          <a:cs typeface=""/>
                        </a:defRPr>
                      </a:lvl2pPr>
                      <a:lvl3pPr marL="1043056" algn="l" defTabSz="1043056" rtl="0" eaLnBrk="1" latinLnBrk="0" hangingPunct="1">
                        <a:defRPr sz="2100" kern="1200">
                          <a:solidFill>
                            <a:schemeClr val="dk1"/>
                          </a:solidFill>
                          <a:latin typeface="Calibri"/>
                          <a:ea typeface=""/>
                          <a:cs typeface=""/>
                        </a:defRPr>
                      </a:lvl3pPr>
                      <a:lvl4pPr marL="1564584" algn="l" defTabSz="1043056" rtl="0" eaLnBrk="1" latinLnBrk="0" hangingPunct="1">
                        <a:defRPr sz="2100" kern="1200">
                          <a:solidFill>
                            <a:schemeClr val="dk1"/>
                          </a:solidFill>
                          <a:latin typeface="Calibri"/>
                          <a:ea typeface=""/>
                          <a:cs typeface=""/>
                        </a:defRPr>
                      </a:lvl4pPr>
                      <a:lvl5pPr marL="2086112" algn="l" defTabSz="1043056" rtl="0" eaLnBrk="1" latinLnBrk="0" hangingPunct="1">
                        <a:defRPr sz="2100" kern="1200">
                          <a:solidFill>
                            <a:schemeClr val="dk1"/>
                          </a:solidFill>
                          <a:latin typeface="Calibri"/>
                          <a:ea typeface=""/>
                          <a:cs typeface=""/>
                        </a:defRPr>
                      </a:lvl5pPr>
                      <a:lvl6pPr marL="2607640" algn="l" defTabSz="1043056" rtl="0" eaLnBrk="1" latinLnBrk="0" hangingPunct="1">
                        <a:defRPr sz="2100" kern="1200">
                          <a:solidFill>
                            <a:schemeClr val="dk1"/>
                          </a:solidFill>
                          <a:latin typeface="Calibri"/>
                          <a:ea typeface=""/>
                          <a:cs typeface=""/>
                        </a:defRPr>
                      </a:lvl6pPr>
                      <a:lvl7pPr marL="3129168" algn="l" defTabSz="1043056" rtl="0" eaLnBrk="1" latinLnBrk="0" hangingPunct="1">
                        <a:defRPr sz="2100" kern="1200">
                          <a:solidFill>
                            <a:schemeClr val="dk1"/>
                          </a:solidFill>
                          <a:latin typeface="Calibri"/>
                          <a:ea typeface=""/>
                          <a:cs typeface=""/>
                        </a:defRPr>
                      </a:lvl7pPr>
                      <a:lvl8pPr marL="3650696" algn="l" defTabSz="1043056" rtl="0" eaLnBrk="1" latinLnBrk="0" hangingPunct="1">
                        <a:defRPr sz="2100" kern="1200">
                          <a:solidFill>
                            <a:schemeClr val="dk1"/>
                          </a:solidFill>
                          <a:latin typeface="Calibri"/>
                          <a:ea typeface=""/>
                          <a:cs typeface=""/>
                        </a:defRPr>
                      </a:lvl8pPr>
                      <a:lvl9pPr marL="4172224" algn="l" defTabSz="1043056" rtl="0" eaLnBrk="1" latinLnBrk="0" hangingPunct="1">
                        <a:defRPr sz="2100" kern="1200">
                          <a:solidFill>
                            <a:schemeClr val="dk1"/>
                          </a:solidFill>
                          <a:latin typeface="Calibri"/>
                          <a:ea typeface=""/>
                          <a:cs typeface=""/>
                        </a:defRPr>
                      </a:lvl9pPr>
                    </a:lstStyle>
                    <a:p>
                      <a:pPr marL="0" marR="0">
                        <a:spcBef>
                          <a:spcPts val="500"/>
                        </a:spcBef>
                        <a:spcAft>
                          <a:spcPts val="500"/>
                        </a:spcAft>
                        <a:tabLst>
                          <a:tab pos="4343400" algn="l"/>
                        </a:tabLst>
                      </a:pPr>
                      <a:r>
                        <a:rPr lang="en-US" sz="1400" dirty="0" smtClean="0">
                          <a:effectLst/>
                        </a:rPr>
                        <a:t>6 weeks</a:t>
                      </a:r>
                      <a:endParaRPr lang="en-US" sz="1400" i="1" dirty="0">
                        <a:effectLst/>
                        <a:latin typeface="Arial"/>
                        <a:ea typeface="Arial Unicode MS"/>
                        <a:cs typeface="Times New Roman"/>
                      </a:endParaRPr>
                    </a:p>
                  </a:txBody>
                  <a:tcPr marL="45159" marR="45159" marT="0" marB="0" anchor="ctr"/>
                </a:tc>
              </a:tr>
            </a:tbl>
          </a:graphicData>
        </a:graphic>
      </p:graphicFrame>
    </p:spTree>
    <p:extLst>
      <p:ext uri="{BB962C8B-B14F-4D97-AF65-F5344CB8AC3E}">
        <p14:creationId xmlns:p14="http://schemas.microsoft.com/office/powerpoint/2010/main" val="3247482265"/>
      </p:ext>
    </p:extLst>
  </p:cSld>
  <p:clrMapOvr>
    <a:masterClrMapping/>
  </p:clrMapOvr>
</p:sld>
</file>

<file path=ppt/theme/theme1.xml><?xml version="1.0" encoding="utf-8"?>
<a:theme xmlns:a="http://schemas.openxmlformats.org/drawingml/2006/main" name="Ipsos Healthcare">
  <a:themeElements>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008E94"/>
      </a:hlink>
      <a:folHlink>
        <a:srgbClr val="1F4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lIns="0" tIns="0" rIns="0" bIns="0"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tailEnd type="oval"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200"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3402</TotalTime>
  <Words>4753</Words>
  <Application>Microsoft Office PowerPoint</Application>
  <PresentationFormat>Custom</PresentationFormat>
  <Paragraphs>1036</Paragraphs>
  <Slides>47</Slides>
  <Notes>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Ipsos Healthcare</vt:lpstr>
      <vt:lpstr>PowerPoint Presentation</vt:lpstr>
      <vt:lpstr>PowerPoint Presentation</vt:lpstr>
      <vt:lpstr>Our Global Oncology  Center of Excellence</vt:lpstr>
      <vt:lpstr>We Speak Oncology</vt:lpstr>
      <vt:lpstr>Oncology Center of Excellence: A Fully Integrated Portfolio</vt:lpstr>
      <vt:lpstr>Integration of Syndicated and Custom Research to Meet Client’s Needs</vt:lpstr>
      <vt:lpstr>Global Oncology Monitor What is it?</vt:lpstr>
      <vt:lpstr>Global Oncology Monitor:  An Overview</vt:lpstr>
      <vt:lpstr>Global Oncology Monitor: Global Coverage</vt:lpstr>
      <vt:lpstr>Sample Sizes for Key Cancer Types – MAT June 2014</vt:lpstr>
      <vt:lpstr>Syndicated Sample Enhancements</vt:lpstr>
      <vt:lpstr>Global Oncology Monitor: Myriad of Uses</vt:lpstr>
      <vt:lpstr>Global Oncology Monitor How Representative are the Panels?</vt:lpstr>
      <vt:lpstr>The Most Representative Panels in the Industry - It all starts with Market Sizing </vt:lpstr>
      <vt:lpstr>Market Sizing Objectives and Methodology</vt:lpstr>
      <vt:lpstr>Market Sizing Study – US Example</vt:lpstr>
      <vt:lpstr>Sample Case Studies - US</vt:lpstr>
      <vt:lpstr>US Specialty Importance in Deciding Monthly  Drug Therapy* (2009 - 2011)</vt:lpstr>
      <vt:lpstr>Additional Demographics are Monitored to Maintain the Most Representative Mix of Panelists Possible – US Example</vt:lpstr>
      <vt:lpstr>Market Sizing to Ensure Representative  Sample Composition</vt:lpstr>
      <vt:lpstr>EU Sampling Criteria</vt:lpstr>
      <vt:lpstr>Global Oncology Monitor What Data is Covered?</vt:lpstr>
      <vt:lpstr>Global Oncology Monitor Data Capture:  Physician Demographics</vt:lpstr>
      <vt:lpstr>Global Oncology Monitor Data Capture: Patient Level Data Full treatment histories, therapeutically correct, flexible analysis </vt:lpstr>
      <vt:lpstr>Global Oncology Monitor Data Capture: Patient Level Data Full treatment histories, therapeutically correct, flexible analysis </vt:lpstr>
      <vt:lpstr>Global Oncology Monitor Data Capture:  Exploratory Questions</vt:lpstr>
      <vt:lpstr>Global Oncology Monitor: Cancer Specific Variables Solid Tumors</vt:lpstr>
      <vt:lpstr>Global Oncology Monitor: Cancer Specific Variables Hematologic Malignancies</vt:lpstr>
      <vt:lpstr>Global Oncology Monitor: Lines of Therapy 5 Options Available for Analysis</vt:lpstr>
      <vt:lpstr>Projection Factors</vt:lpstr>
      <vt:lpstr>Key Points to Note for Ipsos Data and Projections</vt:lpstr>
      <vt:lpstr>Key Points to Note for Ipsos Data and Projections</vt:lpstr>
      <vt:lpstr>Global Oncology Monitor: Available Projection Factors</vt:lpstr>
      <vt:lpstr>Monthly Projections</vt:lpstr>
      <vt:lpstr>Annual Treatment Projections</vt:lpstr>
      <vt:lpstr>Treatment and Patient Projections – Differences </vt:lpstr>
      <vt:lpstr>Comparison of Annual Treatments and Annual Patients</vt:lpstr>
      <vt:lpstr>How Does Projection Enhance Data Validity and Value?</vt:lpstr>
      <vt:lpstr>Calculating Consumption </vt:lpstr>
      <vt:lpstr>Estimation and Validation of US Sales Data Comparing Consumption to Sales</vt:lpstr>
      <vt:lpstr>Estimation and Validation of US Sales Data Comparing Consumption to Sales</vt:lpstr>
      <vt:lpstr>Global Oncology Monitor What Are Some of  the Unique Qualities of the Ipsos Oncology Monitor?</vt:lpstr>
      <vt:lpstr>A Snapshot of The US Oncology Monitor</vt:lpstr>
      <vt:lpstr>A Snapshot of The Global Oncology Monitor: Breast Cancer-Specific Metrics</vt:lpstr>
      <vt:lpstr>What Are the Advantages of Ipsos Oncology Monitor Data?</vt:lpstr>
      <vt:lpstr>Subscription Options and Affiliate Access</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Neil.tierney</dc:creator>
  <cp:lastModifiedBy>Localadm</cp:lastModifiedBy>
  <cp:revision>245</cp:revision>
  <cp:lastPrinted>2015-02-18T18:30:58Z</cp:lastPrinted>
  <dcterms:created xsi:type="dcterms:W3CDTF">2013-07-12T10:56:43Z</dcterms:created>
  <dcterms:modified xsi:type="dcterms:W3CDTF">2015-11-16T16:55:11Z</dcterms:modified>
</cp:coreProperties>
</file>